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882" r:id="rId3"/>
    <p:sldMasterId id="2147483883" r:id="rId4"/>
    <p:sldMasterId id="2147483884" r:id="rId5"/>
    <p:sldMasterId id="2147484084" r:id="rId6"/>
    <p:sldMasterId id="2147484747" r:id="rId7"/>
  </p:sldMasterIdLst>
  <p:notesMasterIdLst>
    <p:notesMasterId r:id="rId90"/>
  </p:notesMasterIdLst>
  <p:handoutMasterIdLst>
    <p:handoutMasterId r:id="rId91"/>
  </p:handoutMasterIdLst>
  <p:sldIdLst>
    <p:sldId id="502" r:id="rId8"/>
    <p:sldId id="610" r:id="rId9"/>
    <p:sldId id="671" r:id="rId10"/>
    <p:sldId id="677" r:id="rId11"/>
    <p:sldId id="672" r:id="rId12"/>
    <p:sldId id="668" r:id="rId13"/>
    <p:sldId id="615" r:id="rId14"/>
    <p:sldId id="613" r:id="rId15"/>
    <p:sldId id="661" r:id="rId16"/>
    <p:sldId id="662" r:id="rId17"/>
    <p:sldId id="665" r:id="rId18"/>
    <p:sldId id="664" r:id="rId19"/>
    <p:sldId id="673" r:id="rId20"/>
    <p:sldId id="667" r:id="rId21"/>
    <p:sldId id="678" r:id="rId22"/>
    <p:sldId id="593" r:id="rId23"/>
    <p:sldId id="674" r:id="rId24"/>
    <p:sldId id="591" r:id="rId25"/>
    <p:sldId id="654" r:id="rId26"/>
    <p:sldId id="617" r:id="rId27"/>
    <p:sldId id="675" r:id="rId28"/>
    <p:sldId id="679" r:id="rId29"/>
    <p:sldId id="680" r:id="rId30"/>
    <p:sldId id="595" r:id="rId31"/>
    <p:sldId id="681" r:id="rId32"/>
    <p:sldId id="682" r:id="rId33"/>
    <p:sldId id="706" r:id="rId34"/>
    <p:sldId id="683" r:id="rId35"/>
    <p:sldId id="684" r:id="rId36"/>
    <p:sldId id="685" r:id="rId37"/>
    <p:sldId id="620" r:id="rId38"/>
    <p:sldId id="647" r:id="rId39"/>
    <p:sldId id="622" r:id="rId40"/>
    <p:sldId id="623" r:id="rId41"/>
    <p:sldId id="624" r:id="rId42"/>
    <p:sldId id="704" r:id="rId43"/>
    <p:sldId id="627" r:id="rId44"/>
    <p:sldId id="628" r:id="rId45"/>
    <p:sldId id="687" r:id="rId46"/>
    <p:sldId id="648" r:id="rId47"/>
    <p:sldId id="632" r:id="rId48"/>
    <p:sldId id="633" r:id="rId49"/>
    <p:sldId id="634" r:id="rId50"/>
    <p:sldId id="649" r:id="rId51"/>
    <p:sldId id="636" r:id="rId52"/>
    <p:sldId id="638" r:id="rId53"/>
    <p:sldId id="686" r:id="rId54"/>
    <p:sldId id="639" r:id="rId55"/>
    <p:sldId id="640" r:id="rId56"/>
    <p:sldId id="641" r:id="rId57"/>
    <p:sldId id="650" r:id="rId58"/>
    <p:sldId id="643" r:id="rId59"/>
    <p:sldId id="688" r:id="rId60"/>
    <p:sldId id="689" r:id="rId61"/>
    <p:sldId id="690" r:id="rId62"/>
    <p:sldId id="691" r:id="rId63"/>
    <p:sldId id="692" r:id="rId64"/>
    <p:sldId id="693" r:id="rId65"/>
    <p:sldId id="694" r:id="rId66"/>
    <p:sldId id="695" r:id="rId67"/>
    <p:sldId id="655" r:id="rId68"/>
    <p:sldId id="658" r:id="rId69"/>
    <p:sldId id="652" r:id="rId70"/>
    <p:sldId id="696" r:id="rId71"/>
    <p:sldId id="697" r:id="rId72"/>
    <p:sldId id="698" r:id="rId73"/>
    <p:sldId id="708" r:id="rId74"/>
    <p:sldId id="709" r:id="rId75"/>
    <p:sldId id="710" r:id="rId76"/>
    <p:sldId id="711" r:id="rId77"/>
    <p:sldId id="712" r:id="rId78"/>
    <p:sldId id="713" r:id="rId79"/>
    <p:sldId id="707" r:id="rId80"/>
    <p:sldId id="700" r:id="rId81"/>
    <p:sldId id="701" r:id="rId82"/>
    <p:sldId id="702" r:id="rId83"/>
    <p:sldId id="703" r:id="rId84"/>
    <p:sldId id="714" r:id="rId85"/>
    <p:sldId id="715" r:id="rId86"/>
    <p:sldId id="699" r:id="rId87"/>
    <p:sldId id="618" r:id="rId88"/>
    <p:sldId id="604" r:id="rId89"/>
  </p:sldIdLst>
  <p:sldSz cx="9144000" cy="6858000" type="screen4x3"/>
  <p:notesSz cx="7010400" cy="9296400"/>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FF"/>
    <a:srgbClr val="C6D3E8"/>
    <a:srgbClr val="0C7AAE"/>
    <a:srgbClr val="0000FF"/>
    <a:srgbClr val="66FF66"/>
    <a:srgbClr val="94E6FF"/>
    <a:srgbClr val="FF3300"/>
    <a:srgbClr val="FF00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5082" autoAdjust="0"/>
  </p:normalViewPr>
  <p:slideViewPr>
    <p:cSldViewPr showGuides="1">
      <p:cViewPr>
        <p:scale>
          <a:sx n="60" d="100"/>
          <a:sy n="60" d="100"/>
        </p:scale>
        <p:origin x="-1572" y="-78"/>
      </p:cViewPr>
      <p:guideLst>
        <p:guide orient="horz" pos="2160"/>
        <p:guide orient="horz" pos="482"/>
        <p:guide orient="horz" pos="709"/>
        <p:guide orient="horz" pos="1117"/>
        <p:guide pos="2880"/>
        <p:guide pos="249"/>
        <p:guide pos="4241"/>
      </p:guideLst>
    </p:cSldViewPr>
  </p:slideViewPr>
  <p:outlineViewPr>
    <p:cViewPr>
      <p:scale>
        <a:sx n="33" d="100"/>
        <a:sy n="33" d="100"/>
      </p:scale>
      <p:origin x="0" y="5184"/>
    </p:cViewPr>
  </p:outlineViewPr>
  <p:notesTextViewPr>
    <p:cViewPr>
      <p:scale>
        <a:sx n="100" d="100"/>
        <a:sy n="100" d="100"/>
      </p:scale>
      <p:origin x="0" y="0"/>
    </p:cViewPr>
  </p:notesTextViewPr>
  <p:sorterViewPr>
    <p:cViewPr>
      <p:scale>
        <a:sx n="75" d="100"/>
        <a:sy n="75" d="100"/>
      </p:scale>
      <p:origin x="0" y="0"/>
    </p:cViewPr>
  </p:sorterViewPr>
  <p:notesViewPr>
    <p:cSldViewPr showGuides="1">
      <p:cViewPr>
        <p:scale>
          <a:sx n="90" d="100"/>
          <a:sy n="90" d="100"/>
        </p:scale>
        <p:origin x="-3018"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70.jpeg"/></Relationships>
</file>

<file path=ppt/diagrams/_rels/data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image" Target="../media/image71.jpeg"/><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image" Target="../media/image71.jpeg"/><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82CEA9-9EB7-4135-AC34-2E22C4CCEEBC}" type="doc">
      <dgm:prSet loTypeId="urn:microsoft.com/office/officeart/2005/8/layout/vList3#1" loCatId="list" qsTypeId="urn:microsoft.com/office/officeart/2005/8/quickstyle/simple1" qsCatId="simple" csTypeId="urn:microsoft.com/office/officeart/2005/8/colors/accent1_2" csCatId="accent1" phldr="1"/>
      <dgm:spPr/>
    </dgm:pt>
    <dgm:pt modelId="{AD840DD9-EC80-4383-8DB2-3243366008A3}">
      <dgm:prSet phldrT="[Text]" custT="1"/>
      <dgm:spPr/>
      <dgm:t>
        <a:bodyPr/>
        <a:lstStyle/>
        <a:p>
          <a:r>
            <a:rPr lang="en-GB" sz="2200" dirty="0" smtClean="0">
              <a:solidFill>
                <a:schemeClr val="tx1"/>
              </a:solidFill>
            </a:rPr>
            <a:t>‘In Namibia a country in which water is a scarce resource…geospatial data is only below water in significance’  </a:t>
          </a:r>
        </a:p>
        <a:p>
          <a:r>
            <a:rPr lang="en-GB" sz="1400" dirty="0" smtClean="0">
              <a:solidFill>
                <a:schemeClr val="tx1"/>
              </a:solidFill>
            </a:rPr>
            <a:t>Minister Alpheus G. !Naruseb, Minister of Lands and Resettlement, Namibia </a:t>
          </a:r>
          <a:endParaRPr lang="en-GB" sz="1400" dirty="0">
            <a:solidFill>
              <a:schemeClr val="tx1"/>
            </a:solidFill>
          </a:endParaRPr>
        </a:p>
      </dgm:t>
    </dgm:pt>
    <dgm:pt modelId="{B139CBA5-B49D-46C7-A0CC-14304A886968}" type="parTrans" cxnId="{C6F3F71D-8809-422F-87C5-030EBEF8D0AA}">
      <dgm:prSet/>
      <dgm:spPr/>
      <dgm:t>
        <a:bodyPr/>
        <a:lstStyle/>
        <a:p>
          <a:endParaRPr lang="en-GB"/>
        </a:p>
      </dgm:t>
    </dgm:pt>
    <dgm:pt modelId="{24DAEF09-8B0F-4C96-96B6-43066A5E418C}" type="sibTrans" cxnId="{C6F3F71D-8809-422F-87C5-030EBEF8D0AA}">
      <dgm:prSet/>
      <dgm:spPr/>
      <dgm:t>
        <a:bodyPr/>
        <a:lstStyle/>
        <a:p>
          <a:endParaRPr lang="en-GB"/>
        </a:p>
      </dgm:t>
    </dgm:pt>
    <dgm:pt modelId="{433F5EF2-B1EB-43CF-897D-7D4D36A84405}" type="pres">
      <dgm:prSet presAssocID="{3382CEA9-9EB7-4135-AC34-2E22C4CCEEBC}" presName="linearFlow" presStyleCnt="0">
        <dgm:presLayoutVars>
          <dgm:dir/>
          <dgm:resizeHandles val="exact"/>
        </dgm:presLayoutVars>
      </dgm:prSet>
      <dgm:spPr/>
    </dgm:pt>
    <dgm:pt modelId="{23A9889E-8F6F-439D-BF0B-D9DFA2DC496B}" type="pres">
      <dgm:prSet presAssocID="{AD840DD9-EC80-4383-8DB2-3243366008A3}" presName="composite" presStyleCnt="0"/>
      <dgm:spPr/>
    </dgm:pt>
    <dgm:pt modelId="{EAE1863A-5BF1-43FB-91C2-10572EB05EB5}" type="pres">
      <dgm:prSet presAssocID="{AD840DD9-EC80-4383-8DB2-3243366008A3}" presName="imgShp" presStyleLbl="fgImgPlace1" presStyleIdx="0" presStyleCnt="1" custLinFactNeighborX="-6940" custLinFactNeighborY="-2554"/>
      <dgm:spPr>
        <a:blipFill>
          <a:blip xmlns:r="http://schemas.openxmlformats.org/officeDocument/2006/relationships" r:embed="rId1" cstate="print">
            <a:extLst/>
          </a:blip>
          <a:srcRect/>
          <a:stretch>
            <a:fillRect/>
          </a:stretch>
        </a:blipFill>
      </dgm:spPr>
      <dgm:t>
        <a:bodyPr/>
        <a:lstStyle/>
        <a:p>
          <a:endParaRPr lang="en-GB"/>
        </a:p>
      </dgm:t>
    </dgm:pt>
    <dgm:pt modelId="{BC6E20B7-DDC1-4548-A84F-2BB3087A3D54}" type="pres">
      <dgm:prSet presAssocID="{AD840DD9-EC80-4383-8DB2-3243366008A3}" presName="txShp" presStyleLbl="node1" presStyleIdx="0" presStyleCnt="1" custScaleY="118568" custLinFactNeighborY="16532">
        <dgm:presLayoutVars>
          <dgm:bulletEnabled val="1"/>
        </dgm:presLayoutVars>
      </dgm:prSet>
      <dgm:spPr/>
      <dgm:t>
        <a:bodyPr/>
        <a:lstStyle/>
        <a:p>
          <a:endParaRPr lang="en-GB"/>
        </a:p>
      </dgm:t>
    </dgm:pt>
  </dgm:ptLst>
  <dgm:cxnLst>
    <dgm:cxn modelId="{C6F3F71D-8809-422F-87C5-030EBEF8D0AA}" srcId="{3382CEA9-9EB7-4135-AC34-2E22C4CCEEBC}" destId="{AD840DD9-EC80-4383-8DB2-3243366008A3}" srcOrd="0" destOrd="0" parTransId="{B139CBA5-B49D-46C7-A0CC-14304A886968}" sibTransId="{24DAEF09-8B0F-4C96-96B6-43066A5E418C}"/>
    <dgm:cxn modelId="{8F6D62E1-6951-41FC-86F2-F91F2BBA7FD9}" type="presOf" srcId="{AD840DD9-EC80-4383-8DB2-3243366008A3}" destId="{BC6E20B7-DDC1-4548-A84F-2BB3087A3D54}" srcOrd="0" destOrd="0" presId="urn:microsoft.com/office/officeart/2005/8/layout/vList3#1"/>
    <dgm:cxn modelId="{7E57EC1D-DF8A-4CC8-B1F8-7C44EFBB560B}" type="presOf" srcId="{3382CEA9-9EB7-4135-AC34-2E22C4CCEEBC}" destId="{433F5EF2-B1EB-43CF-897D-7D4D36A84405}" srcOrd="0" destOrd="0" presId="urn:microsoft.com/office/officeart/2005/8/layout/vList3#1"/>
    <dgm:cxn modelId="{39B16848-DB8F-4CD5-B660-1F945DDCBD5C}" type="presParOf" srcId="{433F5EF2-B1EB-43CF-897D-7D4D36A84405}" destId="{23A9889E-8F6F-439D-BF0B-D9DFA2DC496B}" srcOrd="0" destOrd="0" presId="urn:microsoft.com/office/officeart/2005/8/layout/vList3#1"/>
    <dgm:cxn modelId="{1C725DE3-E57E-425F-B573-75F4CC1D4201}" type="presParOf" srcId="{23A9889E-8F6F-439D-BF0B-D9DFA2DC496B}" destId="{EAE1863A-5BF1-43FB-91C2-10572EB05EB5}" srcOrd="0" destOrd="0" presId="urn:microsoft.com/office/officeart/2005/8/layout/vList3#1"/>
    <dgm:cxn modelId="{860F762F-9981-4C07-8372-BC892544552B}" type="presParOf" srcId="{23A9889E-8F6F-439D-BF0B-D9DFA2DC496B}" destId="{BC6E20B7-DDC1-4548-A84F-2BB3087A3D54}"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B35073-E4DD-4622-8A22-08F11D1116E4}" type="doc">
      <dgm:prSet loTypeId="urn:microsoft.com/office/officeart/2005/8/layout/pList1" loCatId="list" qsTypeId="urn:microsoft.com/office/officeart/2005/8/quickstyle/simple1" qsCatId="simple" csTypeId="urn:microsoft.com/office/officeart/2005/8/colors/accent1_2" csCatId="accent1" phldr="1"/>
      <dgm:spPr/>
    </dgm:pt>
    <dgm:pt modelId="{07EC255C-2E8E-49E1-80C2-A81942A03493}">
      <dgm:prSet phldrT="[Text]"/>
      <dgm:spPr/>
      <dgm:t>
        <a:bodyPr/>
        <a:lstStyle/>
        <a:p>
          <a:r>
            <a:rPr lang="en-GB" dirty="0" smtClean="0"/>
            <a:t> </a:t>
          </a:r>
          <a:endParaRPr lang="en-GB" dirty="0"/>
        </a:p>
      </dgm:t>
    </dgm:pt>
    <dgm:pt modelId="{39439F5B-BAB4-45A7-99BD-B9FDAC6792C9}" type="parTrans" cxnId="{5B98DCB3-02C2-4A23-9EC2-8CFF610DA31A}">
      <dgm:prSet/>
      <dgm:spPr/>
      <dgm:t>
        <a:bodyPr/>
        <a:lstStyle/>
        <a:p>
          <a:endParaRPr lang="en-GB"/>
        </a:p>
      </dgm:t>
    </dgm:pt>
    <dgm:pt modelId="{E8FEC25A-B5C9-45C6-B782-9F310B43CC37}" type="sibTrans" cxnId="{5B98DCB3-02C2-4A23-9EC2-8CFF610DA31A}">
      <dgm:prSet/>
      <dgm:spPr/>
      <dgm:t>
        <a:bodyPr/>
        <a:lstStyle/>
        <a:p>
          <a:endParaRPr lang="en-GB"/>
        </a:p>
      </dgm:t>
    </dgm:pt>
    <dgm:pt modelId="{9CD7EEEA-402B-445F-B897-0E34B008C1EF}">
      <dgm:prSet phldrT="[Text]"/>
      <dgm:spPr/>
      <dgm:t>
        <a:bodyPr/>
        <a:lstStyle/>
        <a:p>
          <a:r>
            <a:rPr lang="en-GB" dirty="0" smtClean="0"/>
            <a:t> </a:t>
          </a:r>
          <a:endParaRPr lang="en-GB" dirty="0"/>
        </a:p>
      </dgm:t>
    </dgm:pt>
    <dgm:pt modelId="{940F8D71-6CA2-40A3-BE30-DCF129B572E2}" type="parTrans" cxnId="{A3265891-5EE9-4FF2-825A-66B6A00AB3E9}">
      <dgm:prSet/>
      <dgm:spPr/>
      <dgm:t>
        <a:bodyPr/>
        <a:lstStyle/>
        <a:p>
          <a:endParaRPr lang="en-GB"/>
        </a:p>
      </dgm:t>
    </dgm:pt>
    <dgm:pt modelId="{C286AEDB-D102-437A-A402-170051C54D2A}" type="sibTrans" cxnId="{A3265891-5EE9-4FF2-825A-66B6A00AB3E9}">
      <dgm:prSet/>
      <dgm:spPr/>
      <dgm:t>
        <a:bodyPr/>
        <a:lstStyle/>
        <a:p>
          <a:endParaRPr lang="en-GB"/>
        </a:p>
      </dgm:t>
    </dgm:pt>
    <dgm:pt modelId="{C5D3C3D8-BA56-4E83-8110-B6AD1AB7B901}">
      <dgm:prSet phldrT="[Text]"/>
      <dgm:spPr/>
      <dgm:t>
        <a:bodyPr/>
        <a:lstStyle/>
        <a:p>
          <a:r>
            <a:rPr lang="en-GB" dirty="0" smtClean="0"/>
            <a:t> </a:t>
          </a:r>
          <a:endParaRPr lang="en-GB" dirty="0"/>
        </a:p>
      </dgm:t>
    </dgm:pt>
    <dgm:pt modelId="{369989B7-F964-4E27-BCA9-C300DF0DC71A}" type="parTrans" cxnId="{937E1972-6858-4CD3-9A53-9D41F3E69B2A}">
      <dgm:prSet/>
      <dgm:spPr/>
      <dgm:t>
        <a:bodyPr/>
        <a:lstStyle/>
        <a:p>
          <a:endParaRPr lang="en-GB"/>
        </a:p>
      </dgm:t>
    </dgm:pt>
    <dgm:pt modelId="{0295FFB8-8D84-49EB-9EB0-6C0A1C759151}" type="sibTrans" cxnId="{937E1972-6858-4CD3-9A53-9D41F3E69B2A}">
      <dgm:prSet/>
      <dgm:spPr/>
      <dgm:t>
        <a:bodyPr/>
        <a:lstStyle/>
        <a:p>
          <a:endParaRPr lang="en-GB"/>
        </a:p>
      </dgm:t>
    </dgm:pt>
    <dgm:pt modelId="{8C1F959A-63F1-4EBB-A491-41CA3265D7B1}">
      <dgm:prSet phldrT="[Text]"/>
      <dgm:spPr/>
      <dgm:t>
        <a:bodyPr/>
        <a:lstStyle/>
        <a:p>
          <a:r>
            <a:rPr lang="en-GB" dirty="0" smtClean="0"/>
            <a:t> </a:t>
          </a:r>
          <a:endParaRPr lang="en-GB" dirty="0"/>
        </a:p>
      </dgm:t>
    </dgm:pt>
    <dgm:pt modelId="{1B532929-9681-419E-8383-A21548ABE9A8}" type="parTrans" cxnId="{BE1D375A-8C54-42AB-8254-B238E144684D}">
      <dgm:prSet/>
      <dgm:spPr/>
      <dgm:t>
        <a:bodyPr/>
        <a:lstStyle/>
        <a:p>
          <a:endParaRPr lang="en-GB"/>
        </a:p>
      </dgm:t>
    </dgm:pt>
    <dgm:pt modelId="{3C2E87C3-91EA-4EA8-972A-65805DA3E016}" type="sibTrans" cxnId="{BE1D375A-8C54-42AB-8254-B238E144684D}">
      <dgm:prSet/>
      <dgm:spPr/>
      <dgm:t>
        <a:bodyPr/>
        <a:lstStyle/>
        <a:p>
          <a:endParaRPr lang="en-GB"/>
        </a:p>
      </dgm:t>
    </dgm:pt>
    <dgm:pt modelId="{B463DA85-020D-4334-9934-B9CEC131E76B}">
      <dgm:prSet phldrT="[Text]"/>
      <dgm:spPr/>
      <dgm:t>
        <a:bodyPr/>
        <a:lstStyle/>
        <a:p>
          <a:r>
            <a:rPr lang="en-GB" dirty="0" smtClean="0"/>
            <a:t> </a:t>
          </a:r>
          <a:endParaRPr lang="en-GB" dirty="0"/>
        </a:p>
      </dgm:t>
    </dgm:pt>
    <dgm:pt modelId="{C516CC4D-69C5-4079-9E3F-9967F1A16349}" type="parTrans" cxnId="{A98A0E3F-A1B1-44E1-B090-4B9E1798FA7C}">
      <dgm:prSet/>
      <dgm:spPr/>
      <dgm:t>
        <a:bodyPr/>
        <a:lstStyle/>
        <a:p>
          <a:endParaRPr lang="en-GB"/>
        </a:p>
      </dgm:t>
    </dgm:pt>
    <dgm:pt modelId="{942BBD8B-FEC3-462C-91AD-49EC3823C10A}" type="sibTrans" cxnId="{A98A0E3F-A1B1-44E1-B090-4B9E1798FA7C}">
      <dgm:prSet/>
      <dgm:spPr/>
      <dgm:t>
        <a:bodyPr/>
        <a:lstStyle/>
        <a:p>
          <a:endParaRPr lang="en-GB"/>
        </a:p>
      </dgm:t>
    </dgm:pt>
    <dgm:pt modelId="{BB33B013-0722-48ED-8BFE-A98A7F573400}">
      <dgm:prSet phldrT="[Text]"/>
      <dgm:spPr/>
      <dgm:t>
        <a:bodyPr/>
        <a:lstStyle/>
        <a:p>
          <a:r>
            <a:rPr lang="en-GB" dirty="0" smtClean="0"/>
            <a:t> </a:t>
          </a:r>
          <a:endParaRPr lang="en-GB" dirty="0"/>
        </a:p>
      </dgm:t>
    </dgm:pt>
    <dgm:pt modelId="{BB7AF2AB-D34D-4CDA-8B50-695B0F32F591}" type="parTrans" cxnId="{7319F1BA-0C3C-49C0-B195-E5152F8F5A00}">
      <dgm:prSet/>
      <dgm:spPr/>
      <dgm:t>
        <a:bodyPr/>
        <a:lstStyle/>
        <a:p>
          <a:endParaRPr lang="en-GB"/>
        </a:p>
      </dgm:t>
    </dgm:pt>
    <dgm:pt modelId="{D3646854-703F-41BB-A887-9F3025D17D6B}" type="sibTrans" cxnId="{7319F1BA-0C3C-49C0-B195-E5152F8F5A00}">
      <dgm:prSet/>
      <dgm:spPr/>
      <dgm:t>
        <a:bodyPr/>
        <a:lstStyle/>
        <a:p>
          <a:endParaRPr lang="en-GB"/>
        </a:p>
      </dgm:t>
    </dgm:pt>
    <dgm:pt modelId="{777E0D83-1965-4EF8-8525-0AC155FDAE92}">
      <dgm:prSet phldrT="[Text]"/>
      <dgm:spPr/>
      <dgm:t>
        <a:bodyPr/>
        <a:lstStyle/>
        <a:p>
          <a:r>
            <a:rPr lang="en-GB" dirty="0" smtClean="0"/>
            <a:t> </a:t>
          </a:r>
          <a:endParaRPr lang="en-GB" dirty="0"/>
        </a:p>
      </dgm:t>
    </dgm:pt>
    <dgm:pt modelId="{BD7F1E24-8EC9-4F06-A6F0-5DBDDF5AD2AB}" type="parTrans" cxnId="{FCB95BEE-3DB8-444F-A7FE-38B6F3D22A49}">
      <dgm:prSet/>
      <dgm:spPr/>
      <dgm:t>
        <a:bodyPr/>
        <a:lstStyle/>
        <a:p>
          <a:endParaRPr lang="en-GB"/>
        </a:p>
      </dgm:t>
    </dgm:pt>
    <dgm:pt modelId="{925407F3-BD37-4678-80A0-F146FC8F7E40}" type="sibTrans" cxnId="{FCB95BEE-3DB8-444F-A7FE-38B6F3D22A49}">
      <dgm:prSet/>
      <dgm:spPr/>
      <dgm:t>
        <a:bodyPr/>
        <a:lstStyle/>
        <a:p>
          <a:endParaRPr lang="en-GB"/>
        </a:p>
      </dgm:t>
    </dgm:pt>
    <dgm:pt modelId="{EE66EE89-85FF-4DF2-BF46-202E031A30CF}" type="pres">
      <dgm:prSet presAssocID="{FAB35073-E4DD-4622-8A22-08F11D1116E4}" presName="Name0" presStyleCnt="0">
        <dgm:presLayoutVars>
          <dgm:dir/>
          <dgm:resizeHandles val="exact"/>
        </dgm:presLayoutVars>
      </dgm:prSet>
      <dgm:spPr/>
    </dgm:pt>
    <dgm:pt modelId="{F29BE6C4-FCEB-4FFC-839C-41DE81B71AC4}" type="pres">
      <dgm:prSet presAssocID="{07EC255C-2E8E-49E1-80C2-A81942A03493}" presName="compNode" presStyleCnt="0"/>
      <dgm:spPr/>
    </dgm:pt>
    <dgm:pt modelId="{26563CED-3D88-43E1-9EBF-74CCD838215B}" type="pres">
      <dgm:prSet presAssocID="{07EC255C-2E8E-49E1-80C2-A81942A03493}" presName="pict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7B29D6F-EB2F-46D4-9493-134F802ADCDF}" type="pres">
      <dgm:prSet presAssocID="{07EC255C-2E8E-49E1-80C2-A81942A03493}" presName="textRect" presStyleLbl="revTx" presStyleIdx="0" presStyleCnt="7">
        <dgm:presLayoutVars>
          <dgm:bulletEnabled val="1"/>
        </dgm:presLayoutVars>
      </dgm:prSet>
      <dgm:spPr/>
      <dgm:t>
        <a:bodyPr/>
        <a:lstStyle/>
        <a:p>
          <a:endParaRPr lang="en-GB"/>
        </a:p>
      </dgm:t>
    </dgm:pt>
    <dgm:pt modelId="{8C68B263-B06E-439D-AC35-4838FFC2CADB}" type="pres">
      <dgm:prSet presAssocID="{E8FEC25A-B5C9-45C6-B782-9F310B43CC37}" presName="sibTrans" presStyleLbl="sibTrans2D1" presStyleIdx="0" presStyleCnt="0"/>
      <dgm:spPr/>
      <dgm:t>
        <a:bodyPr/>
        <a:lstStyle/>
        <a:p>
          <a:endParaRPr lang="en-GB"/>
        </a:p>
      </dgm:t>
    </dgm:pt>
    <dgm:pt modelId="{E80034E6-3484-47AA-AFA5-645C16FF412F}" type="pres">
      <dgm:prSet presAssocID="{9CD7EEEA-402B-445F-B897-0E34B008C1EF}" presName="compNode" presStyleCnt="0"/>
      <dgm:spPr/>
    </dgm:pt>
    <dgm:pt modelId="{E07C42F5-D2E1-4DC6-B779-66C439CA5331}" type="pres">
      <dgm:prSet presAssocID="{9CD7EEEA-402B-445F-B897-0E34B008C1EF}" presName="pictRect" presStyleLbl="nod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CBC57472-4F36-465E-A827-67A704059BF8}" type="pres">
      <dgm:prSet presAssocID="{9CD7EEEA-402B-445F-B897-0E34B008C1EF}" presName="textRect" presStyleLbl="revTx" presStyleIdx="1" presStyleCnt="7">
        <dgm:presLayoutVars>
          <dgm:bulletEnabled val="1"/>
        </dgm:presLayoutVars>
      </dgm:prSet>
      <dgm:spPr/>
      <dgm:t>
        <a:bodyPr/>
        <a:lstStyle/>
        <a:p>
          <a:endParaRPr lang="en-GB"/>
        </a:p>
      </dgm:t>
    </dgm:pt>
    <dgm:pt modelId="{F52D3F1D-F34F-44C8-8781-45067755BDE0}" type="pres">
      <dgm:prSet presAssocID="{C286AEDB-D102-437A-A402-170051C54D2A}" presName="sibTrans" presStyleLbl="sibTrans2D1" presStyleIdx="0" presStyleCnt="0"/>
      <dgm:spPr/>
      <dgm:t>
        <a:bodyPr/>
        <a:lstStyle/>
        <a:p>
          <a:endParaRPr lang="en-GB"/>
        </a:p>
      </dgm:t>
    </dgm:pt>
    <dgm:pt modelId="{1811E04C-31D1-4D01-9B6C-2BC9F66A4E48}" type="pres">
      <dgm:prSet presAssocID="{C5D3C3D8-BA56-4E83-8110-B6AD1AB7B901}" presName="compNode" presStyleCnt="0"/>
      <dgm:spPr/>
    </dgm:pt>
    <dgm:pt modelId="{E3F3AA65-C854-43AB-B8F6-19EB5B662178}" type="pres">
      <dgm:prSet presAssocID="{C5D3C3D8-BA56-4E83-8110-B6AD1AB7B901}" presName="pictRect" presStyleLbl="nod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642F2548-57CB-4AC3-8DF6-B858964AECB4}" type="pres">
      <dgm:prSet presAssocID="{C5D3C3D8-BA56-4E83-8110-B6AD1AB7B901}" presName="textRect" presStyleLbl="revTx" presStyleIdx="2" presStyleCnt="7">
        <dgm:presLayoutVars>
          <dgm:bulletEnabled val="1"/>
        </dgm:presLayoutVars>
      </dgm:prSet>
      <dgm:spPr/>
      <dgm:t>
        <a:bodyPr/>
        <a:lstStyle/>
        <a:p>
          <a:endParaRPr lang="en-GB"/>
        </a:p>
      </dgm:t>
    </dgm:pt>
    <dgm:pt modelId="{F657BA0B-658A-467B-BB00-9F648E13F1FF}" type="pres">
      <dgm:prSet presAssocID="{0295FFB8-8D84-49EB-9EB0-6C0A1C759151}" presName="sibTrans" presStyleLbl="sibTrans2D1" presStyleIdx="0" presStyleCnt="0"/>
      <dgm:spPr/>
      <dgm:t>
        <a:bodyPr/>
        <a:lstStyle/>
        <a:p>
          <a:endParaRPr lang="en-GB"/>
        </a:p>
      </dgm:t>
    </dgm:pt>
    <dgm:pt modelId="{1E5DCDC4-9511-4D42-973E-56BF86631801}" type="pres">
      <dgm:prSet presAssocID="{8C1F959A-63F1-4EBB-A491-41CA3265D7B1}" presName="compNode" presStyleCnt="0"/>
      <dgm:spPr/>
    </dgm:pt>
    <dgm:pt modelId="{057ED09B-BBBF-4E6D-83AE-E73EE29A5114}" type="pres">
      <dgm:prSet presAssocID="{8C1F959A-63F1-4EBB-A491-41CA3265D7B1}" presName="pictRect" presStyleLbl="nod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1CA8D3F0-9949-4907-B153-CCE5013A80F0}" type="pres">
      <dgm:prSet presAssocID="{8C1F959A-63F1-4EBB-A491-41CA3265D7B1}" presName="textRect" presStyleLbl="revTx" presStyleIdx="3" presStyleCnt="7">
        <dgm:presLayoutVars>
          <dgm:bulletEnabled val="1"/>
        </dgm:presLayoutVars>
      </dgm:prSet>
      <dgm:spPr/>
      <dgm:t>
        <a:bodyPr/>
        <a:lstStyle/>
        <a:p>
          <a:endParaRPr lang="en-GB"/>
        </a:p>
      </dgm:t>
    </dgm:pt>
    <dgm:pt modelId="{6FF156E8-D86F-4AB1-9EA4-F973B3457150}" type="pres">
      <dgm:prSet presAssocID="{3C2E87C3-91EA-4EA8-972A-65805DA3E016}" presName="sibTrans" presStyleLbl="sibTrans2D1" presStyleIdx="0" presStyleCnt="0"/>
      <dgm:spPr/>
      <dgm:t>
        <a:bodyPr/>
        <a:lstStyle/>
        <a:p>
          <a:endParaRPr lang="en-GB"/>
        </a:p>
      </dgm:t>
    </dgm:pt>
    <dgm:pt modelId="{3940E8A6-CFBC-4392-B701-81724FC387D5}" type="pres">
      <dgm:prSet presAssocID="{B463DA85-020D-4334-9934-B9CEC131E76B}" presName="compNode" presStyleCnt="0"/>
      <dgm:spPr/>
    </dgm:pt>
    <dgm:pt modelId="{FE242791-4D6D-4682-8CF8-187BFEDD9DAA}" type="pres">
      <dgm:prSet presAssocID="{B463DA85-020D-4334-9934-B9CEC131E76B}" presName="pictRect" presStyleLbl="nod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AC467A11-C1A8-48D7-AB39-C39D215921DD}" type="pres">
      <dgm:prSet presAssocID="{B463DA85-020D-4334-9934-B9CEC131E76B}" presName="textRect" presStyleLbl="revTx" presStyleIdx="4" presStyleCnt="7">
        <dgm:presLayoutVars>
          <dgm:bulletEnabled val="1"/>
        </dgm:presLayoutVars>
      </dgm:prSet>
      <dgm:spPr/>
      <dgm:t>
        <a:bodyPr/>
        <a:lstStyle/>
        <a:p>
          <a:endParaRPr lang="en-GB"/>
        </a:p>
      </dgm:t>
    </dgm:pt>
    <dgm:pt modelId="{AC26EA88-7D22-4D68-B3A5-B2CC15DCD281}" type="pres">
      <dgm:prSet presAssocID="{942BBD8B-FEC3-462C-91AD-49EC3823C10A}" presName="sibTrans" presStyleLbl="sibTrans2D1" presStyleIdx="0" presStyleCnt="0"/>
      <dgm:spPr/>
      <dgm:t>
        <a:bodyPr/>
        <a:lstStyle/>
        <a:p>
          <a:endParaRPr lang="en-GB"/>
        </a:p>
      </dgm:t>
    </dgm:pt>
    <dgm:pt modelId="{97B04A4A-F3F1-4F22-A4D7-C0F89A1884F3}" type="pres">
      <dgm:prSet presAssocID="{BB33B013-0722-48ED-8BFE-A98A7F573400}" presName="compNode" presStyleCnt="0"/>
      <dgm:spPr/>
    </dgm:pt>
    <dgm:pt modelId="{B62CB98D-29DC-4F38-8CE1-0128F2A012A5}" type="pres">
      <dgm:prSet presAssocID="{BB33B013-0722-48ED-8BFE-A98A7F573400}" presName="pictRect" presStyleLbl="nod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883F4F79-BB52-4441-ADC4-40638BA110AE}" type="pres">
      <dgm:prSet presAssocID="{BB33B013-0722-48ED-8BFE-A98A7F573400}" presName="textRect" presStyleLbl="revTx" presStyleIdx="5" presStyleCnt="7">
        <dgm:presLayoutVars>
          <dgm:bulletEnabled val="1"/>
        </dgm:presLayoutVars>
      </dgm:prSet>
      <dgm:spPr/>
      <dgm:t>
        <a:bodyPr/>
        <a:lstStyle/>
        <a:p>
          <a:endParaRPr lang="en-GB"/>
        </a:p>
      </dgm:t>
    </dgm:pt>
    <dgm:pt modelId="{B5BB0681-4810-467E-83FA-EADA22AC60E9}" type="pres">
      <dgm:prSet presAssocID="{D3646854-703F-41BB-A887-9F3025D17D6B}" presName="sibTrans" presStyleLbl="sibTrans2D1" presStyleIdx="0" presStyleCnt="0"/>
      <dgm:spPr/>
      <dgm:t>
        <a:bodyPr/>
        <a:lstStyle/>
        <a:p>
          <a:endParaRPr lang="en-GB"/>
        </a:p>
      </dgm:t>
    </dgm:pt>
    <dgm:pt modelId="{B52932DE-CBA7-4B2D-8056-C4148847FE98}" type="pres">
      <dgm:prSet presAssocID="{777E0D83-1965-4EF8-8525-0AC155FDAE92}" presName="compNode" presStyleCnt="0"/>
      <dgm:spPr/>
    </dgm:pt>
    <dgm:pt modelId="{E50CCE1A-7A53-452A-947A-67F97FD07F82}" type="pres">
      <dgm:prSet presAssocID="{777E0D83-1965-4EF8-8525-0AC155FDAE92}" presName="pictRect" presStyleLbl="nod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A6AC5EFE-1997-43BD-98B8-D13FC9637BFB}" type="pres">
      <dgm:prSet presAssocID="{777E0D83-1965-4EF8-8525-0AC155FDAE92}" presName="textRect" presStyleLbl="revTx" presStyleIdx="6" presStyleCnt="7">
        <dgm:presLayoutVars>
          <dgm:bulletEnabled val="1"/>
        </dgm:presLayoutVars>
      </dgm:prSet>
      <dgm:spPr/>
      <dgm:t>
        <a:bodyPr/>
        <a:lstStyle/>
        <a:p>
          <a:endParaRPr lang="en-GB"/>
        </a:p>
      </dgm:t>
    </dgm:pt>
  </dgm:ptLst>
  <dgm:cxnLst>
    <dgm:cxn modelId="{65C5FAC4-489E-4B9A-8CBF-646AAA1BFD85}" type="presOf" srcId="{C286AEDB-D102-437A-A402-170051C54D2A}" destId="{F52D3F1D-F34F-44C8-8781-45067755BDE0}" srcOrd="0" destOrd="0" presId="urn:microsoft.com/office/officeart/2005/8/layout/pList1"/>
    <dgm:cxn modelId="{BE1D375A-8C54-42AB-8254-B238E144684D}" srcId="{FAB35073-E4DD-4622-8A22-08F11D1116E4}" destId="{8C1F959A-63F1-4EBB-A491-41CA3265D7B1}" srcOrd="3" destOrd="0" parTransId="{1B532929-9681-419E-8383-A21548ABE9A8}" sibTransId="{3C2E87C3-91EA-4EA8-972A-65805DA3E016}"/>
    <dgm:cxn modelId="{E6B01E6F-2EC8-42FC-93B0-13AC026CFB14}" type="presOf" srcId="{FAB35073-E4DD-4622-8A22-08F11D1116E4}" destId="{EE66EE89-85FF-4DF2-BF46-202E031A30CF}" srcOrd="0" destOrd="0" presId="urn:microsoft.com/office/officeart/2005/8/layout/pList1"/>
    <dgm:cxn modelId="{325AB19F-CF1B-45B3-9A36-95F917B4E35D}" type="presOf" srcId="{942BBD8B-FEC3-462C-91AD-49EC3823C10A}" destId="{AC26EA88-7D22-4D68-B3A5-B2CC15DCD281}" srcOrd="0" destOrd="0" presId="urn:microsoft.com/office/officeart/2005/8/layout/pList1"/>
    <dgm:cxn modelId="{A3265891-5EE9-4FF2-825A-66B6A00AB3E9}" srcId="{FAB35073-E4DD-4622-8A22-08F11D1116E4}" destId="{9CD7EEEA-402B-445F-B897-0E34B008C1EF}" srcOrd="1" destOrd="0" parTransId="{940F8D71-6CA2-40A3-BE30-DCF129B572E2}" sibTransId="{C286AEDB-D102-437A-A402-170051C54D2A}"/>
    <dgm:cxn modelId="{FCB95BEE-3DB8-444F-A7FE-38B6F3D22A49}" srcId="{FAB35073-E4DD-4622-8A22-08F11D1116E4}" destId="{777E0D83-1965-4EF8-8525-0AC155FDAE92}" srcOrd="6" destOrd="0" parTransId="{BD7F1E24-8EC9-4F06-A6F0-5DBDDF5AD2AB}" sibTransId="{925407F3-BD37-4678-80A0-F146FC8F7E40}"/>
    <dgm:cxn modelId="{937E1972-6858-4CD3-9A53-9D41F3E69B2A}" srcId="{FAB35073-E4DD-4622-8A22-08F11D1116E4}" destId="{C5D3C3D8-BA56-4E83-8110-B6AD1AB7B901}" srcOrd="2" destOrd="0" parTransId="{369989B7-F964-4E27-BCA9-C300DF0DC71A}" sibTransId="{0295FFB8-8D84-49EB-9EB0-6C0A1C759151}"/>
    <dgm:cxn modelId="{4930E41D-0CAD-48EF-8005-F4CFFF9DD327}" type="presOf" srcId="{0295FFB8-8D84-49EB-9EB0-6C0A1C759151}" destId="{F657BA0B-658A-467B-BB00-9F648E13F1FF}" srcOrd="0" destOrd="0" presId="urn:microsoft.com/office/officeart/2005/8/layout/pList1"/>
    <dgm:cxn modelId="{C37BF2DF-0037-4C4A-BEB2-EB8EF90B069D}" type="presOf" srcId="{8C1F959A-63F1-4EBB-A491-41CA3265D7B1}" destId="{1CA8D3F0-9949-4907-B153-CCE5013A80F0}" srcOrd="0" destOrd="0" presId="urn:microsoft.com/office/officeart/2005/8/layout/pList1"/>
    <dgm:cxn modelId="{A98A0E3F-A1B1-44E1-B090-4B9E1798FA7C}" srcId="{FAB35073-E4DD-4622-8A22-08F11D1116E4}" destId="{B463DA85-020D-4334-9934-B9CEC131E76B}" srcOrd="4" destOrd="0" parTransId="{C516CC4D-69C5-4079-9E3F-9967F1A16349}" sibTransId="{942BBD8B-FEC3-462C-91AD-49EC3823C10A}"/>
    <dgm:cxn modelId="{F14051BF-1D3C-47F5-8798-AFDEE46348F5}" type="presOf" srcId="{E8FEC25A-B5C9-45C6-B782-9F310B43CC37}" destId="{8C68B263-B06E-439D-AC35-4838FFC2CADB}" srcOrd="0" destOrd="0" presId="urn:microsoft.com/office/officeart/2005/8/layout/pList1"/>
    <dgm:cxn modelId="{F7D255EF-382C-48A9-9707-EF680818EF72}" type="presOf" srcId="{BB33B013-0722-48ED-8BFE-A98A7F573400}" destId="{883F4F79-BB52-4441-ADC4-40638BA110AE}" srcOrd="0" destOrd="0" presId="urn:microsoft.com/office/officeart/2005/8/layout/pList1"/>
    <dgm:cxn modelId="{5B98DCB3-02C2-4A23-9EC2-8CFF610DA31A}" srcId="{FAB35073-E4DD-4622-8A22-08F11D1116E4}" destId="{07EC255C-2E8E-49E1-80C2-A81942A03493}" srcOrd="0" destOrd="0" parTransId="{39439F5B-BAB4-45A7-99BD-B9FDAC6792C9}" sibTransId="{E8FEC25A-B5C9-45C6-B782-9F310B43CC37}"/>
    <dgm:cxn modelId="{FDED7F44-FFB8-498B-BCF8-5D9D3EDD811C}" type="presOf" srcId="{D3646854-703F-41BB-A887-9F3025D17D6B}" destId="{B5BB0681-4810-467E-83FA-EADA22AC60E9}" srcOrd="0" destOrd="0" presId="urn:microsoft.com/office/officeart/2005/8/layout/pList1"/>
    <dgm:cxn modelId="{7319F1BA-0C3C-49C0-B195-E5152F8F5A00}" srcId="{FAB35073-E4DD-4622-8A22-08F11D1116E4}" destId="{BB33B013-0722-48ED-8BFE-A98A7F573400}" srcOrd="5" destOrd="0" parTransId="{BB7AF2AB-D34D-4CDA-8B50-695B0F32F591}" sibTransId="{D3646854-703F-41BB-A887-9F3025D17D6B}"/>
    <dgm:cxn modelId="{DBF9DE32-83E2-4B87-82F3-5ED8BA41634B}" type="presOf" srcId="{777E0D83-1965-4EF8-8525-0AC155FDAE92}" destId="{A6AC5EFE-1997-43BD-98B8-D13FC9637BFB}" srcOrd="0" destOrd="0" presId="urn:microsoft.com/office/officeart/2005/8/layout/pList1"/>
    <dgm:cxn modelId="{75874D3B-D785-40A6-911E-F97B97FAA7AA}" type="presOf" srcId="{B463DA85-020D-4334-9934-B9CEC131E76B}" destId="{AC467A11-C1A8-48D7-AB39-C39D215921DD}" srcOrd="0" destOrd="0" presId="urn:microsoft.com/office/officeart/2005/8/layout/pList1"/>
    <dgm:cxn modelId="{A8A14AD5-F593-438A-B579-29489C58903C}" type="presOf" srcId="{9CD7EEEA-402B-445F-B897-0E34B008C1EF}" destId="{CBC57472-4F36-465E-A827-67A704059BF8}" srcOrd="0" destOrd="0" presId="urn:microsoft.com/office/officeart/2005/8/layout/pList1"/>
    <dgm:cxn modelId="{E7F46532-346E-46EF-AAFB-7E530CB3D13F}" type="presOf" srcId="{C5D3C3D8-BA56-4E83-8110-B6AD1AB7B901}" destId="{642F2548-57CB-4AC3-8DF6-B858964AECB4}" srcOrd="0" destOrd="0" presId="urn:microsoft.com/office/officeart/2005/8/layout/pList1"/>
    <dgm:cxn modelId="{7017C1B8-905F-4038-8D5E-88B6FD494C2F}" type="presOf" srcId="{07EC255C-2E8E-49E1-80C2-A81942A03493}" destId="{67B29D6F-EB2F-46D4-9493-134F802ADCDF}" srcOrd="0" destOrd="0" presId="urn:microsoft.com/office/officeart/2005/8/layout/pList1"/>
    <dgm:cxn modelId="{86592560-B2A2-49F3-A2A1-EA32E399758A}" type="presOf" srcId="{3C2E87C3-91EA-4EA8-972A-65805DA3E016}" destId="{6FF156E8-D86F-4AB1-9EA4-F973B3457150}" srcOrd="0" destOrd="0" presId="urn:microsoft.com/office/officeart/2005/8/layout/pList1"/>
    <dgm:cxn modelId="{B0E58CD1-AE90-44A1-AF1B-5ACD5CCAD8D7}" type="presParOf" srcId="{EE66EE89-85FF-4DF2-BF46-202E031A30CF}" destId="{F29BE6C4-FCEB-4FFC-839C-41DE81B71AC4}" srcOrd="0" destOrd="0" presId="urn:microsoft.com/office/officeart/2005/8/layout/pList1"/>
    <dgm:cxn modelId="{75014DA0-7208-41E4-AD9A-09F0B96A4916}" type="presParOf" srcId="{F29BE6C4-FCEB-4FFC-839C-41DE81B71AC4}" destId="{26563CED-3D88-43E1-9EBF-74CCD838215B}" srcOrd="0" destOrd="0" presId="urn:microsoft.com/office/officeart/2005/8/layout/pList1"/>
    <dgm:cxn modelId="{42561D6B-3C46-46DA-9745-87511A9D4F2D}" type="presParOf" srcId="{F29BE6C4-FCEB-4FFC-839C-41DE81B71AC4}" destId="{67B29D6F-EB2F-46D4-9493-134F802ADCDF}" srcOrd="1" destOrd="0" presId="urn:microsoft.com/office/officeart/2005/8/layout/pList1"/>
    <dgm:cxn modelId="{504CACCC-034E-4634-BE08-FDBFF705E5A8}" type="presParOf" srcId="{EE66EE89-85FF-4DF2-BF46-202E031A30CF}" destId="{8C68B263-B06E-439D-AC35-4838FFC2CADB}" srcOrd="1" destOrd="0" presId="urn:microsoft.com/office/officeart/2005/8/layout/pList1"/>
    <dgm:cxn modelId="{744CDCE4-0199-4A2A-A9BA-3BF7C7C0BD5F}" type="presParOf" srcId="{EE66EE89-85FF-4DF2-BF46-202E031A30CF}" destId="{E80034E6-3484-47AA-AFA5-645C16FF412F}" srcOrd="2" destOrd="0" presId="urn:microsoft.com/office/officeart/2005/8/layout/pList1"/>
    <dgm:cxn modelId="{1E85E2A6-A404-46DD-B67C-7651063176FF}" type="presParOf" srcId="{E80034E6-3484-47AA-AFA5-645C16FF412F}" destId="{E07C42F5-D2E1-4DC6-B779-66C439CA5331}" srcOrd="0" destOrd="0" presId="urn:microsoft.com/office/officeart/2005/8/layout/pList1"/>
    <dgm:cxn modelId="{7641627D-9C1F-4771-AA07-C6E3C59E0C92}" type="presParOf" srcId="{E80034E6-3484-47AA-AFA5-645C16FF412F}" destId="{CBC57472-4F36-465E-A827-67A704059BF8}" srcOrd="1" destOrd="0" presId="urn:microsoft.com/office/officeart/2005/8/layout/pList1"/>
    <dgm:cxn modelId="{0295DD53-DBD1-493E-9B27-245F1795F769}" type="presParOf" srcId="{EE66EE89-85FF-4DF2-BF46-202E031A30CF}" destId="{F52D3F1D-F34F-44C8-8781-45067755BDE0}" srcOrd="3" destOrd="0" presId="urn:microsoft.com/office/officeart/2005/8/layout/pList1"/>
    <dgm:cxn modelId="{7FD14EAC-D3AB-48C7-A1A4-3D68EA8F978C}" type="presParOf" srcId="{EE66EE89-85FF-4DF2-BF46-202E031A30CF}" destId="{1811E04C-31D1-4D01-9B6C-2BC9F66A4E48}" srcOrd="4" destOrd="0" presId="urn:microsoft.com/office/officeart/2005/8/layout/pList1"/>
    <dgm:cxn modelId="{36BF407B-D451-4529-A4B1-21043543F668}" type="presParOf" srcId="{1811E04C-31D1-4D01-9B6C-2BC9F66A4E48}" destId="{E3F3AA65-C854-43AB-B8F6-19EB5B662178}" srcOrd="0" destOrd="0" presId="urn:microsoft.com/office/officeart/2005/8/layout/pList1"/>
    <dgm:cxn modelId="{BA19BA54-C9B9-473D-849D-CEA5FE7AD3E9}" type="presParOf" srcId="{1811E04C-31D1-4D01-9B6C-2BC9F66A4E48}" destId="{642F2548-57CB-4AC3-8DF6-B858964AECB4}" srcOrd="1" destOrd="0" presId="urn:microsoft.com/office/officeart/2005/8/layout/pList1"/>
    <dgm:cxn modelId="{172F1369-27EC-4A9B-A45F-9AD58CCD5300}" type="presParOf" srcId="{EE66EE89-85FF-4DF2-BF46-202E031A30CF}" destId="{F657BA0B-658A-467B-BB00-9F648E13F1FF}" srcOrd="5" destOrd="0" presId="urn:microsoft.com/office/officeart/2005/8/layout/pList1"/>
    <dgm:cxn modelId="{05F2F2C4-A48A-44D0-8CAF-2889CC5D386C}" type="presParOf" srcId="{EE66EE89-85FF-4DF2-BF46-202E031A30CF}" destId="{1E5DCDC4-9511-4D42-973E-56BF86631801}" srcOrd="6" destOrd="0" presId="urn:microsoft.com/office/officeart/2005/8/layout/pList1"/>
    <dgm:cxn modelId="{79A42AEB-1DEA-49AF-9E92-53CEB6EB46E4}" type="presParOf" srcId="{1E5DCDC4-9511-4D42-973E-56BF86631801}" destId="{057ED09B-BBBF-4E6D-83AE-E73EE29A5114}" srcOrd="0" destOrd="0" presId="urn:microsoft.com/office/officeart/2005/8/layout/pList1"/>
    <dgm:cxn modelId="{9EA06C6E-1BCB-47EE-A234-5FED6719A28F}" type="presParOf" srcId="{1E5DCDC4-9511-4D42-973E-56BF86631801}" destId="{1CA8D3F0-9949-4907-B153-CCE5013A80F0}" srcOrd="1" destOrd="0" presId="urn:microsoft.com/office/officeart/2005/8/layout/pList1"/>
    <dgm:cxn modelId="{71BF1550-9D74-4B0D-94B4-F730CFADC1A6}" type="presParOf" srcId="{EE66EE89-85FF-4DF2-BF46-202E031A30CF}" destId="{6FF156E8-D86F-4AB1-9EA4-F973B3457150}" srcOrd="7" destOrd="0" presId="urn:microsoft.com/office/officeart/2005/8/layout/pList1"/>
    <dgm:cxn modelId="{6EE1FECF-E364-4516-9A4E-4ED4A6D2983D}" type="presParOf" srcId="{EE66EE89-85FF-4DF2-BF46-202E031A30CF}" destId="{3940E8A6-CFBC-4392-B701-81724FC387D5}" srcOrd="8" destOrd="0" presId="urn:microsoft.com/office/officeart/2005/8/layout/pList1"/>
    <dgm:cxn modelId="{51678188-C46E-475F-9D70-052BA9086648}" type="presParOf" srcId="{3940E8A6-CFBC-4392-B701-81724FC387D5}" destId="{FE242791-4D6D-4682-8CF8-187BFEDD9DAA}" srcOrd="0" destOrd="0" presId="urn:microsoft.com/office/officeart/2005/8/layout/pList1"/>
    <dgm:cxn modelId="{D74CA29B-D0EA-42AF-8D5B-D98C5A31FC5B}" type="presParOf" srcId="{3940E8A6-CFBC-4392-B701-81724FC387D5}" destId="{AC467A11-C1A8-48D7-AB39-C39D215921DD}" srcOrd="1" destOrd="0" presId="urn:microsoft.com/office/officeart/2005/8/layout/pList1"/>
    <dgm:cxn modelId="{CD4ECE9F-95C1-4352-AFB0-0F01E1868F3E}" type="presParOf" srcId="{EE66EE89-85FF-4DF2-BF46-202E031A30CF}" destId="{AC26EA88-7D22-4D68-B3A5-B2CC15DCD281}" srcOrd="9" destOrd="0" presId="urn:microsoft.com/office/officeart/2005/8/layout/pList1"/>
    <dgm:cxn modelId="{B5542A94-68F4-4442-BAD7-DEE3C455E42A}" type="presParOf" srcId="{EE66EE89-85FF-4DF2-BF46-202E031A30CF}" destId="{97B04A4A-F3F1-4F22-A4D7-C0F89A1884F3}" srcOrd="10" destOrd="0" presId="urn:microsoft.com/office/officeart/2005/8/layout/pList1"/>
    <dgm:cxn modelId="{DE856456-1ECE-4E7E-8D96-D0B9BC055B14}" type="presParOf" srcId="{97B04A4A-F3F1-4F22-A4D7-C0F89A1884F3}" destId="{B62CB98D-29DC-4F38-8CE1-0128F2A012A5}" srcOrd="0" destOrd="0" presId="urn:microsoft.com/office/officeart/2005/8/layout/pList1"/>
    <dgm:cxn modelId="{872A90B1-D0F7-41EC-A72B-B06C11A5F9F0}" type="presParOf" srcId="{97B04A4A-F3F1-4F22-A4D7-C0F89A1884F3}" destId="{883F4F79-BB52-4441-ADC4-40638BA110AE}" srcOrd="1" destOrd="0" presId="urn:microsoft.com/office/officeart/2005/8/layout/pList1"/>
    <dgm:cxn modelId="{1EA71EF7-E998-4B41-9ADE-DC2EDB1E1A3E}" type="presParOf" srcId="{EE66EE89-85FF-4DF2-BF46-202E031A30CF}" destId="{B5BB0681-4810-467E-83FA-EADA22AC60E9}" srcOrd="11" destOrd="0" presId="urn:microsoft.com/office/officeart/2005/8/layout/pList1"/>
    <dgm:cxn modelId="{9ED82DC4-E6E9-469A-A18A-6BBE36E68D46}" type="presParOf" srcId="{EE66EE89-85FF-4DF2-BF46-202E031A30CF}" destId="{B52932DE-CBA7-4B2D-8056-C4148847FE98}" srcOrd="12" destOrd="0" presId="urn:microsoft.com/office/officeart/2005/8/layout/pList1"/>
    <dgm:cxn modelId="{E02143CE-A30B-4853-9401-98C8114C668C}" type="presParOf" srcId="{B52932DE-CBA7-4B2D-8056-C4148847FE98}" destId="{E50CCE1A-7A53-452A-947A-67F97FD07F82}" srcOrd="0" destOrd="0" presId="urn:microsoft.com/office/officeart/2005/8/layout/pList1"/>
    <dgm:cxn modelId="{B789D4B7-7A4E-40D3-AE13-4B4A4E9C6307}" type="presParOf" srcId="{B52932DE-CBA7-4B2D-8056-C4148847FE98}" destId="{A6AC5EFE-1997-43BD-98B8-D13FC9637BF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E20B7-DDC1-4548-A84F-2BB3087A3D54}">
      <dsp:nvSpPr>
        <dsp:cNvPr id="0" name=""/>
        <dsp:cNvSpPr/>
      </dsp:nvSpPr>
      <dsp:spPr>
        <a:xfrm rot="10800000">
          <a:off x="2044154" y="1318421"/>
          <a:ext cx="5410398" cy="323161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1887" tIns="83820" rIns="156464" bIns="83820" numCol="1" spcCol="1270" anchor="ctr" anchorCtr="0">
          <a:noAutofit/>
        </a:bodyPr>
        <a:lstStyle/>
        <a:p>
          <a:pPr lvl="0" algn="ctr" defTabSz="977900">
            <a:lnSpc>
              <a:spcPct val="90000"/>
            </a:lnSpc>
            <a:spcBef>
              <a:spcPct val="0"/>
            </a:spcBef>
            <a:spcAft>
              <a:spcPct val="35000"/>
            </a:spcAft>
          </a:pPr>
          <a:r>
            <a:rPr lang="en-GB" sz="2200" kern="1200" dirty="0" smtClean="0">
              <a:solidFill>
                <a:schemeClr val="tx1"/>
              </a:solidFill>
            </a:rPr>
            <a:t>‘In Namibia a country in which water is a scarce resource…geospatial data is only below water in significance’  </a:t>
          </a:r>
        </a:p>
        <a:p>
          <a:pPr lvl="0" algn="ctr" defTabSz="977900">
            <a:lnSpc>
              <a:spcPct val="90000"/>
            </a:lnSpc>
            <a:spcBef>
              <a:spcPct val="0"/>
            </a:spcBef>
            <a:spcAft>
              <a:spcPct val="35000"/>
            </a:spcAft>
          </a:pPr>
          <a:r>
            <a:rPr lang="en-GB" sz="1400" kern="1200" dirty="0" smtClean="0">
              <a:solidFill>
                <a:schemeClr val="tx1"/>
              </a:solidFill>
            </a:rPr>
            <a:t>Minister Alpheus G. !Naruseb, Minister of Lands and Resettlement, Namibia </a:t>
          </a:r>
          <a:endParaRPr lang="en-GB" sz="1400" kern="1200" dirty="0">
            <a:solidFill>
              <a:schemeClr val="tx1"/>
            </a:solidFill>
          </a:endParaRPr>
        </a:p>
      </dsp:txBody>
      <dsp:txXfrm rot="10800000">
        <a:off x="2852058" y="1318421"/>
        <a:ext cx="4602494" cy="3231616"/>
      </dsp:txXfrm>
    </dsp:sp>
    <dsp:sp modelId="{EAE1863A-5BF1-43FB-91C2-10572EB05EB5}">
      <dsp:nvSpPr>
        <dsp:cNvPr id="0" name=""/>
        <dsp:cNvSpPr/>
      </dsp:nvSpPr>
      <dsp:spPr>
        <a:xfrm>
          <a:off x="492232" y="1051263"/>
          <a:ext cx="2725538" cy="2725538"/>
        </a:xfrm>
        <a:prstGeom prst="ellipse">
          <a:avLst/>
        </a:prstGeom>
        <a:blipFill>
          <a:blip xmlns:r="http://schemas.openxmlformats.org/officeDocument/2006/relationships" r:embed="rId1" cstate="prin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63CED-3D88-43E1-9EBF-74CCD838215B}">
      <dsp:nvSpPr>
        <dsp:cNvPr id="0" name=""/>
        <dsp:cNvSpPr/>
      </dsp:nvSpPr>
      <dsp:spPr>
        <a:xfrm>
          <a:off x="4464" y="630277"/>
          <a:ext cx="2124373" cy="1463693"/>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29D6F-EB2F-46D4-9493-134F802ADCDF}">
      <dsp:nvSpPr>
        <dsp:cNvPr id="0" name=""/>
        <dsp:cNvSpPr/>
      </dsp:nvSpPr>
      <dsp:spPr>
        <a:xfrm>
          <a:off x="4464" y="2093970"/>
          <a:ext cx="2124373" cy="78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0" numCol="1" spcCol="1270" anchor="t" anchorCtr="0">
          <a:noAutofit/>
        </a:bodyPr>
        <a:lstStyle/>
        <a:p>
          <a:pPr lvl="0" algn="ctr" defTabSz="1689100">
            <a:lnSpc>
              <a:spcPct val="90000"/>
            </a:lnSpc>
            <a:spcBef>
              <a:spcPct val="0"/>
            </a:spcBef>
            <a:spcAft>
              <a:spcPct val="35000"/>
            </a:spcAft>
          </a:pPr>
          <a:r>
            <a:rPr lang="en-GB" sz="3800" kern="1200" dirty="0" smtClean="0"/>
            <a:t> </a:t>
          </a:r>
          <a:endParaRPr lang="en-GB" sz="3800" kern="1200" dirty="0"/>
        </a:p>
      </dsp:txBody>
      <dsp:txXfrm>
        <a:off x="4464" y="2093970"/>
        <a:ext cx="2124373" cy="788142"/>
      </dsp:txXfrm>
    </dsp:sp>
    <dsp:sp modelId="{E07C42F5-D2E1-4DC6-B779-66C439CA5331}">
      <dsp:nvSpPr>
        <dsp:cNvPr id="0" name=""/>
        <dsp:cNvSpPr/>
      </dsp:nvSpPr>
      <dsp:spPr>
        <a:xfrm>
          <a:off x="2341363" y="630277"/>
          <a:ext cx="2124373" cy="1463693"/>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C57472-4F36-465E-A827-67A704059BF8}">
      <dsp:nvSpPr>
        <dsp:cNvPr id="0" name=""/>
        <dsp:cNvSpPr/>
      </dsp:nvSpPr>
      <dsp:spPr>
        <a:xfrm>
          <a:off x="2341363" y="2093970"/>
          <a:ext cx="2124373" cy="78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0" numCol="1" spcCol="1270" anchor="t" anchorCtr="0">
          <a:noAutofit/>
        </a:bodyPr>
        <a:lstStyle/>
        <a:p>
          <a:pPr lvl="0" algn="ctr" defTabSz="1689100">
            <a:lnSpc>
              <a:spcPct val="90000"/>
            </a:lnSpc>
            <a:spcBef>
              <a:spcPct val="0"/>
            </a:spcBef>
            <a:spcAft>
              <a:spcPct val="35000"/>
            </a:spcAft>
          </a:pPr>
          <a:r>
            <a:rPr lang="en-GB" sz="3800" kern="1200" dirty="0" smtClean="0"/>
            <a:t> </a:t>
          </a:r>
          <a:endParaRPr lang="en-GB" sz="3800" kern="1200" dirty="0"/>
        </a:p>
      </dsp:txBody>
      <dsp:txXfrm>
        <a:off x="2341363" y="2093970"/>
        <a:ext cx="2124373" cy="788142"/>
      </dsp:txXfrm>
    </dsp:sp>
    <dsp:sp modelId="{E3F3AA65-C854-43AB-B8F6-19EB5B662178}">
      <dsp:nvSpPr>
        <dsp:cNvPr id="0" name=""/>
        <dsp:cNvSpPr/>
      </dsp:nvSpPr>
      <dsp:spPr>
        <a:xfrm>
          <a:off x="4678263" y="630277"/>
          <a:ext cx="2124373" cy="1463693"/>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2F2548-57CB-4AC3-8DF6-B858964AECB4}">
      <dsp:nvSpPr>
        <dsp:cNvPr id="0" name=""/>
        <dsp:cNvSpPr/>
      </dsp:nvSpPr>
      <dsp:spPr>
        <a:xfrm>
          <a:off x="4678263" y="2093970"/>
          <a:ext cx="2124373" cy="78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0" numCol="1" spcCol="1270" anchor="t" anchorCtr="0">
          <a:noAutofit/>
        </a:bodyPr>
        <a:lstStyle/>
        <a:p>
          <a:pPr lvl="0" algn="ctr" defTabSz="1689100">
            <a:lnSpc>
              <a:spcPct val="90000"/>
            </a:lnSpc>
            <a:spcBef>
              <a:spcPct val="0"/>
            </a:spcBef>
            <a:spcAft>
              <a:spcPct val="35000"/>
            </a:spcAft>
          </a:pPr>
          <a:r>
            <a:rPr lang="en-GB" sz="3800" kern="1200" dirty="0" smtClean="0"/>
            <a:t> </a:t>
          </a:r>
          <a:endParaRPr lang="en-GB" sz="3800" kern="1200" dirty="0"/>
        </a:p>
      </dsp:txBody>
      <dsp:txXfrm>
        <a:off x="4678263" y="2093970"/>
        <a:ext cx="2124373" cy="788142"/>
      </dsp:txXfrm>
    </dsp:sp>
    <dsp:sp modelId="{057ED09B-BBBF-4E6D-83AE-E73EE29A5114}">
      <dsp:nvSpPr>
        <dsp:cNvPr id="0" name=""/>
        <dsp:cNvSpPr/>
      </dsp:nvSpPr>
      <dsp:spPr>
        <a:xfrm>
          <a:off x="7015162" y="630277"/>
          <a:ext cx="2124373" cy="1463693"/>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8D3F0-9949-4907-B153-CCE5013A80F0}">
      <dsp:nvSpPr>
        <dsp:cNvPr id="0" name=""/>
        <dsp:cNvSpPr/>
      </dsp:nvSpPr>
      <dsp:spPr>
        <a:xfrm>
          <a:off x="7015162" y="2093970"/>
          <a:ext cx="2124373" cy="78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0" numCol="1" spcCol="1270" anchor="t" anchorCtr="0">
          <a:noAutofit/>
        </a:bodyPr>
        <a:lstStyle/>
        <a:p>
          <a:pPr lvl="0" algn="ctr" defTabSz="1689100">
            <a:lnSpc>
              <a:spcPct val="90000"/>
            </a:lnSpc>
            <a:spcBef>
              <a:spcPct val="0"/>
            </a:spcBef>
            <a:spcAft>
              <a:spcPct val="35000"/>
            </a:spcAft>
          </a:pPr>
          <a:r>
            <a:rPr lang="en-GB" sz="3800" kern="1200" dirty="0" smtClean="0"/>
            <a:t> </a:t>
          </a:r>
          <a:endParaRPr lang="en-GB" sz="3800" kern="1200" dirty="0"/>
        </a:p>
      </dsp:txBody>
      <dsp:txXfrm>
        <a:off x="7015162" y="2093970"/>
        <a:ext cx="2124373" cy="788142"/>
      </dsp:txXfrm>
    </dsp:sp>
    <dsp:sp modelId="{FE242791-4D6D-4682-8CF8-187BFEDD9DAA}">
      <dsp:nvSpPr>
        <dsp:cNvPr id="0" name=""/>
        <dsp:cNvSpPr/>
      </dsp:nvSpPr>
      <dsp:spPr>
        <a:xfrm>
          <a:off x="1172913" y="3094550"/>
          <a:ext cx="2124373" cy="1463693"/>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467A11-C1A8-48D7-AB39-C39D215921DD}">
      <dsp:nvSpPr>
        <dsp:cNvPr id="0" name=""/>
        <dsp:cNvSpPr/>
      </dsp:nvSpPr>
      <dsp:spPr>
        <a:xfrm>
          <a:off x="1172913" y="4558243"/>
          <a:ext cx="2124373" cy="78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0" numCol="1" spcCol="1270" anchor="t" anchorCtr="0">
          <a:noAutofit/>
        </a:bodyPr>
        <a:lstStyle/>
        <a:p>
          <a:pPr lvl="0" algn="ctr" defTabSz="1689100">
            <a:lnSpc>
              <a:spcPct val="90000"/>
            </a:lnSpc>
            <a:spcBef>
              <a:spcPct val="0"/>
            </a:spcBef>
            <a:spcAft>
              <a:spcPct val="35000"/>
            </a:spcAft>
          </a:pPr>
          <a:r>
            <a:rPr lang="en-GB" sz="3800" kern="1200" dirty="0" smtClean="0"/>
            <a:t> </a:t>
          </a:r>
          <a:endParaRPr lang="en-GB" sz="3800" kern="1200" dirty="0"/>
        </a:p>
      </dsp:txBody>
      <dsp:txXfrm>
        <a:off x="1172913" y="4558243"/>
        <a:ext cx="2124373" cy="788142"/>
      </dsp:txXfrm>
    </dsp:sp>
    <dsp:sp modelId="{B62CB98D-29DC-4F38-8CE1-0128F2A012A5}">
      <dsp:nvSpPr>
        <dsp:cNvPr id="0" name=""/>
        <dsp:cNvSpPr/>
      </dsp:nvSpPr>
      <dsp:spPr>
        <a:xfrm>
          <a:off x="3509813" y="3094550"/>
          <a:ext cx="2124373" cy="1463693"/>
        </a:xfrm>
        <a:prstGeom prst="round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3F4F79-BB52-4441-ADC4-40638BA110AE}">
      <dsp:nvSpPr>
        <dsp:cNvPr id="0" name=""/>
        <dsp:cNvSpPr/>
      </dsp:nvSpPr>
      <dsp:spPr>
        <a:xfrm>
          <a:off x="3509813" y="4558243"/>
          <a:ext cx="2124373" cy="78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0" numCol="1" spcCol="1270" anchor="t" anchorCtr="0">
          <a:noAutofit/>
        </a:bodyPr>
        <a:lstStyle/>
        <a:p>
          <a:pPr lvl="0" algn="ctr" defTabSz="1689100">
            <a:lnSpc>
              <a:spcPct val="90000"/>
            </a:lnSpc>
            <a:spcBef>
              <a:spcPct val="0"/>
            </a:spcBef>
            <a:spcAft>
              <a:spcPct val="35000"/>
            </a:spcAft>
          </a:pPr>
          <a:r>
            <a:rPr lang="en-GB" sz="3800" kern="1200" dirty="0" smtClean="0"/>
            <a:t> </a:t>
          </a:r>
          <a:endParaRPr lang="en-GB" sz="3800" kern="1200" dirty="0"/>
        </a:p>
      </dsp:txBody>
      <dsp:txXfrm>
        <a:off x="3509813" y="4558243"/>
        <a:ext cx="2124373" cy="788142"/>
      </dsp:txXfrm>
    </dsp:sp>
    <dsp:sp modelId="{E50CCE1A-7A53-452A-947A-67F97FD07F82}">
      <dsp:nvSpPr>
        <dsp:cNvPr id="0" name=""/>
        <dsp:cNvSpPr/>
      </dsp:nvSpPr>
      <dsp:spPr>
        <a:xfrm>
          <a:off x="5846713" y="3094550"/>
          <a:ext cx="2124373" cy="1463693"/>
        </a:xfrm>
        <a:prstGeom prst="round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AC5EFE-1997-43BD-98B8-D13FC9637BFB}">
      <dsp:nvSpPr>
        <dsp:cNvPr id="0" name=""/>
        <dsp:cNvSpPr/>
      </dsp:nvSpPr>
      <dsp:spPr>
        <a:xfrm>
          <a:off x="5846713" y="4558243"/>
          <a:ext cx="2124373" cy="788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270256" rIns="270256" bIns="0" numCol="1" spcCol="1270" anchor="t" anchorCtr="0">
          <a:noAutofit/>
        </a:bodyPr>
        <a:lstStyle/>
        <a:p>
          <a:pPr lvl="0" algn="ctr" defTabSz="1689100">
            <a:lnSpc>
              <a:spcPct val="90000"/>
            </a:lnSpc>
            <a:spcBef>
              <a:spcPct val="0"/>
            </a:spcBef>
            <a:spcAft>
              <a:spcPct val="35000"/>
            </a:spcAft>
          </a:pPr>
          <a:r>
            <a:rPr lang="en-GB" sz="3800" kern="1200" dirty="0" smtClean="0"/>
            <a:t> </a:t>
          </a:r>
          <a:endParaRPr lang="en-GB" sz="3800" kern="1200" dirty="0"/>
        </a:p>
      </dsp:txBody>
      <dsp:txXfrm>
        <a:off x="5846713" y="4558243"/>
        <a:ext cx="2124373" cy="788142"/>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t" anchorCtr="0" compatLnSpc="1">
            <a:prstTxWarp prst="textNoShape">
              <a:avLst/>
            </a:prstTxWarp>
          </a:bodyPr>
          <a:lstStyle>
            <a:lvl1pPr defTabSz="911994">
              <a:defRPr sz="1200"/>
            </a:lvl1pPr>
          </a:lstStyle>
          <a:p>
            <a:pPr>
              <a:defRPr/>
            </a:pPr>
            <a:endParaRPr lang="en-US" altLang="en-US" dirty="0"/>
          </a:p>
        </p:txBody>
      </p:sp>
      <p:sp>
        <p:nvSpPr>
          <p:cNvPr id="112643" name="Rectangle 3"/>
          <p:cNvSpPr>
            <a:spLocks noGrp="1" noChangeArrowheads="1"/>
          </p:cNvSpPr>
          <p:nvPr>
            <p:ph type="dt" sz="quarter" idx="1"/>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t" anchorCtr="0" compatLnSpc="1">
            <a:prstTxWarp prst="textNoShape">
              <a:avLst/>
            </a:prstTxWarp>
          </a:bodyPr>
          <a:lstStyle>
            <a:lvl1pPr algn="r" defTabSz="911994">
              <a:defRPr sz="1200"/>
            </a:lvl1pPr>
          </a:lstStyle>
          <a:p>
            <a:pPr>
              <a:defRPr/>
            </a:pPr>
            <a:endParaRPr lang="en-US" altLang="en-US" dirty="0"/>
          </a:p>
        </p:txBody>
      </p:sp>
      <p:sp>
        <p:nvSpPr>
          <p:cNvPr id="112644" name="Rectangle 4"/>
          <p:cNvSpPr>
            <a:spLocks noGrp="1" noChangeArrowheads="1"/>
          </p:cNvSpPr>
          <p:nvPr>
            <p:ph type="ftr" sz="quarter" idx="2"/>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b" anchorCtr="0" compatLnSpc="1">
            <a:prstTxWarp prst="textNoShape">
              <a:avLst/>
            </a:prstTxWarp>
          </a:bodyPr>
          <a:lstStyle>
            <a:lvl1pPr defTabSz="911994">
              <a:defRPr sz="1200"/>
            </a:lvl1pPr>
          </a:lstStyle>
          <a:p>
            <a:pPr>
              <a:defRPr/>
            </a:pPr>
            <a:endParaRPr lang="en-US" altLang="en-US" dirty="0"/>
          </a:p>
        </p:txBody>
      </p:sp>
      <p:sp>
        <p:nvSpPr>
          <p:cNvPr id="112645" name="Rectangle 5"/>
          <p:cNvSpPr>
            <a:spLocks noGrp="1" noChangeArrowheads="1"/>
          </p:cNvSpPr>
          <p:nvPr>
            <p:ph type="sldNum" sz="quarter" idx="3"/>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b" anchorCtr="0" compatLnSpc="1">
            <a:prstTxWarp prst="textNoShape">
              <a:avLst/>
            </a:prstTxWarp>
          </a:bodyPr>
          <a:lstStyle>
            <a:lvl1pPr algn="r" defTabSz="911994">
              <a:defRPr sz="1200"/>
            </a:lvl1pPr>
          </a:lstStyle>
          <a:p>
            <a:pPr>
              <a:defRPr/>
            </a:pPr>
            <a:fld id="{D9942922-937A-404B-ADDB-8C8084D04F85}" type="slidenum">
              <a:rPr lang="en-US" altLang="en-US"/>
              <a:pPr>
                <a:defRPr/>
              </a:pPr>
              <a:t>‹#›</a:t>
            </a:fld>
            <a:endParaRPr lang="en-US" altLang="en-US" dirty="0"/>
          </a:p>
        </p:txBody>
      </p:sp>
    </p:spTree>
    <p:extLst>
      <p:ext uri="{BB962C8B-B14F-4D97-AF65-F5344CB8AC3E}">
        <p14:creationId xmlns:p14="http://schemas.microsoft.com/office/powerpoint/2010/main" val="2572867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50" tIns="46576" rIns="93150" bIns="46576" numCol="1" anchor="t" anchorCtr="0" compatLnSpc="1">
            <a:prstTxWarp prst="textNoShape">
              <a:avLst/>
            </a:prstTxWarp>
          </a:bodyPr>
          <a:lstStyle>
            <a:lvl1pPr defTabSz="931887">
              <a:defRPr sz="1200"/>
            </a:lvl1pPr>
          </a:lstStyle>
          <a:p>
            <a:pPr>
              <a:defRPr/>
            </a:pPr>
            <a:endParaRPr lang="en-US" altLang="en-US" dirty="0"/>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50" tIns="46576" rIns="93150" bIns="46576" numCol="1" anchor="t" anchorCtr="0" compatLnSpc="1">
            <a:prstTxWarp prst="textNoShape">
              <a:avLst/>
            </a:prstTxWarp>
          </a:bodyPr>
          <a:lstStyle>
            <a:lvl1pPr algn="r" defTabSz="931887">
              <a:defRPr sz="1200"/>
            </a:lvl1pPr>
          </a:lstStyle>
          <a:p>
            <a:pPr>
              <a:defRPr/>
            </a:pPr>
            <a:endParaRPr lang="en-US" altLang="en-US" dirty="0"/>
          </a:p>
        </p:txBody>
      </p:sp>
      <p:sp>
        <p:nvSpPr>
          <p:cNvPr id="512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50" tIns="46576" rIns="93150" bIns="46576"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50" tIns="46576" rIns="93150" bIns="46576" numCol="1" anchor="b" anchorCtr="0" compatLnSpc="1">
            <a:prstTxWarp prst="textNoShape">
              <a:avLst/>
            </a:prstTxWarp>
          </a:bodyPr>
          <a:lstStyle>
            <a:lvl1pPr defTabSz="931887">
              <a:defRPr sz="1200"/>
            </a:lvl1pPr>
          </a:lstStyle>
          <a:p>
            <a:pPr>
              <a:defRPr/>
            </a:pPr>
            <a:endParaRPr lang="en-US" altLang="en-US" dirty="0"/>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50" tIns="46576" rIns="93150" bIns="46576" numCol="1" anchor="b" anchorCtr="0" compatLnSpc="1">
            <a:prstTxWarp prst="textNoShape">
              <a:avLst/>
            </a:prstTxWarp>
          </a:bodyPr>
          <a:lstStyle>
            <a:lvl1pPr algn="r" defTabSz="931887">
              <a:defRPr sz="1200"/>
            </a:lvl1pPr>
          </a:lstStyle>
          <a:p>
            <a:pPr>
              <a:defRPr/>
            </a:pPr>
            <a:fld id="{CDC98958-21AF-4F87-AD14-3C6A05EF65BB}" type="slidenum">
              <a:rPr lang="en-GB" altLang="en-US"/>
              <a:pPr>
                <a:defRPr/>
              </a:pPr>
              <a:t>‹#›</a:t>
            </a:fld>
            <a:endParaRPr lang="en-GB" altLang="en-US" dirty="0"/>
          </a:p>
        </p:txBody>
      </p:sp>
    </p:spTree>
    <p:extLst>
      <p:ext uri="{BB962C8B-B14F-4D97-AF65-F5344CB8AC3E}">
        <p14:creationId xmlns:p14="http://schemas.microsoft.com/office/powerpoint/2010/main" val="40337100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fld id="{B142B804-655F-4B97-BD21-0D835E04ABE5}" type="slidenum">
              <a:rPr lang="en-GB" altLang="en-US" smtClean="0"/>
              <a:pPr/>
              <a:t>1</a:t>
            </a:fld>
            <a:endParaRPr lang="en-GB" alt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spcBef>
                <a:spcPct val="0"/>
              </a:spcBef>
            </a:pPr>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0368CC9-B836-4D7B-A57E-EA3A1091B0A7}" type="slidenum">
              <a:rPr lang="en-GB" smtClean="0"/>
              <a:pPr>
                <a:defRPr/>
              </a:pPr>
              <a:t>27</a:t>
            </a:fld>
            <a:endParaRPr lang="en-GB" dirty="0"/>
          </a:p>
        </p:txBody>
      </p:sp>
    </p:spTree>
    <p:extLst>
      <p:ext uri="{BB962C8B-B14F-4D97-AF65-F5344CB8AC3E}">
        <p14:creationId xmlns:p14="http://schemas.microsoft.com/office/powerpoint/2010/main" val="3213799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DC98958-21AF-4F87-AD14-3C6A05EF65BB}" type="slidenum">
              <a:rPr lang="en-GB" altLang="en-US" smtClean="0"/>
              <a:pPr>
                <a:defRPr/>
              </a:pPr>
              <a:t>28</a:t>
            </a:fld>
            <a:endParaRPr lang="en-GB" altLang="en-US" dirty="0"/>
          </a:p>
        </p:txBody>
      </p:sp>
    </p:spTree>
    <p:extLst>
      <p:ext uri="{BB962C8B-B14F-4D97-AF65-F5344CB8AC3E}">
        <p14:creationId xmlns:p14="http://schemas.microsoft.com/office/powerpoint/2010/main" val="81239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fld id="{D9478543-38AF-4149-8915-E4FB7485539E}" type="slidenum">
              <a:rPr lang="en-GB" altLang="en-US" smtClean="0"/>
              <a:pPr/>
              <a:t>29</a:t>
            </a:fld>
            <a:endParaRPr lang="en-GB" alt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spcBef>
                <a:spcPct val="0"/>
              </a:spcBef>
            </a:pPr>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tLang="en-US" smtClean="0"/>
          </a:p>
        </p:txBody>
      </p:sp>
      <p:sp>
        <p:nvSpPr>
          <p:cNvPr id="29700" name="Slide Number Placeholder 3"/>
          <p:cNvSpPr>
            <a:spLocks noGrp="1"/>
          </p:cNvSpPr>
          <p:nvPr>
            <p:ph type="sldNum" sz="quarter" idx="5"/>
          </p:nvPr>
        </p:nvSpPr>
        <p:spPr>
          <a:noFill/>
        </p:spPr>
        <p:txBody>
          <a:bodyPr/>
          <a:lstStyle>
            <a:lvl1pPr defTabSz="930275" eaLnBrk="0" hangingPunct="0">
              <a:spcBef>
                <a:spcPct val="30000"/>
              </a:spcBef>
              <a:defRPr sz="1200">
                <a:solidFill>
                  <a:schemeClr val="tx1"/>
                </a:solidFill>
                <a:latin typeface="Arial" pitchFamily="34" charset="0"/>
              </a:defRPr>
            </a:lvl1pPr>
            <a:lvl2pPr marL="715963" indent="-274638" defTabSz="930275" eaLnBrk="0" hangingPunct="0">
              <a:spcBef>
                <a:spcPct val="30000"/>
              </a:spcBef>
              <a:defRPr sz="1200">
                <a:solidFill>
                  <a:schemeClr val="tx1"/>
                </a:solidFill>
                <a:latin typeface="Arial" pitchFamily="34" charset="0"/>
              </a:defRPr>
            </a:lvl2pPr>
            <a:lvl3pPr marL="1101725" indent="-219075" defTabSz="930275" eaLnBrk="0" hangingPunct="0">
              <a:spcBef>
                <a:spcPct val="30000"/>
              </a:spcBef>
              <a:defRPr sz="1200">
                <a:solidFill>
                  <a:schemeClr val="tx1"/>
                </a:solidFill>
                <a:latin typeface="Arial" pitchFamily="34" charset="0"/>
              </a:defRPr>
            </a:lvl3pPr>
            <a:lvl4pPr marL="1541463" indent="-219075" defTabSz="930275" eaLnBrk="0" hangingPunct="0">
              <a:spcBef>
                <a:spcPct val="30000"/>
              </a:spcBef>
              <a:defRPr sz="1200">
                <a:solidFill>
                  <a:schemeClr val="tx1"/>
                </a:solidFill>
                <a:latin typeface="Arial" pitchFamily="34" charset="0"/>
              </a:defRPr>
            </a:lvl4pPr>
            <a:lvl5pPr marL="1982788" indent="-219075" defTabSz="930275" eaLnBrk="0" hangingPunct="0">
              <a:spcBef>
                <a:spcPct val="30000"/>
              </a:spcBef>
              <a:defRPr sz="1200">
                <a:solidFill>
                  <a:schemeClr val="tx1"/>
                </a:solidFill>
                <a:latin typeface="Arial" pitchFamily="34" charset="0"/>
              </a:defRPr>
            </a:lvl5pPr>
            <a:lvl6pPr marL="2439988" indent="-219075" defTabSz="930275" eaLnBrk="0" fontAlgn="base" hangingPunct="0">
              <a:spcBef>
                <a:spcPct val="30000"/>
              </a:spcBef>
              <a:spcAft>
                <a:spcPct val="0"/>
              </a:spcAft>
              <a:defRPr sz="1200">
                <a:solidFill>
                  <a:schemeClr val="tx1"/>
                </a:solidFill>
                <a:latin typeface="Arial" pitchFamily="34" charset="0"/>
              </a:defRPr>
            </a:lvl6pPr>
            <a:lvl7pPr marL="2897188" indent="-219075" defTabSz="930275" eaLnBrk="0" fontAlgn="base" hangingPunct="0">
              <a:spcBef>
                <a:spcPct val="30000"/>
              </a:spcBef>
              <a:spcAft>
                <a:spcPct val="0"/>
              </a:spcAft>
              <a:defRPr sz="1200">
                <a:solidFill>
                  <a:schemeClr val="tx1"/>
                </a:solidFill>
                <a:latin typeface="Arial" pitchFamily="34" charset="0"/>
              </a:defRPr>
            </a:lvl7pPr>
            <a:lvl8pPr marL="3354388" indent="-219075" defTabSz="930275" eaLnBrk="0" fontAlgn="base" hangingPunct="0">
              <a:spcBef>
                <a:spcPct val="30000"/>
              </a:spcBef>
              <a:spcAft>
                <a:spcPct val="0"/>
              </a:spcAft>
              <a:defRPr sz="1200">
                <a:solidFill>
                  <a:schemeClr val="tx1"/>
                </a:solidFill>
                <a:latin typeface="Arial" pitchFamily="34" charset="0"/>
              </a:defRPr>
            </a:lvl8pPr>
            <a:lvl9pPr marL="3811588" indent="-219075" defTabSz="9302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551EDDC-479F-4F35-A397-451407B694E1}" type="slidenum">
              <a:rPr lang="en-GB" altLang="en-US" smtClean="0">
                <a:solidFill>
                  <a:srgbClr val="000000"/>
                </a:solidFill>
              </a:rPr>
              <a:pPr eaLnBrk="1" hangingPunct="1">
                <a:spcBef>
                  <a:spcPct val="0"/>
                </a:spcBef>
              </a:pPr>
              <a:t>30</a:t>
            </a:fld>
            <a:endParaRPr lang="en-GB" altLang="en-US"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p:spPr>
        <p:txBody>
          <a:bodyPr/>
          <a:lstStyle/>
          <a:p>
            <a:pPr eaLnBrk="1" hangingPunct="1"/>
            <a:endParaRPr lang="en-US" smtClean="0">
              <a:latin typeface="Arial" pitchFamily="34" charset="0"/>
            </a:endParaRPr>
          </a:p>
        </p:txBody>
      </p:sp>
      <p:sp>
        <p:nvSpPr>
          <p:cNvPr id="14234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6293" indent="-287036" eaLnBrk="0" hangingPunct="0">
              <a:defRPr sz="2400">
                <a:solidFill>
                  <a:schemeClr val="tx1"/>
                </a:solidFill>
                <a:latin typeface="Times New Roman" pitchFamily="18" charset="0"/>
              </a:defRPr>
            </a:lvl2pPr>
            <a:lvl3pPr marL="1148144" indent="-229629" eaLnBrk="0" hangingPunct="0">
              <a:defRPr sz="2400">
                <a:solidFill>
                  <a:schemeClr val="tx1"/>
                </a:solidFill>
                <a:latin typeface="Times New Roman" pitchFamily="18" charset="0"/>
              </a:defRPr>
            </a:lvl3pPr>
            <a:lvl4pPr marL="1607401" indent="-229629" eaLnBrk="0" hangingPunct="0">
              <a:defRPr sz="2400">
                <a:solidFill>
                  <a:schemeClr val="tx1"/>
                </a:solidFill>
                <a:latin typeface="Times New Roman" pitchFamily="18" charset="0"/>
              </a:defRPr>
            </a:lvl4pPr>
            <a:lvl5pPr marL="2066658" indent="-229629" eaLnBrk="0" hangingPunct="0">
              <a:defRPr sz="2400">
                <a:solidFill>
                  <a:schemeClr val="tx1"/>
                </a:solidFill>
                <a:latin typeface="Times New Roman" pitchFamily="18" charset="0"/>
              </a:defRPr>
            </a:lvl5pPr>
            <a:lvl6pPr marL="2525916" indent="-229629" eaLnBrk="0" fontAlgn="base" hangingPunct="0">
              <a:spcBef>
                <a:spcPct val="0"/>
              </a:spcBef>
              <a:spcAft>
                <a:spcPct val="0"/>
              </a:spcAft>
              <a:defRPr sz="2400">
                <a:solidFill>
                  <a:schemeClr val="tx1"/>
                </a:solidFill>
                <a:latin typeface="Times New Roman" pitchFamily="18" charset="0"/>
              </a:defRPr>
            </a:lvl6pPr>
            <a:lvl7pPr marL="2985173" indent="-229629" eaLnBrk="0" fontAlgn="base" hangingPunct="0">
              <a:spcBef>
                <a:spcPct val="0"/>
              </a:spcBef>
              <a:spcAft>
                <a:spcPct val="0"/>
              </a:spcAft>
              <a:defRPr sz="2400">
                <a:solidFill>
                  <a:schemeClr val="tx1"/>
                </a:solidFill>
                <a:latin typeface="Times New Roman" pitchFamily="18" charset="0"/>
              </a:defRPr>
            </a:lvl7pPr>
            <a:lvl8pPr marL="3444431" indent="-229629" eaLnBrk="0" fontAlgn="base" hangingPunct="0">
              <a:spcBef>
                <a:spcPct val="0"/>
              </a:spcBef>
              <a:spcAft>
                <a:spcPct val="0"/>
              </a:spcAft>
              <a:defRPr sz="2400">
                <a:solidFill>
                  <a:schemeClr val="tx1"/>
                </a:solidFill>
                <a:latin typeface="Times New Roman" pitchFamily="18" charset="0"/>
              </a:defRPr>
            </a:lvl8pPr>
            <a:lvl9pPr marL="3903688" indent="-229629" eaLnBrk="0" fontAlgn="base" hangingPunct="0">
              <a:spcBef>
                <a:spcPct val="0"/>
              </a:spcBef>
              <a:spcAft>
                <a:spcPct val="0"/>
              </a:spcAft>
              <a:defRPr sz="2400">
                <a:solidFill>
                  <a:schemeClr val="tx1"/>
                </a:solidFill>
                <a:latin typeface="Times New Roman" pitchFamily="18" charset="0"/>
              </a:defRPr>
            </a:lvl9pPr>
          </a:lstStyle>
          <a:p>
            <a:fld id="{E63FB32C-F746-4346-B170-ECD2E63EF66C}" type="slidenum">
              <a:rPr lang="en-GB" sz="1200">
                <a:latin typeface="Arial" pitchFamily="34" charset="0"/>
              </a:rPr>
              <a:pPr/>
              <a:t>35</a:t>
            </a:fld>
            <a:endParaRPr lang="en-GB"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6"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7" rIns="93172" bIns="46587" anchor="b"/>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16D485C8-ECB4-4DF5-AE58-F21D817EB1D6}" type="slidenum">
              <a:rPr lang="en-AU" altLang="en-US" sz="1200">
                <a:latin typeface="Calibri" pitchFamily="34" charset="0"/>
              </a:rPr>
              <a:pPr algn="r" eaLnBrk="1" hangingPunct="1"/>
              <a:t>39</a:t>
            </a:fld>
            <a:endParaRPr lang="en-AU" altLang="en-US" sz="1200" dirty="0">
              <a:latin typeface="Calibri" pitchFamily="34" charset="0"/>
            </a:endParaRPr>
          </a:p>
        </p:txBody>
      </p:sp>
      <p:sp>
        <p:nvSpPr>
          <p:cNvPr id="2" name="Notes Placeholder 1"/>
          <p:cNvSpPr>
            <a:spLocks noGrp="1"/>
          </p:cNvSpPr>
          <p:nvPr>
            <p:ph type="body" sz="quarter" idx="10"/>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51" tIns="45926" rIns="91851" bIns="45926"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fld id="{EE516C11-B699-4D62-B911-F0C361F4FFA2}" type="slidenum">
              <a:rPr lang="en-GB" altLang="en-US" smtClean="0">
                <a:solidFill>
                  <a:srgbClr val="FFFFFF"/>
                </a:solidFill>
              </a:rPr>
              <a:pPr/>
              <a:t>47</a:t>
            </a:fld>
            <a:endParaRPr lang="en-GB" altLang="en-US" dirty="0" smtClean="0">
              <a:solidFill>
                <a:srgbClr val="FFFFFF"/>
              </a:solidFill>
            </a:endParaRPr>
          </a:p>
        </p:txBody>
      </p:sp>
      <p:sp>
        <p:nvSpPr>
          <p:cNvPr id="55299" name="Rectangle 1"/>
          <p:cNvSpPr>
            <a:spLocks noGrp="1" noRot="1" noChangeAspect="1" noChangeArrowheads="1" noTextEdit="1"/>
          </p:cNvSpPr>
          <p:nvPr>
            <p:ph type="sldImg"/>
          </p:nvPr>
        </p:nvSpPr>
        <p:spPr>
          <a:xfrm>
            <a:off x="1181100" y="696913"/>
            <a:ext cx="4649788" cy="3486150"/>
          </a:xfrm>
          <a:solidFill>
            <a:srgbClr val="FFFFFF"/>
          </a:solidFill>
          <a:ln/>
        </p:spPr>
      </p:sp>
      <p:sp>
        <p:nvSpPr>
          <p:cNvPr id="55300" name="Rectangle 2"/>
          <p:cNvSpPr>
            <a:spLocks noGrp="1" noChangeArrowheads="1"/>
          </p:cNvSpPr>
          <p:nvPr>
            <p:ph type="body" idx="1"/>
          </p:nvPr>
        </p:nvSpPr>
        <p:spPr>
          <a:xfrm>
            <a:off x="935038" y="4416425"/>
            <a:ext cx="5141912" cy="4183063"/>
          </a:xfrm>
          <a:noFill/>
        </p:spPr>
        <p:txBody>
          <a:bodyPr wrap="none" anchor="ctr"/>
          <a:lstStyle/>
          <a:p>
            <a:pPr eaLnBrk="1" hangingPunct="1">
              <a:spcBef>
                <a:spcPct val="0"/>
              </a:spcBef>
            </a:pPr>
            <a:endParaRPr lang="pt-BR"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DC98958-21AF-4F87-AD14-3C6A05EF65BB}" type="slidenum">
              <a:rPr lang="en-GB" altLang="en-US" smtClean="0"/>
              <a:pPr>
                <a:defRPr/>
              </a:pPr>
              <a:t>53</a:t>
            </a:fld>
            <a:endParaRPr lang="en-GB" altLang="en-US" dirty="0"/>
          </a:p>
        </p:txBody>
      </p:sp>
    </p:spTree>
    <p:extLst>
      <p:ext uri="{BB962C8B-B14F-4D97-AF65-F5344CB8AC3E}">
        <p14:creationId xmlns:p14="http://schemas.microsoft.com/office/powerpoint/2010/main" val="890851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9E8BF5A-1769-45E3-A5B5-8A2F061F3952}" type="slidenum">
              <a:rPr lang="en-GB" smtClean="0"/>
              <a:pPr/>
              <a:t>54</a:t>
            </a:fld>
            <a:endParaRPr lang="en-GB"/>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89915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D706C61-7F43-4EC7-A502-F9A0B4AC5878}" type="slidenum">
              <a:rPr lang="en-US" altLang="en-US" sz="1200" smtClean="0">
                <a:latin typeface="Arial" charset="0"/>
              </a:rPr>
              <a:pPr/>
              <a:t>7</a:t>
            </a:fld>
            <a:endParaRPr lang="en-US" altLang="en-US" sz="1200" smtClean="0">
              <a:latin typeface="Arial" charset="0"/>
            </a:endParaRPr>
          </a:p>
        </p:txBody>
      </p:sp>
      <p:sp>
        <p:nvSpPr>
          <p:cNvPr id="165891" name="Rectangle 2"/>
          <p:cNvSpPr>
            <a:spLocks noGrp="1" noRot="1" noChangeAspect="1" noChangeArrowheads="1" noTextEdit="1"/>
          </p:cNvSpPr>
          <p:nvPr>
            <p:ph type="sldImg"/>
          </p:nvPr>
        </p:nvSpPr>
        <p:spPr>
          <a:xfrm>
            <a:off x="1181100" y="696913"/>
            <a:ext cx="4649788" cy="3486150"/>
          </a:xfrm>
          <a:ln/>
        </p:spPr>
      </p:sp>
      <p:sp>
        <p:nvSpPr>
          <p:cNvPr id="165892" name="Rectangle 3"/>
          <p:cNvSpPr>
            <a:spLocks noGrp="1" noChangeArrowheads="1"/>
          </p:cNvSpPr>
          <p:nvPr>
            <p:ph type="body" idx="1"/>
          </p:nvPr>
        </p:nvSpPr>
        <p:spPr>
          <a:noFill/>
        </p:spPr>
        <p:txBody>
          <a:bodyPr/>
          <a:lstStyle/>
          <a:p>
            <a:r>
              <a:rPr lang="en-GB" altLang="en-US" smtClean="0"/>
              <a:t>Current assumptions and expectations will become obsolete!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4E9A62-B565-40ED-9718-D1AF258900E1}" type="slidenum">
              <a:rPr lang="en-GB" altLang="en-US"/>
              <a:pPr/>
              <a:t>55</a:t>
            </a:fld>
            <a:endParaRPr lang="en-GB" altLang="en-US"/>
          </a:p>
        </p:txBody>
      </p:sp>
      <p:sp>
        <p:nvSpPr>
          <p:cNvPr id="278530" name="Rectangle 2"/>
          <p:cNvSpPr>
            <a:spLocks noGrp="1" noRot="1" noChangeAspect="1" noChangeArrowheads="1" noTextEdit="1"/>
          </p:cNvSpPr>
          <p:nvPr>
            <p:ph type="sldImg"/>
          </p:nvPr>
        </p:nvSpPr>
        <p:spPr>
          <a:xfrm>
            <a:off x="1181100" y="696913"/>
            <a:ext cx="4649788" cy="3486150"/>
          </a:xfrm>
          <a:ln/>
        </p:spPr>
      </p:sp>
      <p:sp>
        <p:nvSpPr>
          <p:cNvPr id="2" name="Notes Placeholder 1"/>
          <p:cNvSpPr>
            <a:spLocks noGrp="1"/>
          </p:cNvSpPr>
          <p:nvPr>
            <p:ph type="body" sz="quarter" idx="10"/>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Arial" pitchFamily="34" charset="0"/>
              </a:defRPr>
            </a:lvl1pPr>
            <a:lvl2pPr marL="754063" indent="-288925" defTabSz="930275" eaLnBrk="0" hangingPunct="0">
              <a:spcBef>
                <a:spcPct val="30000"/>
              </a:spcBef>
              <a:defRPr sz="1200">
                <a:solidFill>
                  <a:schemeClr val="tx1"/>
                </a:solidFill>
                <a:latin typeface="Arial" pitchFamily="34" charset="0"/>
              </a:defRPr>
            </a:lvl2pPr>
            <a:lvl3pPr marL="1162050" indent="-230188" defTabSz="930275" eaLnBrk="0" hangingPunct="0">
              <a:spcBef>
                <a:spcPct val="30000"/>
              </a:spcBef>
              <a:defRPr sz="1200">
                <a:solidFill>
                  <a:schemeClr val="tx1"/>
                </a:solidFill>
                <a:latin typeface="Arial" pitchFamily="34" charset="0"/>
              </a:defRPr>
            </a:lvl3pPr>
            <a:lvl4pPr marL="1628775" indent="-230188" defTabSz="930275" eaLnBrk="0" hangingPunct="0">
              <a:spcBef>
                <a:spcPct val="30000"/>
              </a:spcBef>
              <a:defRPr sz="1200">
                <a:solidFill>
                  <a:schemeClr val="tx1"/>
                </a:solidFill>
                <a:latin typeface="Arial" pitchFamily="34" charset="0"/>
              </a:defRPr>
            </a:lvl4pPr>
            <a:lvl5pPr marL="2093913" indent="-230188" defTabSz="930275" eaLnBrk="0" hangingPunct="0">
              <a:spcBef>
                <a:spcPct val="30000"/>
              </a:spcBef>
              <a:defRPr sz="1200">
                <a:solidFill>
                  <a:schemeClr val="tx1"/>
                </a:solidFill>
                <a:latin typeface="Arial" pitchFamily="34" charset="0"/>
              </a:defRPr>
            </a:lvl5pPr>
            <a:lvl6pPr marL="2551113" indent="-230188" defTabSz="930275" eaLnBrk="0" fontAlgn="base" hangingPunct="0">
              <a:spcBef>
                <a:spcPct val="30000"/>
              </a:spcBef>
              <a:spcAft>
                <a:spcPct val="0"/>
              </a:spcAft>
              <a:defRPr sz="1200">
                <a:solidFill>
                  <a:schemeClr val="tx1"/>
                </a:solidFill>
                <a:latin typeface="Arial" pitchFamily="34" charset="0"/>
              </a:defRPr>
            </a:lvl6pPr>
            <a:lvl7pPr marL="3008313" indent="-230188" defTabSz="930275" eaLnBrk="0" fontAlgn="base" hangingPunct="0">
              <a:spcBef>
                <a:spcPct val="30000"/>
              </a:spcBef>
              <a:spcAft>
                <a:spcPct val="0"/>
              </a:spcAft>
              <a:defRPr sz="1200">
                <a:solidFill>
                  <a:schemeClr val="tx1"/>
                </a:solidFill>
                <a:latin typeface="Arial" pitchFamily="34" charset="0"/>
              </a:defRPr>
            </a:lvl7pPr>
            <a:lvl8pPr marL="3465513" indent="-230188" defTabSz="930275" eaLnBrk="0" fontAlgn="base" hangingPunct="0">
              <a:spcBef>
                <a:spcPct val="30000"/>
              </a:spcBef>
              <a:spcAft>
                <a:spcPct val="0"/>
              </a:spcAft>
              <a:defRPr sz="1200">
                <a:solidFill>
                  <a:schemeClr val="tx1"/>
                </a:solidFill>
                <a:latin typeface="Arial" pitchFamily="34" charset="0"/>
              </a:defRPr>
            </a:lvl8pPr>
            <a:lvl9pPr marL="3922713" indent="-230188" defTabSz="930275" eaLnBrk="0" fontAlgn="base" hangingPunct="0">
              <a:spcBef>
                <a:spcPct val="30000"/>
              </a:spcBef>
              <a:spcAft>
                <a:spcPct val="0"/>
              </a:spcAft>
              <a:defRPr sz="1200">
                <a:solidFill>
                  <a:schemeClr val="tx1"/>
                </a:solidFill>
                <a:latin typeface="Arial" pitchFamily="34" charset="0"/>
              </a:defRPr>
            </a:lvl9pPr>
          </a:lstStyle>
          <a:p>
            <a:pPr>
              <a:spcBef>
                <a:spcPct val="0"/>
              </a:spcBef>
            </a:pPr>
            <a:fld id="{0074802B-B20A-47CE-9068-51D8D14D8A7D}" type="slidenum">
              <a:rPr lang="en-GB" altLang="en-US" smtClean="0">
                <a:solidFill>
                  <a:srgbClr val="000000"/>
                </a:solidFill>
              </a:rPr>
              <a:pPr>
                <a:spcBef>
                  <a:spcPct val="0"/>
                </a:spcBef>
              </a:pPr>
              <a:t>56</a:t>
            </a:fld>
            <a:endParaRPr lang="en-GB" altLang="en-US" smtClean="0">
              <a:solidFill>
                <a:srgbClr val="000000"/>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spcBef>
                <a:spcPct val="0"/>
              </a:spcBef>
            </a:pPr>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Arial" pitchFamily="34" charset="0"/>
              </a:defRPr>
            </a:lvl1pPr>
            <a:lvl2pPr marL="754063" indent="-288925" defTabSz="930275" eaLnBrk="0" hangingPunct="0">
              <a:spcBef>
                <a:spcPct val="30000"/>
              </a:spcBef>
              <a:defRPr sz="1200">
                <a:solidFill>
                  <a:schemeClr val="tx1"/>
                </a:solidFill>
                <a:latin typeface="Arial" pitchFamily="34" charset="0"/>
              </a:defRPr>
            </a:lvl2pPr>
            <a:lvl3pPr marL="1162050" indent="-230188" defTabSz="930275" eaLnBrk="0" hangingPunct="0">
              <a:spcBef>
                <a:spcPct val="30000"/>
              </a:spcBef>
              <a:defRPr sz="1200">
                <a:solidFill>
                  <a:schemeClr val="tx1"/>
                </a:solidFill>
                <a:latin typeface="Arial" pitchFamily="34" charset="0"/>
              </a:defRPr>
            </a:lvl3pPr>
            <a:lvl4pPr marL="1628775" indent="-230188" defTabSz="930275" eaLnBrk="0" hangingPunct="0">
              <a:spcBef>
                <a:spcPct val="30000"/>
              </a:spcBef>
              <a:defRPr sz="1200">
                <a:solidFill>
                  <a:schemeClr val="tx1"/>
                </a:solidFill>
                <a:latin typeface="Arial" pitchFamily="34" charset="0"/>
              </a:defRPr>
            </a:lvl4pPr>
            <a:lvl5pPr marL="2093913" indent="-230188" defTabSz="930275" eaLnBrk="0" hangingPunct="0">
              <a:spcBef>
                <a:spcPct val="30000"/>
              </a:spcBef>
              <a:defRPr sz="1200">
                <a:solidFill>
                  <a:schemeClr val="tx1"/>
                </a:solidFill>
                <a:latin typeface="Arial" pitchFamily="34" charset="0"/>
              </a:defRPr>
            </a:lvl5pPr>
            <a:lvl6pPr marL="2551113" indent="-230188" defTabSz="930275" eaLnBrk="0" fontAlgn="base" hangingPunct="0">
              <a:spcBef>
                <a:spcPct val="30000"/>
              </a:spcBef>
              <a:spcAft>
                <a:spcPct val="0"/>
              </a:spcAft>
              <a:defRPr sz="1200">
                <a:solidFill>
                  <a:schemeClr val="tx1"/>
                </a:solidFill>
                <a:latin typeface="Arial" pitchFamily="34" charset="0"/>
              </a:defRPr>
            </a:lvl6pPr>
            <a:lvl7pPr marL="3008313" indent="-230188" defTabSz="930275" eaLnBrk="0" fontAlgn="base" hangingPunct="0">
              <a:spcBef>
                <a:spcPct val="30000"/>
              </a:spcBef>
              <a:spcAft>
                <a:spcPct val="0"/>
              </a:spcAft>
              <a:defRPr sz="1200">
                <a:solidFill>
                  <a:schemeClr val="tx1"/>
                </a:solidFill>
                <a:latin typeface="Arial" pitchFamily="34" charset="0"/>
              </a:defRPr>
            </a:lvl7pPr>
            <a:lvl8pPr marL="3465513" indent="-230188" defTabSz="930275" eaLnBrk="0" fontAlgn="base" hangingPunct="0">
              <a:spcBef>
                <a:spcPct val="30000"/>
              </a:spcBef>
              <a:spcAft>
                <a:spcPct val="0"/>
              </a:spcAft>
              <a:defRPr sz="1200">
                <a:solidFill>
                  <a:schemeClr val="tx1"/>
                </a:solidFill>
                <a:latin typeface="Arial" pitchFamily="34" charset="0"/>
              </a:defRPr>
            </a:lvl8pPr>
            <a:lvl9pPr marL="3922713" indent="-230188" defTabSz="930275" eaLnBrk="0" fontAlgn="base" hangingPunct="0">
              <a:spcBef>
                <a:spcPct val="30000"/>
              </a:spcBef>
              <a:spcAft>
                <a:spcPct val="0"/>
              </a:spcAft>
              <a:defRPr sz="1200">
                <a:solidFill>
                  <a:schemeClr val="tx1"/>
                </a:solidFill>
                <a:latin typeface="Arial" pitchFamily="34" charset="0"/>
              </a:defRPr>
            </a:lvl9pPr>
          </a:lstStyle>
          <a:p>
            <a:pPr>
              <a:spcBef>
                <a:spcPct val="0"/>
              </a:spcBef>
            </a:pPr>
            <a:fld id="{E33FF103-EFE6-4DCC-9B5F-829021C18A19}" type="slidenum">
              <a:rPr lang="en-GB" altLang="en-US" smtClean="0">
                <a:solidFill>
                  <a:srgbClr val="000000"/>
                </a:solidFill>
              </a:rPr>
              <a:pPr>
                <a:spcBef>
                  <a:spcPct val="0"/>
                </a:spcBef>
              </a:pPr>
              <a:t>57</a:t>
            </a:fld>
            <a:endParaRPr lang="en-GB" altLang="en-US"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spcBef>
                <a:spcPct val="0"/>
              </a:spcBef>
            </a:pPr>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Arial" pitchFamily="34" charset="0"/>
              </a:defRPr>
            </a:lvl1pPr>
            <a:lvl2pPr marL="754063" indent="-288925" defTabSz="930275" eaLnBrk="0" hangingPunct="0">
              <a:spcBef>
                <a:spcPct val="30000"/>
              </a:spcBef>
              <a:defRPr sz="1200">
                <a:solidFill>
                  <a:schemeClr val="tx1"/>
                </a:solidFill>
                <a:latin typeface="Arial" pitchFamily="34" charset="0"/>
              </a:defRPr>
            </a:lvl2pPr>
            <a:lvl3pPr marL="1162050" indent="-230188" defTabSz="930275" eaLnBrk="0" hangingPunct="0">
              <a:spcBef>
                <a:spcPct val="30000"/>
              </a:spcBef>
              <a:defRPr sz="1200">
                <a:solidFill>
                  <a:schemeClr val="tx1"/>
                </a:solidFill>
                <a:latin typeface="Arial" pitchFamily="34" charset="0"/>
              </a:defRPr>
            </a:lvl3pPr>
            <a:lvl4pPr marL="1628775" indent="-230188" defTabSz="930275" eaLnBrk="0" hangingPunct="0">
              <a:spcBef>
                <a:spcPct val="30000"/>
              </a:spcBef>
              <a:defRPr sz="1200">
                <a:solidFill>
                  <a:schemeClr val="tx1"/>
                </a:solidFill>
                <a:latin typeface="Arial" pitchFamily="34" charset="0"/>
              </a:defRPr>
            </a:lvl4pPr>
            <a:lvl5pPr marL="2093913" indent="-230188" defTabSz="930275" eaLnBrk="0" hangingPunct="0">
              <a:spcBef>
                <a:spcPct val="30000"/>
              </a:spcBef>
              <a:defRPr sz="1200">
                <a:solidFill>
                  <a:schemeClr val="tx1"/>
                </a:solidFill>
                <a:latin typeface="Arial" pitchFamily="34" charset="0"/>
              </a:defRPr>
            </a:lvl5pPr>
            <a:lvl6pPr marL="2551113" indent="-230188" defTabSz="930275" eaLnBrk="0" fontAlgn="base" hangingPunct="0">
              <a:spcBef>
                <a:spcPct val="30000"/>
              </a:spcBef>
              <a:spcAft>
                <a:spcPct val="0"/>
              </a:spcAft>
              <a:defRPr sz="1200">
                <a:solidFill>
                  <a:schemeClr val="tx1"/>
                </a:solidFill>
                <a:latin typeface="Arial" pitchFamily="34" charset="0"/>
              </a:defRPr>
            </a:lvl6pPr>
            <a:lvl7pPr marL="3008313" indent="-230188" defTabSz="930275" eaLnBrk="0" fontAlgn="base" hangingPunct="0">
              <a:spcBef>
                <a:spcPct val="30000"/>
              </a:spcBef>
              <a:spcAft>
                <a:spcPct val="0"/>
              </a:spcAft>
              <a:defRPr sz="1200">
                <a:solidFill>
                  <a:schemeClr val="tx1"/>
                </a:solidFill>
                <a:latin typeface="Arial" pitchFamily="34" charset="0"/>
              </a:defRPr>
            </a:lvl7pPr>
            <a:lvl8pPr marL="3465513" indent="-230188" defTabSz="930275" eaLnBrk="0" fontAlgn="base" hangingPunct="0">
              <a:spcBef>
                <a:spcPct val="30000"/>
              </a:spcBef>
              <a:spcAft>
                <a:spcPct val="0"/>
              </a:spcAft>
              <a:defRPr sz="1200">
                <a:solidFill>
                  <a:schemeClr val="tx1"/>
                </a:solidFill>
                <a:latin typeface="Arial" pitchFamily="34" charset="0"/>
              </a:defRPr>
            </a:lvl8pPr>
            <a:lvl9pPr marL="3922713" indent="-230188" defTabSz="930275" eaLnBrk="0" fontAlgn="base" hangingPunct="0">
              <a:spcBef>
                <a:spcPct val="30000"/>
              </a:spcBef>
              <a:spcAft>
                <a:spcPct val="0"/>
              </a:spcAft>
              <a:defRPr sz="1200">
                <a:solidFill>
                  <a:schemeClr val="tx1"/>
                </a:solidFill>
                <a:latin typeface="Arial" pitchFamily="34" charset="0"/>
              </a:defRPr>
            </a:lvl9pPr>
          </a:lstStyle>
          <a:p>
            <a:pPr>
              <a:spcBef>
                <a:spcPct val="0"/>
              </a:spcBef>
            </a:pPr>
            <a:fld id="{745D6F9A-2057-4B10-B2BF-A0590B06B6E3}" type="slidenum">
              <a:rPr lang="en-GB" altLang="en-US" smtClean="0">
                <a:solidFill>
                  <a:srgbClr val="000000"/>
                </a:solidFill>
              </a:rPr>
              <a:pPr>
                <a:spcBef>
                  <a:spcPct val="0"/>
                </a:spcBef>
              </a:pPr>
              <a:t>58</a:t>
            </a:fld>
            <a:endParaRPr lang="en-GB" altLang="en-US" smtClean="0">
              <a:solidFill>
                <a:srgbClr val="000000"/>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spcBef>
                <a:spcPct val="0"/>
              </a:spcBef>
            </a:pPr>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30275" eaLnBrk="0" hangingPunct="0">
              <a:spcBef>
                <a:spcPct val="30000"/>
              </a:spcBef>
              <a:defRPr sz="1200">
                <a:solidFill>
                  <a:schemeClr val="tx1"/>
                </a:solidFill>
                <a:latin typeface="Arial" pitchFamily="34" charset="0"/>
              </a:defRPr>
            </a:lvl1pPr>
            <a:lvl2pPr marL="754063" indent="-288925" defTabSz="930275" eaLnBrk="0" hangingPunct="0">
              <a:spcBef>
                <a:spcPct val="30000"/>
              </a:spcBef>
              <a:defRPr sz="1200">
                <a:solidFill>
                  <a:schemeClr val="tx1"/>
                </a:solidFill>
                <a:latin typeface="Arial" pitchFamily="34" charset="0"/>
              </a:defRPr>
            </a:lvl2pPr>
            <a:lvl3pPr marL="1162050" indent="-230188" defTabSz="930275" eaLnBrk="0" hangingPunct="0">
              <a:spcBef>
                <a:spcPct val="30000"/>
              </a:spcBef>
              <a:defRPr sz="1200">
                <a:solidFill>
                  <a:schemeClr val="tx1"/>
                </a:solidFill>
                <a:latin typeface="Arial" pitchFamily="34" charset="0"/>
              </a:defRPr>
            </a:lvl3pPr>
            <a:lvl4pPr marL="1628775" indent="-230188" defTabSz="930275" eaLnBrk="0" hangingPunct="0">
              <a:spcBef>
                <a:spcPct val="30000"/>
              </a:spcBef>
              <a:defRPr sz="1200">
                <a:solidFill>
                  <a:schemeClr val="tx1"/>
                </a:solidFill>
                <a:latin typeface="Arial" pitchFamily="34" charset="0"/>
              </a:defRPr>
            </a:lvl4pPr>
            <a:lvl5pPr marL="2093913" indent="-230188" defTabSz="930275" eaLnBrk="0" hangingPunct="0">
              <a:spcBef>
                <a:spcPct val="30000"/>
              </a:spcBef>
              <a:defRPr sz="1200">
                <a:solidFill>
                  <a:schemeClr val="tx1"/>
                </a:solidFill>
                <a:latin typeface="Arial" pitchFamily="34" charset="0"/>
              </a:defRPr>
            </a:lvl5pPr>
            <a:lvl6pPr marL="2551113" indent="-230188" defTabSz="930275" eaLnBrk="0" fontAlgn="base" hangingPunct="0">
              <a:spcBef>
                <a:spcPct val="30000"/>
              </a:spcBef>
              <a:spcAft>
                <a:spcPct val="0"/>
              </a:spcAft>
              <a:defRPr sz="1200">
                <a:solidFill>
                  <a:schemeClr val="tx1"/>
                </a:solidFill>
                <a:latin typeface="Arial" pitchFamily="34" charset="0"/>
              </a:defRPr>
            </a:lvl6pPr>
            <a:lvl7pPr marL="3008313" indent="-230188" defTabSz="930275" eaLnBrk="0" fontAlgn="base" hangingPunct="0">
              <a:spcBef>
                <a:spcPct val="30000"/>
              </a:spcBef>
              <a:spcAft>
                <a:spcPct val="0"/>
              </a:spcAft>
              <a:defRPr sz="1200">
                <a:solidFill>
                  <a:schemeClr val="tx1"/>
                </a:solidFill>
                <a:latin typeface="Arial" pitchFamily="34" charset="0"/>
              </a:defRPr>
            </a:lvl7pPr>
            <a:lvl8pPr marL="3465513" indent="-230188" defTabSz="930275" eaLnBrk="0" fontAlgn="base" hangingPunct="0">
              <a:spcBef>
                <a:spcPct val="30000"/>
              </a:spcBef>
              <a:spcAft>
                <a:spcPct val="0"/>
              </a:spcAft>
              <a:defRPr sz="1200">
                <a:solidFill>
                  <a:schemeClr val="tx1"/>
                </a:solidFill>
                <a:latin typeface="Arial" pitchFamily="34" charset="0"/>
              </a:defRPr>
            </a:lvl8pPr>
            <a:lvl9pPr marL="3922713" indent="-230188" defTabSz="930275" eaLnBrk="0" fontAlgn="base" hangingPunct="0">
              <a:spcBef>
                <a:spcPct val="30000"/>
              </a:spcBef>
              <a:spcAft>
                <a:spcPct val="0"/>
              </a:spcAft>
              <a:defRPr sz="1200">
                <a:solidFill>
                  <a:schemeClr val="tx1"/>
                </a:solidFill>
                <a:latin typeface="Arial" pitchFamily="34" charset="0"/>
              </a:defRPr>
            </a:lvl9pPr>
          </a:lstStyle>
          <a:p>
            <a:pPr>
              <a:spcBef>
                <a:spcPct val="0"/>
              </a:spcBef>
            </a:pPr>
            <a:fld id="{F4C418AE-7471-4A92-A5D9-188AF1B97115}" type="slidenum">
              <a:rPr lang="en-GB" altLang="en-US" smtClean="0">
                <a:solidFill>
                  <a:srgbClr val="000000"/>
                </a:solidFill>
              </a:rPr>
              <a:pPr>
                <a:spcBef>
                  <a:spcPct val="0"/>
                </a:spcBef>
              </a:pPr>
              <a:t>59</a:t>
            </a:fld>
            <a:endParaRPr lang="en-GB" altLang="en-US" smtClean="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spcBef>
                <a:spcPct val="0"/>
              </a:spcBef>
            </a:pPr>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tLang="en-US" smtClean="0"/>
          </a:p>
        </p:txBody>
      </p:sp>
      <p:sp>
        <p:nvSpPr>
          <p:cNvPr id="29700" name="Slide Number Placeholder 3"/>
          <p:cNvSpPr>
            <a:spLocks noGrp="1"/>
          </p:cNvSpPr>
          <p:nvPr>
            <p:ph type="sldNum" sz="quarter" idx="5"/>
          </p:nvPr>
        </p:nvSpPr>
        <p:spPr>
          <a:noFill/>
        </p:spPr>
        <p:txBody>
          <a:bodyPr/>
          <a:lstStyle>
            <a:lvl1pPr defTabSz="930275" eaLnBrk="0" hangingPunct="0">
              <a:spcBef>
                <a:spcPct val="30000"/>
              </a:spcBef>
              <a:defRPr sz="1200">
                <a:solidFill>
                  <a:schemeClr val="tx1"/>
                </a:solidFill>
                <a:latin typeface="Arial" pitchFamily="34" charset="0"/>
              </a:defRPr>
            </a:lvl1pPr>
            <a:lvl2pPr marL="715963" indent="-274638" defTabSz="930275" eaLnBrk="0" hangingPunct="0">
              <a:spcBef>
                <a:spcPct val="30000"/>
              </a:spcBef>
              <a:defRPr sz="1200">
                <a:solidFill>
                  <a:schemeClr val="tx1"/>
                </a:solidFill>
                <a:latin typeface="Arial" pitchFamily="34" charset="0"/>
              </a:defRPr>
            </a:lvl2pPr>
            <a:lvl3pPr marL="1101725" indent="-219075" defTabSz="930275" eaLnBrk="0" hangingPunct="0">
              <a:spcBef>
                <a:spcPct val="30000"/>
              </a:spcBef>
              <a:defRPr sz="1200">
                <a:solidFill>
                  <a:schemeClr val="tx1"/>
                </a:solidFill>
                <a:latin typeface="Arial" pitchFamily="34" charset="0"/>
              </a:defRPr>
            </a:lvl3pPr>
            <a:lvl4pPr marL="1541463" indent="-219075" defTabSz="930275" eaLnBrk="0" hangingPunct="0">
              <a:spcBef>
                <a:spcPct val="30000"/>
              </a:spcBef>
              <a:defRPr sz="1200">
                <a:solidFill>
                  <a:schemeClr val="tx1"/>
                </a:solidFill>
                <a:latin typeface="Arial" pitchFamily="34" charset="0"/>
              </a:defRPr>
            </a:lvl4pPr>
            <a:lvl5pPr marL="1982788" indent="-219075" defTabSz="930275" eaLnBrk="0" hangingPunct="0">
              <a:spcBef>
                <a:spcPct val="30000"/>
              </a:spcBef>
              <a:defRPr sz="1200">
                <a:solidFill>
                  <a:schemeClr val="tx1"/>
                </a:solidFill>
                <a:latin typeface="Arial" pitchFamily="34" charset="0"/>
              </a:defRPr>
            </a:lvl5pPr>
            <a:lvl6pPr marL="2439988" indent="-219075" defTabSz="930275" eaLnBrk="0" fontAlgn="base" hangingPunct="0">
              <a:spcBef>
                <a:spcPct val="30000"/>
              </a:spcBef>
              <a:spcAft>
                <a:spcPct val="0"/>
              </a:spcAft>
              <a:defRPr sz="1200">
                <a:solidFill>
                  <a:schemeClr val="tx1"/>
                </a:solidFill>
                <a:latin typeface="Arial" pitchFamily="34" charset="0"/>
              </a:defRPr>
            </a:lvl6pPr>
            <a:lvl7pPr marL="2897188" indent="-219075" defTabSz="930275" eaLnBrk="0" fontAlgn="base" hangingPunct="0">
              <a:spcBef>
                <a:spcPct val="30000"/>
              </a:spcBef>
              <a:spcAft>
                <a:spcPct val="0"/>
              </a:spcAft>
              <a:defRPr sz="1200">
                <a:solidFill>
                  <a:schemeClr val="tx1"/>
                </a:solidFill>
                <a:latin typeface="Arial" pitchFamily="34" charset="0"/>
              </a:defRPr>
            </a:lvl7pPr>
            <a:lvl8pPr marL="3354388" indent="-219075" defTabSz="930275" eaLnBrk="0" fontAlgn="base" hangingPunct="0">
              <a:spcBef>
                <a:spcPct val="30000"/>
              </a:spcBef>
              <a:spcAft>
                <a:spcPct val="0"/>
              </a:spcAft>
              <a:defRPr sz="1200">
                <a:solidFill>
                  <a:schemeClr val="tx1"/>
                </a:solidFill>
                <a:latin typeface="Arial" pitchFamily="34" charset="0"/>
              </a:defRPr>
            </a:lvl8pPr>
            <a:lvl9pPr marL="3811588" indent="-219075" defTabSz="93027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551EDDC-479F-4F35-A397-451407B694E1}" type="slidenum">
              <a:rPr lang="en-GB" altLang="en-US" smtClean="0">
                <a:solidFill>
                  <a:srgbClr val="000000"/>
                </a:solidFill>
              </a:rPr>
              <a:pPr eaLnBrk="1" hangingPunct="1">
                <a:spcBef>
                  <a:spcPct val="0"/>
                </a:spcBef>
              </a:pPr>
              <a:t>60</a:t>
            </a:fld>
            <a:endParaRPr lang="en-GB" altLang="en-US"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Tx/>
              <a:buChar char="•"/>
            </a:pPr>
            <a:endParaRPr lang="en-US" altLang="en-US" sz="10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p:spPr>
        <p:txBody>
          <a:bodyPr/>
          <a:lstStyle/>
          <a:p>
            <a:pPr eaLnBrk="1" hangingPunct="1"/>
            <a:r>
              <a:rPr lang="en-GB" smtClean="0">
                <a:latin typeface="Arial" pitchFamily="34" charset="0"/>
              </a:rPr>
              <a:t>The UK currently holds the Presidency of the G8 and as such:</a:t>
            </a:r>
          </a:p>
          <a:p>
            <a:pPr eaLnBrk="1" hangingPunct="1"/>
            <a:r>
              <a:rPr lang="en-GB" smtClean="0">
                <a:latin typeface="Arial" pitchFamily="34" charset="0"/>
              </a:rPr>
              <a:t>The G8 met in Enniskillen, Northern Ireland on </a:t>
            </a:r>
            <a:r>
              <a:rPr lang="en-GB" b="1" smtClean="0">
                <a:latin typeface="Arial" pitchFamily="34" charset="0"/>
              </a:rPr>
              <a:t>17 and 18 June 2013.</a:t>
            </a:r>
          </a:p>
          <a:p>
            <a:pPr eaLnBrk="1" hangingPunct="1"/>
            <a:endParaRPr lang="en-GB" smtClean="0">
              <a:latin typeface="Arial" pitchFamily="34" charset="0"/>
            </a:endParaRPr>
          </a:p>
          <a:p>
            <a:pPr eaLnBrk="1" hangingPunct="1"/>
            <a:r>
              <a:rPr lang="en-GB" smtClean="0">
                <a:latin typeface="Arial" pitchFamily="34" charset="0"/>
              </a:rPr>
              <a:t>We probably shouldn’t avoid open data – especially as the industry is split on the issue and many players are not keen on the threat it represents. This slide is just to emphasise that it is on the global agenda and then the UK I leading on this and hence remains highly committed. The current initiative is the National Information Infrastructure which is being developed. </a:t>
            </a:r>
          </a:p>
          <a:p>
            <a:pPr eaLnBrk="1" hangingPunct="1"/>
            <a:endParaRPr lang="en-GB" i="1" smtClean="0">
              <a:latin typeface="Arial" pitchFamily="34" charset="0"/>
            </a:endParaRPr>
          </a:p>
          <a:p>
            <a:pPr eaLnBrk="1" hangingPunct="1"/>
            <a:r>
              <a:rPr lang="en-GB" i="1" smtClean="0">
                <a:latin typeface="Arial" pitchFamily="34" charset="0"/>
              </a:rPr>
              <a:t>Can we add dates to the notes</a:t>
            </a:r>
          </a:p>
        </p:txBody>
      </p:sp>
      <p:sp>
        <p:nvSpPr>
          <p:cNvPr id="9626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596B73C-DB3F-42B1-84FD-1AF67C100ED5}" type="slidenum">
              <a:rPr lang="en-GB" sz="1200" smtClean="0">
                <a:latin typeface="Arial" pitchFamily="34" charset="0"/>
              </a:rPr>
              <a:pPr/>
              <a:t>64</a:t>
            </a:fld>
            <a:endParaRPr lang="en-GB" sz="120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a:solidFill>
                  <a:schemeClr val="tx1"/>
                </a:solidFill>
                <a:latin typeface="Arial" charset="0"/>
                <a:cs typeface="Arial" charset="0"/>
              </a:defRPr>
            </a:lvl1pPr>
            <a:lvl2pPr marL="742950" indent="-285750" defTabSz="954088" eaLnBrk="0" hangingPunct="0">
              <a:defRPr>
                <a:solidFill>
                  <a:schemeClr val="tx1"/>
                </a:solidFill>
                <a:latin typeface="Arial" charset="0"/>
                <a:cs typeface="Arial" charset="0"/>
              </a:defRPr>
            </a:lvl2pPr>
            <a:lvl3pPr marL="1143000" indent="-228600" defTabSz="954088" eaLnBrk="0" hangingPunct="0">
              <a:defRPr>
                <a:solidFill>
                  <a:schemeClr val="tx1"/>
                </a:solidFill>
                <a:latin typeface="Arial" charset="0"/>
                <a:cs typeface="Arial" charset="0"/>
              </a:defRPr>
            </a:lvl3pPr>
            <a:lvl4pPr marL="1600200" indent="-228600" defTabSz="954088" eaLnBrk="0" hangingPunct="0">
              <a:defRPr>
                <a:solidFill>
                  <a:schemeClr val="tx1"/>
                </a:solidFill>
                <a:latin typeface="Arial" charset="0"/>
                <a:cs typeface="Arial" charset="0"/>
              </a:defRPr>
            </a:lvl4pPr>
            <a:lvl5pPr marL="2057400" indent="-228600" defTabSz="954088" eaLnBrk="0" hangingPunct="0">
              <a:defRPr>
                <a:solidFill>
                  <a:schemeClr val="tx1"/>
                </a:solidFill>
                <a:latin typeface="Arial" charset="0"/>
                <a:cs typeface="Arial" charset="0"/>
              </a:defRPr>
            </a:lvl5pPr>
            <a:lvl6pPr marL="2514600" indent="-228600" defTabSz="954088" eaLnBrk="0" fontAlgn="base" hangingPunct="0">
              <a:spcBef>
                <a:spcPct val="0"/>
              </a:spcBef>
              <a:spcAft>
                <a:spcPct val="0"/>
              </a:spcAft>
              <a:defRPr>
                <a:solidFill>
                  <a:schemeClr val="tx1"/>
                </a:solidFill>
                <a:latin typeface="Arial" charset="0"/>
                <a:cs typeface="Arial" charset="0"/>
              </a:defRPr>
            </a:lvl6pPr>
            <a:lvl7pPr marL="2971800" indent="-228600" defTabSz="954088" eaLnBrk="0" fontAlgn="base" hangingPunct="0">
              <a:spcBef>
                <a:spcPct val="0"/>
              </a:spcBef>
              <a:spcAft>
                <a:spcPct val="0"/>
              </a:spcAft>
              <a:defRPr>
                <a:solidFill>
                  <a:schemeClr val="tx1"/>
                </a:solidFill>
                <a:latin typeface="Arial" charset="0"/>
                <a:cs typeface="Arial" charset="0"/>
              </a:defRPr>
            </a:lvl7pPr>
            <a:lvl8pPr marL="3429000" indent="-228600" defTabSz="954088" eaLnBrk="0" fontAlgn="base" hangingPunct="0">
              <a:spcBef>
                <a:spcPct val="0"/>
              </a:spcBef>
              <a:spcAft>
                <a:spcPct val="0"/>
              </a:spcAft>
              <a:defRPr>
                <a:solidFill>
                  <a:schemeClr val="tx1"/>
                </a:solidFill>
                <a:latin typeface="Arial" charset="0"/>
                <a:cs typeface="Arial" charset="0"/>
              </a:defRPr>
            </a:lvl8pPr>
            <a:lvl9pPr marL="3886200" indent="-228600" defTabSz="954088" eaLnBrk="0" fontAlgn="base" hangingPunct="0">
              <a:spcBef>
                <a:spcPct val="0"/>
              </a:spcBef>
              <a:spcAft>
                <a:spcPct val="0"/>
              </a:spcAft>
              <a:defRPr>
                <a:solidFill>
                  <a:schemeClr val="tx1"/>
                </a:solidFill>
                <a:latin typeface="Arial" charset="0"/>
                <a:cs typeface="Arial" charset="0"/>
              </a:defRPr>
            </a:lvl9pPr>
          </a:lstStyle>
          <a:p>
            <a:pPr eaLnBrk="1" hangingPunct="1"/>
            <a:fld id="{D1EB6AA8-5363-4460-8DEF-BF770439127C}" type="slidenum">
              <a:rPr lang="en-GB" smtClean="0"/>
              <a:pPr eaLnBrk="1" hangingPunct="1"/>
              <a:t>73</a:t>
            </a:fld>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224876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en-US" altLang="en-US" dirty="0" smtClean="0"/>
          </a:p>
          <a:p>
            <a:endParaRPr lang="en-GB" altLang="en-US" dirty="0" smtClean="0"/>
          </a:p>
        </p:txBody>
      </p:sp>
      <p:sp>
        <p:nvSpPr>
          <p:cNvPr id="62468" name="Slide Number Placeholder 3"/>
          <p:cNvSpPr>
            <a:spLocks noGrp="1"/>
          </p:cNvSpPr>
          <p:nvPr>
            <p:ph type="sldNum" sz="quarter" idx="5"/>
          </p:nvPr>
        </p:nvSpPr>
        <p:spPr>
          <a:noFill/>
        </p:spPr>
        <p:txBody>
          <a:bodyPr/>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eaLnBrk="1" hangingPunct="1"/>
            <a:fld id="{A70657A0-680E-4997-83E6-8D7C81135276}" type="slidenum">
              <a:rPr lang="en-GB" altLang="en-US" smtClean="0">
                <a:solidFill>
                  <a:srgbClr val="000000"/>
                </a:solidFill>
              </a:rPr>
              <a:pPr eaLnBrk="1" hangingPunct="1"/>
              <a:t>16</a:t>
            </a:fld>
            <a:endParaRPr lang="en-GB" altLang="en-US" dirty="0"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62943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pPr eaLnBrk="1" hangingPunct="1"/>
            <a:endParaRPr lang="en-US" smtClean="0"/>
          </a:p>
        </p:txBody>
      </p:sp>
      <p:sp>
        <p:nvSpPr>
          <p:cNvPr id="134148"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C1F797C-6165-4A45-ACDD-6BF818BE9F5C}" type="slidenum">
              <a:rPr lang="en-GB" sz="1200" smtClean="0">
                <a:latin typeface="Arial" charset="0"/>
              </a:rPr>
              <a:pPr/>
              <a:t>76</a:t>
            </a:fld>
            <a:endParaRPr lang="en-GB" sz="120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143EF35-AB24-41CD-A1C6-20AB71A6953F}" type="slidenum">
              <a:rPr lang="en-GB" altLang="en-US" sz="1200" smtClean="0">
                <a:latin typeface="Arial" charset="0"/>
              </a:rPr>
              <a:pPr/>
              <a:t>78</a:t>
            </a:fld>
            <a:endParaRPr lang="en-GB" altLang="en-US" sz="1200" smtClean="0">
              <a:latin typeface="Arial"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793549B-48B6-42AB-85D9-6411C9EF361E}" type="slidenum">
              <a:rPr lang="en-GB" altLang="en-US" sz="1200" smtClean="0">
                <a:latin typeface="Arial" charset="0"/>
              </a:rPr>
              <a:pPr/>
              <a:t>79</a:t>
            </a:fld>
            <a:endParaRPr lang="en-GB" altLang="en-US" sz="1200" smtClean="0">
              <a:latin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pPr eaLnBrk="1" hangingPunct="1"/>
            <a:endParaRPr lang="en-US" altLang="en-US" smtClean="0"/>
          </a:p>
        </p:txBody>
      </p:sp>
      <p:sp>
        <p:nvSpPr>
          <p:cNvPr id="118788"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25B0C82-69D3-4A9F-BE55-0E983A4A3F7A}" type="slidenum">
              <a:rPr lang="en-GB" altLang="en-US" sz="1200" smtClean="0">
                <a:latin typeface="Arial" charset="0"/>
              </a:rPr>
              <a:pPr/>
              <a:t>81</a:t>
            </a:fld>
            <a:endParaRPr lang="en-GB" altLang="en-US" sz="1200"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pPr eaLnBrk="1" hangingPunct="1"/>
            <a:endParaRPr lang="en-AU" altLang="en-US" dirty="0" smtClean="0"/>
          </a:p>
        </p:txBody>
      </p:sp>
      <p:sp>
        <p:nvSpPr>
          <p:cNvPr id="67588"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hangingPunct="1"/>
            <a:fld id="{FD39ECE3-9F33-4362-ACAE-EB4F8AA295DF}" type="slidenum">
              <a:rPr lang="en-GB" altLang="en-US" sz="1200">
                <a:solidFill>
                  <a:srgbClr val="000000"/>
                </a:solidFill>
              </a:rPr>
              <a:pPr algn="r" eaLnBrk="1" hangingPunct="1"/>
              <a:t>82</a:t>
            </a:fld>
            <a:endParaRPr lang="en-GB" altLang="en-US" sz="1200"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33450" y="4416425"/>
            <a:ext cx="5143500" cy="4183063"/>
          </a:xfrm>
          <a:noFill/>
        </p:spPr>
        <p:txBody>
          <a:bodyPr/>
          <a:lstStyle/>
          <a:p>
            <a:r>
              <a:rPr lang="en-US" altLang="en-US" dirty="0" smtClean="0"/>
              <a:t>In terms of the Sustainable Development agenda, UN-GGIM Member States clearly demonstrated the importance of geospatial information at a side event during the UN Conference on Sustainable Development, Rio+20, in June 2012.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701040" y="4416385"/>
            <a:ext cx="5608320" cy="41830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2" tIns="46128" rIns="92252" bIns="46128"/>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DC98958-21AF-4F87-AD14-3C6A05EF65BB}" type="slidenum">
              <a:rPr lang="en-GB" altLang="en-US" smtClean="0"/>
              <a:pPr>
                <a:defRPr/>
              </a:pPr>
              <a:t>25</a:t>
            </a:fld>
            <a:endParaRPr lang="en-GB" altLang="en-US" dirty="0"/>
          </a:p>
        </p:txBody>
      </p:sp>
    </p:spTree>
    <p:extLst>
      <p:ext uri="{BB962C8B-B14F-4D97-AF65-F5344CB8AC3E}">
        <p14:creationId xmlns:p14="http://schemas.microsoft.com/office/powerpoint/2010/main" val="299839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DC98958-21AF-4F87-AD14-3C6A05EF65BB}" type="slidenum">
              <a:rPr lang="en-GB" altLang="en-US" smtClean="0"/>
              <a:pPr>
                <a:defRPr/>
              </a:pPr>
              <a:t>26</a:t>
            </a:fld>
            <a:endParaRPr lang="en-GB" altLang="en-US" dirty="0"/>
          </a:p>
        </p:txBody>
      </p:sp>
    </p:spTree>
    <p:extLst>
      <p:ext uri="{BB962C8B-B14F-4D97-AF65-F5344CB8AC3E}">
        <p14:creationId xmlns:p14="http://schemas.microsoft.com/office/powerpoint/2010/main" val="2922442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614363" y="1860550"/>
            <a:ext cx="7916862" cy="549275"/>
          </a:xfrm>
        </p:spPr>
        <p:txBody>
          <a:bodyPr lIns="90000" tIns="46800" rIns="90000" bIns="46800"/>
          <a:lstStyle>
            <a:lvl1pPr>
              <a:defRPr sz="3000">
                <a:solidFill>
                  <a:srgbClr val="4D4D4D"/>
                </a:solidFill>
              </a:defRPr>
            </a:lvl1pPr>
          </a:lstStyle>
          <a:p>
            <a:r>
              <a:rPr lang="en-AU"/>
              <a:t>Click to edit Master Title style</a:t>
            </a:r>
          </a:p>
        </p:txBody>
      </p:sp>
      <p:sp>
        <p:nvSpPr>
          <p:cNvPr id="160771" name="Rectangle 3"/>
          <p:cNvSpPr>
            <a:spLocks noGrp="1" noChangeArrowheads="1"/>
          </p:cNvSpPr>
          <p:nvPr>
            <p:ph type="subTitle" idx="1"/>
          </p:nvPr>
        </p:nvSpPr>
        <p:spPr>
          <a:xfrm>
            <a:off x="611188" y="2482850"/>
            <a:ext cx="7916862" cy="396875"/>
          </a:xfrm>
        </p:spPr>
        <p:txBody>
          <a:bodyPr lIns="90000" tIns="46800" rIns="90000" bIns="46800">
            <a:spAutoFit/>
          </a:bodyPr>
          <a:lstStyle>
            <a:lvl1pPr>
              <a:defRPr sz="2000">
                <a:solidFill>
                  <a:schemeClr val="tx1"/>
                </a:solidFill>
              </a:defRPr>
            </a:lvl1pPr>
          </a:lstStyle>
          <a:p>
            <a:r>
              <a:rPr lang="en-AU"/>
              <a:t>Click to edit Master Author style</a:t>
            </a:r>
          </a:p>
        </p:txBody>
      </p:sp>
    </p:spTree>
    <p:extLst>
      <p:ext uri="{BB962C8B-B14F-4D97-AF65-F5344CB8AC3E}">
        <p14:creationId xmlns:p14="http://schemas.microsoft.com/office/powerpoint/2010/main" val="233502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425393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15925"/>
            <a:ext cx="2057400" cy="5821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415925"/>
            <a:ext cx="601980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1417024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val="3772037386"/>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29434102"/>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3676676"/>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866185360"/>
      </p:ext>
    </p:extLst>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139182076"/>
      </p:ext>
    </p:extLst>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Tree>
    <p:extLst>
      <p:ext uri="{BB962C8B-B14F-4D97-AF65-F5344CB8AC3E}">
        <p14:creationId xmlns:p14="http://schemas.microsoft.com/office/powerpoint/2010/main" val="3566322209"/>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049464"/>
      </p:ext>
    </p:extLst>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0389199"/>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186701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7685084"/>
      </p:ext>
    </p:extLst>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639774200"/>
      </p:ext>
    </p:extLst>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280634131"/>
      </p:ext>
    </p:extLst>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545439468"/>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31022831"/>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75690729"/>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828800"/>
            <a:ext cx="35814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28800"/>
            <a:ext cx="35814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29953426"/>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21626374"/>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10866874"/>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61795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283793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417713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487497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9298409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2625"/>
            <a:ext cx="1943100" cy="45751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82625"/>
            <a:ext cx="5676900" cy="4575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7141576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403942443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2516033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2549810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828800"/>
            <a:ext cx="35814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28800"/>
            <a:ext cx="35814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5878438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4985773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9059309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981075"/>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1882999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923475"/>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767765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801065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6282615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2625"/>
            <a:ext cx="1943100" cy="45751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82625"/>
            <a:ext cx="5676900" cy="4575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0541154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600085154"/>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1786199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9976512"/>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828800"/>
            <a:ext cx="35814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828800"/>
            <a:ext cx="35814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4866513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901171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361044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40269150"/>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40615"/>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2054639"/>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769467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42128164"/>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2625"/>
            <a:ext cx="1943100" cy="45751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82625"/>
            <a:ext cx="5676900" cy="4575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7544521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A06F84AE-D431-4FA8-8C9B-885EA6354A39}" type="datetime1">
              <a:rPr lang="en-US"/>
              <a:pPr>
                <a:defRPr/>
              </a:pPr>
              <a:t>6/19/2014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C18A7D8-A50A-47EF-8816-706BE883256C}" type="slidenum">
              <a:rPr lang="en-GB"/>
              <a:pPr>
                <a:defRPr/>
              </a:pPr>
              <a:t>‹#›</a:t>
            </a:fld>
            <a:endParaRPr lang="en-GB" dirty="0"/>
          </a:p>
        </p:txBody>
      </p:sp>
    </p:spTree>
    <p:extLst>
      <p:ext uri="{BB962C8B-B14F-4D97-AF65-F5344CB8AC3E}">
        <p14:creationId xmlns:p14="http://schemas.microsoft.com/office/powerpoint/2010/main" val="328839357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D00E1BE7-B6BC-4A09-8BA6-E6EFBB9FD212}" type="datetime1">
              <a:rPr lang="en-US"/>
              <a:pPr>
                <a:defRPr/>
              </a:pPr>
              <a:t>6/19/2014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A5DE642E-AB70-4D6C-98D4-8BFD95642E85}" type="slidenum">
              <a:rPr lang="en-GB"/>
              <a:pPr>
                <a:defRPr/>
              </a:pPr>
              <a:t>‹#›</a:t>
            </a:fld>
            <a:endParaRPr lang="en-GB" dirty="0"/>
          </a:p>
        </p:txBody>
      </p:sp>
    </p:spTree>
    <p:extLst>
      <p:ext uri="{BB962C8B-B14F-4D97-AF65-F5344CB8AC3E}">
        <p14:creationId xmlns:p14="http://schemas.microsoft.com/office/powerpoint/2010/main" val="1933581334"/>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CAB7D8-032A-40A9-8486-77BCFCA3EB33}" type="datetime1">
              <a:rPr lang="en-US"/>
              <a:pPr>
                <a:defRPr/>
              </a:pPr>
              <a:t>6/19/2014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1C24D2A4-BB82-44F9-BE00-A088B3E3654F}" type="slidenum">
              <a:rPr lang="en-GB"/>
              <a:pPr>
                <a:defRPr/>
              </a:pPr>
              <a:t>‹#›</a:t>
            </a:fld>
            <a:endParaRPr lang="en-GB" dirty="0"/>
          </a:p>
        </p:txBody>
      </p:sp>
    </p:spTree>
    <p:extLst>
      <p:ext uri="{BB962C8B-B14F-4D97-AF65-F5344CB8AC3E}">
        <p14:creationId xmlns:p14="http://schemas.microsoft.com/office/powerpoint/2010/main" val="376803794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fld id="{2F4AF760-655C-42AB-B33F-CD964225B46A}" type="datetime1">
              <a:rPr lang="en-US"/>
              <a:pPr>
                <a:defRPr/>
              </a:pPr>
              <a:t>6/19/2014</a:t>
            </a:fld>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0E6D4968-0DAF-4C3E-BDE9-0F317E593662}" type="slidenum">
              <a:rPr lang="en-GB"/>
              <a:pPr>
                <a:defRPr/>
              </a:pPr>
              <a:t>‹#›</a:t>
            </a:fld>
            <a:endParaRPr lang="en-GB" dirty="0"/>
          </a:p>
        </p:txBody>
      </p:sp>
    </p:spTree>
    <p:extLst>
      <p:ext uri="{BB962C8B-B14F-4D97-AF65-F5344CB8AC3E}">
        <p14:creationId xmlns:p14="http://schemas.microsoft.com/office/powerpoint/2010/main" val="36966398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2927670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fld id="{89B932B8-CC2B-4D9F-ACD2-1D7FCFAA82FB}" type="datetime1">
              <a:rPr lang="en-US"/>
              <a:pPr>
                <a:defRPr/>
              </a:pPr>
              <a:t>6/19/2014</a:t>
            </a:fld>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B213CC26-798B-492B-8CAB-492A5B3A7815}" type="slidenum">
              <a:rPr lang="en-GB"/>
              <a:pPr>
                <a:defRPr/>
              </a:pPr>
              <a:t>‹#›</a:t>
            </a:fld>
            <a:endParaRPr lang="en-GB" dirty="0"/>
          </a:p>
        </p:txBody>
      </p:sp>
    </p:spTree>
    <p:extLst>
      <p:ext uri="{BB962C8B-B14F-4D97-AF65-F5344CB8AC3E}">
        <p14:creationId xmlns:p14="http://schemas.microsoft.com/office/powerpoint/2010/main" val="246506611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fld id="{78BE744E-452D-4660-97F5-50AB402DCACD}" type="datetime1">
              <a:rPr lang="en-US"/>
              <a:pPr>
                <a:defRPr/>
              </a:pPr>
              <a:t>6/19/2014</a:t>
            </a:fld>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B130ED55-561B-47CB-BE01-1BB552A8C93F}" type="slidenum">
              <a:rPr lang="en-GB"/>
              <a:pPr>
                <a:defRPr/>
              </a:pPr>
              <a:t>‹#›</a:t>
            </a:fld>
            <a:endParaRPr lang="en-GB" dirty="0"/>
          </a:p>
        </p:txBody>
      </p:sp>
    </p:spTree>
    <p:extLst>
      <p:ext uri="{BB962C8B-B14F-4D97-AF65-F5344CB8AC3E}">
        <p14:creationId xmlns:p14="http://schemas.microsoft.com/office/powerpoint/2010/main" val="22153798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7D23620-E5C5-4EFC-99D4-BB7672565BEC}" type="datetime1">
              <a:rPr lang="en-US"/>
              <a:pPr>
                <a:defRPr/>
              </a:pPr>
              <a:t>6/19/2014</a:t>
            </a:fld>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C59E7B1D-8805-44D4-B0BE-0008333E6B98}" type="slidenum">
              <a:rPr lang="en-GB"/>
              <a:pPr>
                <a:defRPr/>
              </a:pPr>
              <a:t>‹#›</a:t>
            </a:fld>
            <a:endParaRPr lang="en-GB" dirty="0"/>
          </a:p>
        </p:txBody>
      </p:sp>
    </p:spTree>
    <p:extLst>
      <p:ext uri="{BB962C8B-B14F-4D97-AF65-F5344CB8AC3E}">
        <p14:creationId xmlns:p14="http://schemas.microsoft.com/office/powerpoint/2010/main" val="19792514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8F36BBE-17D2-4D9F-83F9-FF93BFFB958C}" type="datetime1">
              <a:rPr lang="en-US"/>
              <a:pPr>
                <a:defRPr/>
              </a:pPr>
              <a:t>6/19/2014</a:t>
            </a:fld>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48047952-83CE-47F8-AEDA-1FE35AA0BBC0}" type="slidenum">
              <a:rPr lang="en-GB"/>
              <a:pPr>
                <a:defRPr/>
              </a:pPr>
              <a:t>‹#›</a:t>
            </a:fld>
            <a:endParaRPr lang="en-GB" dirty="0"/>
          </a:p>
        </p:txBody>
      </p:sp>
    </p:spTree>
    <p:extLst>
      <p:ext uri="{BB962C8B-B14F-4D97-AF65-F5344CB8AC3E}">
        <p14:creationId xmlns:p14="http://schemas.microsoft.com/office/powerpoint/2010/main" val="333476892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D280F9B-F5CE-4E30-91CF-A8AD2DA79A88}" type="datetime1">
              <a:rPr lang="en-US"/>
              <a:pPr>
                <a:defRPr/>
              </a:pPr>
              <a:t>6/19/2014</a:t>
            </a:fld>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6D3120E6-EB86-405F-817A-76B5ACD8B39C}" type="slidenum">
              <a:rPr lang="en-GB"/>
              <a:pPr>
                <a:defRPr/>
              </a:pPr>
              <a:t>‹#›</a:t>
            </a:fld>
            <a:endParaRPr lang="en-GB" dirty="0"/>
          </a:p>
        </p:txBody>
      </p:sp>
    </p:spTree>
    <p:extLst>
      <p:ext uri="{BB962C8B-B14F-4D97-AF65-F5344CB8AC3E}">
        <p14:creationId xmlns:p14="http://schemas.microsoft.com/office/powerpoint/2010/main" val="177387020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0763CCDC-57F8-4594-AFA3-9B7EEB7DBCAB}" type="datetime1">
              <a:rPr lang="en-US"/>
              <a:pPr>
                <a:defRPr/>
              </a:pPr>
              <a:t>6/19/2014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DB8B13D2-8024-4476-B9AF-3FC0B676CC0C}" type="slidenum">
              <a:rPr lang="en-GB"/>
              <a:pPr>
                <a:defRPr/>
              </a:pPr>
              <a:t>‹#›</a:t>
            </a:fld>
            <a:endParaRPr lang="en-GB" dirty="0"/>
          </a:p>
        </p:txBody>
      </p:sp>
    </p:spTree>
    <p:extLst>
      <p:ext uri="{BB962C8B-B14F-4D97-AF65-F5344CB8AC3E}">
        <p14:creationId xmlns:p14="http://schemas.microsoft.com/office/powerpoint/2010/main" val="297483446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6E4304D5-E2CB-4F5A-B504-A4C2D1BCB6B9}" type="datetime1">
              <a:rPr lang="en-US"/>
              <a:pPr>
                <a:defRPr/>
              </a:pPr>
              <a:t>6/19/2014</a:t>
            </a:fld>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3AFC8379-1AC1-4ECA-AD9E-1687028C680C}" type="slidenum">
              <a:rPr lang="en-GB"/>
              <a:pPr>
                <a:defRPr/>
              </a:pPr>
              <a:t>‹#›</a:t>
            </a:fld>
            <a:endParaRPr lang="en-GB" dirty="0"/>
          </a:p>
        </p:txBody>
      </p:sp>
    </p:spTree>
    <p:extLst>
      <p:ext uri="{BB962C8B-B14F-4D97-AF65-F5344CB8AC3E}">
        <p14:creationId xmlns:p14="http://schemas.microsoft.com/office/powerpoint/2010/main" val="81958758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27CF2B6D-1740-4619-B886-DE1F1AD74192}" type="slidenum">
              <a:rPr lang="en-GB"/>
              <a:pPr>
                <a:defRPr/>
              </a:pPr>
              <a:t>‹#›</a:t>
            </a:fld>
            <a:endParaRPr lang="en-GB" dirty="0"/>
          </a:p>
        </p:txBody>
      </p:sp>
    </p:spTree>
    <p:extLst>
      <p:ext uri="{BB962C8B-B14F-4D97-AF65-F5344CB8AC3E}">
        <p14:creationId xmlns:p14="http://schemas.microsoft.com/office/powerpoint/2010/main" val="132826743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37ED93FB-967A-43A8-BE5A-1EB4A76AF7D1}" type="slidenum">
              <a:rPr lang="en-GB"/>
              <a:pPr>
                <a:defRPr/>
              </a:pPr>
              <a:t>‹#›</a:t>
            </a:fld>
            <a:endParaRPr lang="en-GB" dirty="0"/>
          </a:p>
        </p:txBody>
      </p:sp>
    </p:spTree>
    <p:extLst>
      <p:ext uri="{BB962C8B-B14F-4D97-AF65-F5344CB8AC3E}">
        <p14:creationId xmlns:p14="http://schemas.microsoft.com/office/powerpoint/2010/main" val="242419665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251325EF-7C81-4D68-8F91-5387E51203B1}" type="slidenum">
              <a:rPr lang="en-GB"/>
              <a:pPr>
                <a:defRPr/>
              </a:pPr>
              <a:t>‹#›</a:t>
            </a:fld>
            <a:endParaRPr lang="en-GB" dirty="0"/>
          </a:p>
        </p:txBody>
      </p:sp>
    </p:spTree>
    <p:extLst>
      <p:ext uri="{BB962C8B-B14F-4D97-AF65-F5344CB8AC3E}">
        <p14:creationId xmlns:p14="http://schemas.microsoft.com/office/powerpoint/2010/main" val="267512156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1993231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1298558E-9F0D-4048-9948-B0E10E24D243}" type="slidenum">
              <a:rPr lang="en-GB"/>
              <a:pPr>
                <a:defRPr/>
              </a:pPr>
              <a:t>‹#›</a:t>
            </a:fld>
            <a:endParaRPr lang="en-GB" dirty="0"/>
          </a:p>
        </p:txBody>
      </p:sp>
    </p:spTree>
    <p:extLst>
      <p:ext uri="{BB962C8B-B14F-4D97-AF65-F5344CB8AC3E}">
        <p14:creationId xmlns:p14="http://schemas.microsoft.com/office/powerpoint/2010/main" val="201691465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28135B98-24D9-457B-9B15-512014EF7CA1}" type="slidenum">
              <a:rPr lang="en-GB"/>
              <a:pPr>
                <a:defRPr/>
              </a:pPr>
              <a:t>‹#›</a:t>
            </a:fld>
            <a:endParaRPr lang="en-GB" dirty="0"/>
          </a:p>
        </p:txBody>
      </p:sp>
    </p:spTree>
    <p:extLst>
      <p:ext uri="{BB962C8B-B14F-4D97-AF65-F5344CB8AC3E}">
        <p14:creationId xmlns:p14="http://schemas.microsoft.com/office/powerpoint/2010/main" val="244671645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BED533C9-D1A8-4E8E-8601-CE7C427D7878}" type="slidenum">
              <a:rPr lang="en-GB"/>
              <a:pPr>
                <a:defRPr/>
              </a:pPr>
              <a:t>‹#›</a:t>
            </a:fld>
            <a:endParaRPr lang="en-GB" dirty="0"/>
          </a:p>
        </p:txBody>
      </p:sp>
    </p:spTree>
    <p:extLst>
      <p:ext uri="{BB962C8B-B14F-4D97-AF65-F5344CB8AC3E}">
        <p14:creationId xmlns:p14="http://schemas.microsoft.com/office/powerpoint/2010/main" val="165864246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708AD755-A045-48A6-85BB-36E5057F7CF0}" type="slidenum">
              <a:rPr lang="en-GB"/>
              <a:pPr>
                <a:defRPr/>
              </a:pPr>
              <a:t>‹#›</a:t>
            </a:fld>
            <a:endParaRPr lang="en-GB" dirty="0"/>
          </a:p>
        </p:txBody>
      </p:sp>
    </p:spTree>
    <p:extLst>
      <p:ext uri="{BB962C8B-B14F-4D97-AF65-F5344CB8AC3E}">
        <p14:creationId xmlns:p14="http://schemas.microsoft.com/office/powerpoint/2010/main" val="209781967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E871664F-37DB-4E3E-8BA0-5AA961223D2C}" type="slidenum">
              <a:rPr lang="en-GB"/>
              <a:pPr>
                <a:defRPr/>
              </a:pPr>
              <a:t>‹#›</a:t>
            </a:fld>
            <a:endParaRPr lang="en-GB" dirty="0"/>
          </a:p>
        </p:txBody>
      </p:sp>
    </p:spTree>
    <p:extLst>
      <p:ext uri="{BB962C8B-B14F-4D97-AF65-F5344CB8AC3E}">
        <p14:creationId xmlns:p14="http://schemas.microsoft.com/office/powerpoint/2010/main" val="55634057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B0B1204F-3BF3-4C22-9184-1A9DE55F2794}" type="slidenum">
              <a:rPr lang="en-GB"/>
              <a:pPr>
                <a:defRPr/>
              </a:pPr>
              <a:t>‹#›</a:t>
            </a:fld>
            <a:endParaRPr lang="en-GB" dirty="0"/>
          </a:p>
        </p:txBody>
      </p:sp>
    </p:spTree>
    <p:extLst>
      <p:ext uri="{BB962C8B-B14F-4D97-AF65-F5344CB8AC3E}">
        <p14:creationId xmlns:p14="http://schemas.microsoft.com/office/powerpoint/2010/main" val="299775398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1314646B-DA7F-459B-8ECE-DC244D149312}" type="slidenum">
              <a:rPr lang="en-GB"/>
              <a:pPr>
                <a:defRPr/>
              </a:pPr>
              <a:t>‹#›</a:t>
            </a:fld>
            <a:endParaRPr lang="en-GB" dirty="0"/>
          </a:p>
        </p:txBody>
      </p:sp>
    </p:spTree>
    <p:extLst>
      <p:ext uri="{BB962C8B-B14F-4D97-AF65-F5344CB8AC3E}">
        <p14:creationId xmlns:p14="http://schemas.microsoft.com/office/powerpoint/2010/main" val="348232178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ED607D94-A36A-46DD-A341-A54C9546A565}" type="slidenum">
              <a:rPr lang="en-GB"/>
              <a:pPr>
                <a:defRPr/>
              </a:pPr>
              <a:t>‹#›</a:t>
            </a:fld>
            <a:endParaRPr lang="en-GB" dirty="0"/>
          </a:p>
        </p:txBody>
      </p:sp>
    </p:spTree>
    <p:extLst>
      <p:ext uri="{BB962C8B-B14F-4D97-AF65-F5344CB8AC3E}">
        <p14:creationId xmlns:p14="http://schemas.microsoft.com/office/powerpoint/2010/main" val="312932040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550" y="582613"/>
            <a:ext cx="7732713" cy="830262"/>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971550" y="1700213"/>
            <a:ext cx="3803650" cy="2047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971550" y="3900488"/>
            <a:ext cx="3803650" cy="204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half" idx="3"/>
          </p:nvPr>
        </p:nvSpPr>
        <p:spPr>
          <a:xfrm>
            <a:off x="4927600" y="1700213"/>
            <a:ext cx="3805238" cy="4249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7"/>
          <p:cNvSpPr>
            <a:spLocks noGrp="1" noChangeArrowheads="1"/>
          </p:cNvSpPr>
          <p:nvPr>
            <p:ph type="dt" sz="half" idx="10"/>
          </p:nvPr>
        </p:nvSpPr>
        <p:spPr>
          <a:xfrm>
            <a:off x="6435725" y="6610350"/>
            <a:ext cx="1727200" cy="215900"/>
          </a:xfrm>
          <a:prstGeom prst="rect">
            <a:avLst/>
          </a:prstGeom>
        </p:spPr>
        <p:txBody>
          <a:bodyPr/>
          <a:lstStyle>
            <a:lvl1pPr algn="ctr" eaLnBrk="0" hangingPunct="0">
              <a:defRPr/>
            </a:lvl1pPr>
          </a:lstStyle>
          <a:p>
            <a:pPr>
              <a:defRPr/>
            </a:pPr>
            <a:endParaRPr lang="en-US"/>
          </a:p>
        </p:txBody>
      </p:sp>
      <p:sp>
        <p:nvSpPr>
          <p:cNvPr id="7" name="Rectangle 8"/>
          <p:cNvSpPr>
            <a:spLocks noGrp="1" noChangeArrowheads="1"/>
          </p:cNvSpPr>
          <p:nvPr>
            <p:ph type="sldNum" sz="quarter" idx="11"/>
          </p:nvPr>
        </p:nvSpPr>
        <p:spPr/>
        <p:txBody>
          <a:bodyPr/>
          <a:lstStyle>
            <a:lvl1pPr>
              <a:defRPr/>
            </a:lvl1pPr>
          </a:lstStyle>
          <a:p>
            <a:pPr>
              <a:defRPr/>
            </a:pPr>
            <a:r>
              <a:rPr lang="en-GB"/>
              <a:t>Slide </a:t>
            </a:r>
            <a:fld id="{EE5E2ABB-F6CE-41E9-8D0A-6E391760ECB6}" type="slidenum">
              <a:rPr lang="en-GB"/>
              <a:pPr>
                <a:defRPr/>
              </a:pPr>
              <a:t>‹#›</a:t>
            </a:fld>
            <a:endParaRPr lang="en-GB"/>
          </a:p>
        </p:txBody>
      </p:sp>
    </p:spTree>
    <p:extLst>
      <p:ext uri="{BB962C8B-B14F-4D97-AF65-F5344CB8AC3E}">
        <p14:creationId xmlns:p14="http://schemas.microsoft.com/office/powerpoint/2010/main" val="9809567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3189338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spcBef>
                <a:spcPct val="0"/>
              </a:spcBef>
              <a:defRPr/>
            </a:lvl1pPr>
          </a:lstStyle>
          <a:p>
            <a:pPr>
              <a:defRPr/>
            </a:pPr>
            <a:r>
              <a:rPr lang="en-AU" dirty="0"/>
              <a:t>Monitoring Sustainable Development: Why Location Matters</a:t>
            </a:r>
          </a:p>
          <a:p>
            <a:pPr>
              <a:defRPr/>
            </a:pPr>
            <a:r>
              <a:rPr lang="en-AU" dirty="0"/>
              <a:t>United Nations Conference on Sustainable Development</a:t>
            </a:r>
          </a:p>
        </p:txBody>
      </p:sp>
    </p:spTree>
    <p:extLst>
      <p:ext uri="{BB962C8B-B14F-4D97-AF65-F5344CB8AC3E}">
        <p14:creationId xmlns:p14="http://schemas.microsoft.com/office/powerpoint/2010/main" val="2925992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15925"/>
            <a:ext cx="8229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AU" altLang="en-US" smtClean="0"/>
              <a:t>Click to edit Master Title style</a:t>
            </a:r>
          </a:p>
        </p:txBody>
      </p:sp>
      <p:sp>
        <p:nvSpPr>
          <p:cNvPr id="1027" name="Rectangle 3"/>
          <p:cNvSpPr>
            <a:spLocks noGrp="1" noChangeArrowheads="1"/>
          </p:cNvSpPr>
          <p:nvPr>
            <p:ph type="body" idx="1"/>
          </p:nvPr>
        </p:nvSpPr>
        <p:spPr bwMode="auto">
          <a:xfrm>
            <a:off x="457200" y="981075"/>
            <a:ext cx="82296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159748" name="Rectangle 4"/>
          <p:cNvSpPr>
            <a:spLocks noGrp="1" noChangeArrowheads="1"/>
          </p:cNvSpPr>
          <p:nvPr>
            <p:ph type="ftr" sz="quarter" idx="3"/>
          </p:nvPr>
        </p:nvSpPr>
        <p:spPr bwMode="auto">
          <a:xfrm>
            <a:off x="4284663" y="6459538"/>
            <a:ext cx="4751387" cy="4143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spcBef>
                <a:spcPct val="50000"/>
              </a:spcBef>
              <a:defRPr sz="1000">
                <a:solidFill>
                  <a:schemeClr val="bg1"/>
                </a:solidFill>
                <a:latin typeface="Arial" charset="0"/>
              </a:defRPr>
            </a:lvl1pPr>
          </a:lstStyle>
          <a:p>
            <a:pPr>
              <a:defRPr/>
            </a:pPr>
            <a:r>
              <a:rPr lang="en-AU" dirty="0"/>
              <a:t>Monitoring Sustainable Development: Why Location Matters</a:t>
            </a:r>
          </a:p>
          <a:p>
            <a:pPr>
              <a:defRPr/>
            </a:pPr>
            <a:r>
              <a:rPr lang="en-AU" dirty="0"/>
              <a:t>United Nations Conference on Sustainable Development</a:t>
            </a:r>
          </a:p>
        </p:txBody>
      </p:sp>
    </p:spTree>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charset="0"/>
        </a:defRPr>
      </a:lvl2pPr>
      <a:lvl3pPr algn="l" rtl="0" eaLnBrk="0" fontAlgn="base" hangingPunct="0">
        <a:spcBef>
          <a:spcPct val="0"/>
        </a:spcBef>
        <a:spcAft>
          <a:spcPct val="0"/>
        </a:spcAft>
        <a:defRPr sz="2600" b="1">
          <a:solidFill>
            <a:schemeClr val="bg1"/>
          </a:solidFill>
          <a:latin typeface="Arial" charset="0"/>
        </a:defRPr>
      </a:lvl3pPr>
      <a:lvl4pPr algn="l" rtl="0" eaLnBrk="0" fontAlgn="base" hangingPunct="0">
        <a:spcBef>
          <a:spcPct val="0"/>
        </a:spcBef>
        <a:spcAft>
          <a:spcPct val="0"/>
        </a:spcAft>
        <a:defRPr sz="2600" b="1">
          <a:solidFill>
            <a:schemeClr val="bg1"/>
          </a:solidFill>
          <a:latin typeface="Arial" charset="0"/>
        </a:defRPr>
      </a:lvl4pPr>
      <a:lvl5pPr algn="l" rtl="0" eaLnBrk="0" fontAlgn="base" hangingPunct="0">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eaLnBrk="0" fontAlgn="base" hangingPunct="0">
        <a:spcBef>
          <a:spcPct val="50000"/>
        </a:spcBef>
        <a:spcAft>
          <a:spcPct val="0"/>
        </a:spcAft>
        <a:defRPr sz="2200">
          <a:solidFill>
            <a:schemeClr val="bg1"/>
          </a:solidFill>
          <a:latin typeface="+mn-lt"/>
          <a:ea typeface="+mn-ea"/>
          <a:cs typeface="+mn-cs"/>
        </a:defRPr>
      </a:lvl1pPr>
      <a:lvl2pPr marL="447675" indent="-268288" algn="l" rtl="0" eaLnBrk="0" fontAlgn="base" hangingPunct="0">
        <a:spcBef>
          <a:spcPct val="50000"/>
        </a:spcBef>
        <a:spcAft>
          <a:spcPct val="0"/>
        </a:spcAft>
        <a:buChar char="•"/>
        <a:defRPr sz="2200">
          <a:solidFill>
            <a:schemeClr val="bg1"/>
          </a:solidFill>
          <a:latin typeface="+mn-lt"/>
        </a:defRPr>
      </a:lvl2pPr>
      <a:lvl3pPr marL="895350" indent="-268288" algn="l" rtl="0" eaLnBrk="0" fontAlgn="base" hangingPunct="0">
        <a:spcBef>
          <a:spcPct val="25000"/>
        </a:spcBef>
        <a:spcAft>
          <a:spcPct val="0"/>
        </a:spcAft>
        <a:buFont typeface="Arial" pitchFamily="34" charset="0"/>
        <a:buChar char="–"/>
        <a:defRPr sz="2000">
          <a:solidFill>
            <a:schemeClr val="bg1"/>
          </a:solidFill>
          <a:latin typeface="+mn-lt"/>
        </a:defRPr>
      </a:lvl3pPr>
      <a:lvl4pPr marL="1350963" indent="-271463" algn="l" rtl="0" eaLnBrk="0" fontAlgn="base" hangingPunct="0">
        <a:spcBef>
          <a:spcPct val="25000"/>
        </a:spcBef>
        <a:spcAft>
          <a:spcPct val="0"/>
        </a:spcAft>
        <a:buChar char="•"/>
        <a:defRPr sz="2000">
          <a:solidFill>
            <a:schemeClr val="bg1"/>
          </a:solidFill>
          <a:latin typeface="+mn-lt"/>
        </a:defRPr>
      </a:lvl4pPr>
      <a:lvl5pPr marL="1792288" indent="-261938" algn="l" rtl="0" eaLnBrk="0" fontAlgn="base" hangingPunct="0">
        <a:spcBef>
          <a:spcPct val="25000"/>
        </a:spcBef>
        <a:spcAft>
          <a:spcPct val="0"/>
        </a:spcAft>
        <a:buFont typeface="Arial" pitchFamily="34" charset="0"/>
        <a:buChar char="–"/>
        <a:defRPr sz="2000">
          <a:solidFill>
            <a:schemeClr val="bg1"/>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descr="D09631 Rio20 slide template powerpoi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4864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 id="2147485058" r:id="rId11"/>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2800">
          <a:solidFill>
            <a:srgbClr val="669999"/>
          </a:solidFill>
          <a:latin typeface="+mj-lt"/>
          <a:ea typeface="+mj-ea"/>
          <a:cs typeface="+mj-cs"/>
        </a:defRPr>
      </a:lvl1pPr>
      <a:lvl2pPr algn="l" rtl="0" eaLnBrk="0" fontAlgn="base" hangingPunct="0">
        <a:spcBef>
          <a:spcPct val="0"/>
        </a:spcBef>
        <a:spcAft>
          <a:spcPct val="0"/>
        </a:spcAft>
        <a:defRPr sz="2800">
          <a:solidFill>
            <a:srgbClr val="669999"/>
          </a:solidFill>
          <a:latin typeface="Arial" charset="0"/>
        </a:defRPr>
      </a:lvl2pPr>
      <a:lvl3pPr algn="l" rtl="0" eaLnBrk="0" fontAlgn="base" hangingPunct="0">
        <a:spcBef>
          <a:spcPct val="0"/>
        </a:spcBef>
        <a:spcAft>
          <a:spcPct val="0"/>
        </a:spcAft>
        <a:defRPr sz="2800">
          <a:solidFill>
            <a:srgbClr val="669999"/>
          </a:solidFill>
          <a:latin typeface="Arial" charset="0"/>
        </a:defRPr>
      </a:lvl3pPr>
      <a:lvl4pPr algn="l" rtl="0" eaLnBrk="0" fontAlgn="base" hangingPunct="0">
        <a:spcBef>
          <a:spcPct val="0"/>
        </a:spcBef>
        <a:spcAft>
          <a:spcPct val="0"/>
        </a:spcAft>
        <a:defRPr sz="2800">
          <a:solidFill>
            <a:srgbClr val="669999"/>
          </a:solidFill>
          <a:latin typeface="Arial" charset="0"/>
        </a:defRPr>
      </a:lvl4pPr>
      <a:lvl5pPr algn="l" rtl="0" eaLnBrk="0" fontAlgn="base" hangingPunct="0">
        <a:spcBef>
          <a:spcPct val="0"/>
        </a:spcBef>
        <a:spcAft>
          <a:spcPct val="0"/>
        </a:spcAft>
        <a:defRPr sz="2800">
          <a:solidFill>
            <a:srgbClr val="669999"/>
          </a:solidFill>
          <a:latin typeface="Arial" charset="0"/>
        </a:defRPr>
      </a:lvl5pPr>
      <a:lvl6pPr marL="457200" algn="l" rtl="0" fontAlgn="base">
        <a:spcBef>
          <a:spcPct val="0"/>
        </a:spcBef>
        <a:spcAft>
          <a:spcPct val="0"/>
        </a:spcAft>
        <a:defRPr sz="2800">
          <a:solidFill>
            <a:srgbClr val="669999"/>
          </a:solidFill>
          <a:latin typeface="Arial" charset="0"/>
        </a:defRPr>
      </a:lvl6pPr>
      <a:lvl7pPr marL="914400" algn="l" rtl="0" fontAlgn="base">
        <a:spcBef>
          <a:spcPct val="0"/>
        </a:spcBef>
        <a:spcAft>
          <a:spcPct val="0"/>
        </a:spcAft>
        <a:defRPr sz="2800">
          <a:solidFill>
            <a:srgbClr val="669999"/>
          </a:solidFill>
          <a:latin typeface="Arial" charset="0"/>
        </a:defRPr>
      </a:lvl7pPr>
      <a:lvl8pPr marL="1371600" algn="l" rtl="0" fontAlgn="base">
        <a:spcBef>
          <a:spcPct val="0"/>
        </a:spcBef>
        <a:spcAft>
          <a:spcPct val="0"/>
        </a:spcAft>
        <a:defRPr sz="2800">
          <a:solidFill>
            <a:srgbClr val="669999"/>
          </a:solidFill>
          <a:latin typeface="Arial" charset="0"/>
        </a:defRPr>
      </a:lvl8pPr>
      <a:lvl9pPr marL="1828800" algn="l" rtl="0" fontAlgn="base">
        <a:spcBef>
          <a:spcPct val="0"/>
        </a:spcBef>
        <a:spcAft>
          <a:spcPct val="0"/>
        </a:spcAft>
        <a:defRPr sz="2800">
          <a:solidFill>
            <a:srgbClr val="669999"/>
          </a:solidFill>
          <a:latin typeface="Arial" charset="0"/>
        </a:defRPr>
      </a:lvl9pPr>
    </p:titleStyle>
    <p:bodyStyle>
      <a:lvl1pPr marL="342900" indent="-342900" algn="l" rtl="0" eaLnBrk="0" fontAlgn="base" hangingPunct="0">
        <a:spcBef>
          <a:spcPct val="30000"/>
        </a:spcBef>
        <a:spcAft>
          <a:spcPct val="0"/>
        </a:spcAft>
        <a:buClr>
          <a:schemeClr val="tx1"/>
        </a:buClr>
        <a:buChar char="•"/>
        <a:defRPr sz="2000">
          <a:solidFill>
            <a:schemeClr val="tx1"/>
          </a:solidFill>
          <a:latin typeface="+mn-lt"/>
          <a:ea typeface="+mn-ea"/>
          <a:cs typeface="+mn-cs"/>
        </a:defRPr>
      </a:lvl1pPr>
      <a:lvl2pPr marL="742950" indent="-285750" algn="l" rtl="0" eaLnBrk="0" fontAlgn="base" hangingPunct="0">
        <a:spcBef>
          <a:spcPct val="30000"/>
        </a:spcBef>
        <a:spcAft>
          <a:spcPct val="0"/>
        </a:spcAft>
        <a:buClr>
          <a:schemeClr val="tx1"/>
        </a:buClr>
        <a:buChar char="•"/>
        <a:defRPr sz="2000">
          <a:solidFill>
            <a:schemeClr val="tx1"/>
          </a:solidFill>
          <a:latin typeface="+mn-lt"/>
        </a:defRPr>
      </a:lvl2pPr>
      <a:lvl3pPr marL="1143000" indent="-228600" algn="l" rtl="0" eaLnBrk="0" fontAlgn="base" hangingPunct="0">
        <a:spcBef>
          <a:spcPct val="30000"/>
        </a:spcBef>
        <a:spcAft>
          <a:spcPct val="0"/>
        </a:spcAft>
        <a:buClr>
          <a:schemeClr val="tx1"/>
        </a:buClr>
        <a:buChar char="•"/>
        <a:defRPr sz="2000">
          <a:solidFill>
            <a:schemeClr val="tx1"/>
          </a:solidFill>
          <a:latin typeface="+mn-lt"/>
        </a:defRPr>
      </a:lvl3pPr>
      <a:lvl4pPr marL="1600200" indent="-228600" algn="l" rtl="0" eaLnBrk="0" fontAlgn="base" hangingPunct="0">
        <a:spcBef>
          <a:spcPct val="30000"/>
        </a:spcBef>
        <a:spcAft>
          <a:spcPct val="0"/>
        </a:spcAft>
        <a:buClr>
          <a:schemeClr val="tx1"/>
        </a:buClr>
        <a:buChar char="•"/>
        <a:defRPr sz="2000">
          <a:solidFill>
            <a:schemeClr val="tx1"/>
          </a:solidFill>
          <a:latin typeface="+mn-lt"/>
        </a:defRPr>
      </a:lvl4pPr>
      <a:lvl5pPr marL="2057400" indent="-228600" algn="l" rtl="0" eaLnBrk="0" fontAlgn="base" hangingPunct="0">
        <a:spcBef>
          <a:spcPct val="30000"/>
        </a:spcBef>
        <a:spcAft>
          <a:spcPct val="0"/>
        </a:spcAft>
        <a:buClr>
          <a:schemeClr val="tx1"/>
        </a:buClr>
        <a:buChar char="•"/>
        <a:defRPr sz="2000">
          <a:solidFill>
            <a:schemeClr val="tx1"/>
          </a:solidFill>
          <a:latin typeface="+mn-lt"/>
        </a:defRPr>
      </a:lvl5pPr>
      <a:lvl6pPr marL="2514600" indent="-228600" algn="l" rtl="0" fontAlgn="base">
        <a:spcBef>
          <a:spcPct val="30000"/>
        </a:spcBef>
        <a:spcAft>
          <a:spcPct val="0"/>
        </a:spcAft>
        <a:buClr>
          <a:schemeClr val="tx1"/>
        </a:buClr>
        <a:buChar char="•"/>
        <a:defRPr sz="2000">
          <a:solidFill>
            <a:schemeClr val="tx1"/>
          </a:solidFill>
          <a:latin typeface="+mn-lt"/>
        </a:defRPr>
      </a:lvl6pPr>
      <a:lvl7pPr marL="2971800" indent="-228600" algn="l" rtl="0" fontAlgn="base">
        <a:spcBef>
          <a:spcPct val="30000"/>
        </a:spcBef>
        <a:spcAft>
          <a:spcPct val="0"/>
        </a:spcAft>
        <a:buClr>
          <a:schemeClr val="tx1"/>
        </a:buClr>
        <a:buChar char="•"/>
        <a:defRPr sz="2000">
          <a:solidFill>
            <a:schemeClr val="tx1"/>
          </a:solidFill>
          <a:latin typeface="+mn-lt"/>
        </a:defRPr>
      </a:lvl7pPr>
      <a:lvl8pPr marL="3429000" indent="-228600" algn="l" rtl="0" fontAlgn="base">
        <a:spcBef>
          <a:spcPct val="30000"/>
        </a:spcBef>
        <a:spcAft>
          <a:spcPct val="0"/>
        </a:spcAft>
        <a:buClr>
          <a:schemeClr val="tx1"/>
        </a:buClr>
        <a:buChar char="•"/>
        <a:defRPr sz="2000">
          <a:solidFill>
            <a:schemeClr val="tx1"/>
          </a:solidFill>
          <a:latin typeface="+mn-lt"/>
        </a:defRPr>
      </a:lvl8pPr>
      <a:lvl9pPr marL="3886200" indent="-228600" algn="l" rtl="0" fontAlgn="base">
        <a:spcBef>
          <a:spcPct val="3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B9F2"/>
            </a:gs>
            <a:gs pos="30000">
              <a:srgbClr val="007AC2"/>
            </a:gs>
            <a:gs pos="89999">
              <a:srgbClr val="053264"/>
            </a:gs>
            <a:gs pos="100000">
              <a:srgbClr val="053264"/>
            </a:gs>
          </a:gsLst>
          <a:lin ang="16200000"/>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85800" y="682625"/>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3075" name="Text Placeholder 2"/>
          <p:cNvSpPr>
            <a:spLocks noGrp="1"/>
          </p:cNvSpPr>
          <p:nvPr>
            <p:ph type="body" idx="1"/>
          </p:nvPr>
        </p:nvSpPr>
        <p:spPr bwMode="auto">
          <a:xfrm>
            <a:off x="914400" y="1828800"/>
            <a:ext cx="731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Tree>
  </p:cSld>
  <p:clrMap bg1="dk2" tx1="lt1" bg2="dk1" tx2="lt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ransition spd="med">
    <p:fade/>
  </p:transition>
  <p:timing>
    <p:tnLst>
      <p:par>
        <p:cTn id="1" dur="indefinite" restart="never" nodeType="tmRoot"/>
      </p:par>
    </p:tnLst>
  </p:timing>
  <p:hf sldNum="0" hdr="0" ftr="0" dt="0"/>
  <p:txStyles>
    <p:titleStyle>
      <a:lvl1pPr algn="l" defTabSz="457200" rtl="0" eaLnBrk="0" fontAlgn="base" hangingPunct="0">
        <a:spcBef>
          <a:spcPct val="0"/>
        </a:spcBef>
        <a:spcAft>
          <a:spcPct val="0"/>
        </a:spcAft>
        <a:defRPr sz="2400" b="1">
          <a:solidFill>
            <a:schemeClr val="tx1"/>
          </a:solidFill>
          <a:latin typeface="+mj-lt"/>
          <a:ea typeface="+mj-ea"/>
          <a:cs typeface="+mj-cs"/>
        </a:defRPr>
      </a:lvl1pPr>
      <a:lvl2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2pPr>
      <a:lvl3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3pPr>
      <a:lvl4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4pPr>
      <a:lvl5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5pPr>
      <a:lvl6pPr marL="457200" algn="l" defTabSz="457200" rtl="0" fontAlgn="base">
        <a:spcBef>
          <a:spcPct val="0"/>
        </a:spcBef>
        <a:spcAft>
          <a:spcPct val="0"/>
        </a:spcAft>
        <a:defRPr sz="2400" b="1">
          <a:solidFill>
            <a:schemeClr val="tx1"/>
          </a:solidFill>
          <a:latin typeface="Arial" pitchFamily="34" charset="0"/>
          <a:ea typeface="ＭＳ Ｐゴシック" pitchFamily="34" charset="-128"/>
          <a:cs typeface="Arial" pitchFamily="34" charset="0"/>
        </a:defRPr>
      </a:lvl6pPr>
      <a:lvl7pPr marL="914400" algn="l" defTabSz="457200" rtl="0" fontAlgn="base">
        <a:spcBef>
          <a:spcPct val="0"/>
        </a:spcBef>
        <a:spcAft>
          <a:spcPct val="0"/>
        </a:spcAft>
        <a:defRPr sz="2400" b="1">
          <a:solidFill>
            <a:schemeClr val="tx1"/>
          </a:solidFill>
          <a:latin typeface="Arial" pitchFamily="34" charset="0"/>
          <a:ea typeface="ＭＳ Ｐゴシック" pitchFamily="34" charset="-128"/>
          <a:cs typeface="Arial" pitchFamily="34" charset="0"/>
        </a:defRPr>
      </a:lvl7pPr>
      <a:lvl8pPr marL="1371600" algn="l" defTabSz="457200" rtl="0" fontAlgn="base">
        <a:spcBef>
          <a:spcPct val="0"/>
        </a:spcBef>
        <a:spcAft>
          <a:spcPct val="0"/>
        </a:spcAft>
        <a:defRPr sz="2400" b="1">
          <a:solidFill>
            <a:schemeClr val="tx1"/>
          </a:solidFill>
          <a:latin typeface="Arial" pitchFamily="34" charset="0"/>
          <a:ea typeface="ＭＳ Ｐゴシック" pitchFamily="34" charset="-128"/>
          <a:cs typeface="Arial" pitchFamily="34" charset="0"/>
        </a:defRPr>
      </a:lvl8pPr>
      <a:lvl9pPr marL="1828800" algn="l" defTabSz="457200" rtl="0" fontAlgn="base">
        <a:spcBef>
          <a:spcPct val="0"/>
        </a:spcBef>
        <a:spcAft>
          <a:spcPct val="0"/>
        </a:spcAft>
        <a:defRPr sz="2400" b="1">
          <a:solidFill>
            <a:schemeClr val="tx1"/>
          </a:solidFill>
          <a:latin typeface="Arial" pitchFamily="34" charset="0"/>
          <a:ea typeface="ＭＳ Ｐゴシック" pitchFamily="34" charset="-128"/>
          <a:cs typeface="Arial" pitchFamily="34" charset="0"/>
        </a:defRPr>
      </a:lvl9pPr>
    </p:titleStyle>
    <p:bodyStyle>
      <a:lvl1pPr marL="176213" indent="-176213" algn="l" defTabSz="457200" rtl="0" eaLnBrk="0" fontAlgn="base" hangingPunct="0">
        <a:spcBef>
          <a:spcPts val="300"/>
        </a:spcBef>
        <a:spcAft>
          <a:spcPts val="600"/>
        </a:spcAft>
        <a:buClr>
          <a:srgbClr val="5ED9FF"/>
        </a:buClr>
        <a:buSzPct val="80000"/>
        <a:buFont typeface="Arial" pitchFamily="34" charset="0"/>
        <a:buChar char="•"/>
        <a:defRPr sz="2000" b="1">
          <a:solidFill>
            <a:schemeClr val="tx1"/>
          </a:solidFill>
          <a:latin typeface="+mn-lt"/>
          <a:ea typeface="+mn-ea"/>
          <a:cs typeface="+mn-cs"/>
        </a:defRPr>
      </a:lvl1pPr>
      <a:lvl2pPr marL="457200" indent="-173038" algn="l" defTabSz="457200" rtl="0" eaLnBrk="0" fontAlgn="base" hangingPunct="0">
        <a:spcBef>
          <a:spcPct val="0"/>
        </a:spcBef>
        <a:spcAft>
          <a:spcPts val="600"/>
        </a:spcAft>
        <a:buClr>
          <a:srgbClr val="5ED9FF"/>
        </a:buClr>
        <a:buSzPct val="80000"/>
        <a:buFont typeface="Lucida Grande"/>
        <a:buChar char="-"/>
        <a:defRPr b="1">
          <a:solidFill>
            <a:schemeClr val="tx1"/>
          </a:solidFill>
          <a:latin typeface="+mn-lt"/>
          <a:ea typeface="+mn-ea"/>
          <a:cs typeface="+mn-cs"/>
        </a:defRPr>
      </a:lvl2pPr>
      <a:lvl3pPr marL="795338" indent="-173038" algn="l" defTabSz="457200" rtl="0" eaLnBrk="0" fontAlgn="base" hangingPunct="0">
        <a:spcBef>
          <a:spcPct val="0"/>
        </a:spcBef>
        <a:spcAft>
          <a:spcPts val="600"/>
        </a:spcAft>
        <a:buClr>
          <a:srgbClr val="5ED9FF"/>
        </a:buClr>
        <a:buSzPct val="80000"/>
        <a:buFont typeface="Lucida Grande"/>
        <a:buChar char="-"/>
        <a:defRPr sz="1600" b="1">
          <a:solidFill>
            <a:schemeClr val="tx1"/>
          </a:solidFill>
          <a:latin typeface="+mn-lt"/>
          <a:ea typeface="+mn-ea"/>
          <a:cs typeface="+mn-cs"/>
        </a:defRPr>
      </a:lvl3pPr>
      <a:lvl4pPr marL="1216025" indent="-173038" algn="l" defTabSz="457200" rtl="0" eaLnBrk="0" fontAlgn="base" hangingPunct="0">
        <a:lnSpc>
          <a:spcPts val="18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4pPr>
      <a:lvl5pPr marL="15462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5pPr>
      <a:lvl6pPr marL="2003425" indent="-176213" algn="l" defTabSz="457200" rtl="0" fontAlgn="base">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6pPr>
      <a:lvl7pPr marL="2460625" indent="-176213" algn="l" defTabSz="457200" rtl="0" fontAlgn="base">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7pPr>
      <a:lvl8pPr marL="2917825" indent="-176213" algn="l" defTabSz="457200" rtl="0" fontAlgn="base">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8pPr>
      <a:lvl9pPr marL="3375025" indent="-176213" algn="l" defTabSz="457200" rtl="0" fontAlgn="base">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19461E"/>
            </a:gs>
            <a:gs pos="39999">
              <a:srgbClr val="288135"/>
            </a:gs>
            <a:gs pos="60001">
              <a:srgbClr val="288135"/>
            </a:gs>
            <a:gs pos="100000">
              <a:srgbClr val="19461E"/>
            </a:gs>
          </a:gsLst>
          <a:lin ang="16200000"/>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85800" y="682625"/>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4099" name="Text Placeholder 2"/>
          <p:cNvSpPr>
            <a:spLocks noGrp="1"/>
          </p:cNvSpPr>
          <p:nvPr>
            <p:ph type="body" idx="1"/>
          </p:nvPr>
        </p:nvSpPr>
        <p:spPr bwMode="auto">
          <a:xfrm>
            <a:off x="914400" y="1828800"/>
            <a:ext cx="731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Tree>
  </p:cSld>
  <p:clrMap bg1="dk2" tx1="lt1" bg2="dk1" tx2="lt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ransition spd="med">
    <p:fade/>
  </p:transition>
  <p:hf sldNum="0" hdr="0" ftr="0" dt="0"/>
  <p:txStyles>
    <p:titleStyle>
      <a:lvl1pPr algn="l" defTabSz="457200" rtl="0" eaLnBrk="0" fontAlgn="base" hangingPunct="0">
        <a:spcBef>
          <a:spcPct val="0"/>
        </a:spcBef>
        <a:spcAft>
          <a:spcPct val="0"/>
        </a:spcAft>
        <a:defRPr sz="2400" b="1">
          <a:solidFill>
            <a:schemeClr val="tx1"/>
          </a:solidFill>
          <a:latin typeface="+mj-lt"/>
          <a:ea typeface="+mj-ea"/>
          <a:cs typeface="+mj-cs"/>
        </a:defRPr>
      </a:lvl1pPr>
      <a:lvl2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2pPr>
      <a:lvl3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3pPr>
      <a:lvl4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4pPr>
      <a:lvl5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5pPr>
      <a:lvl6pPr marL="457200"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6pPr>
      <a:lvl7pPr marL="914400"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7pPr>
      <a:lvl8pPr marL="1371600"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8pPr>
      <a:lvl9pPr marL="1828800"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9pPr>
    </p:titleStyle>
    <p:bodyStyle>
      <a:lvl1pPr marL="176213" indent="-176213" algn="l" defTabSz="457200" rtl="0" eaLnBrk="0" fontAlgn="base" hangingPunct="0">
        <a:spcBef>
          <a:spcPts val="300"/>
        </a:spcBef>
        <a:spcAft>
          <a:spcPts val="600"/>
        </a:spcAft>
        <a:buClr>
          <a:srgbClr val="5ED9FF"/>
        </a:buClr>
        <a:buSzPct val="80000"/>
        <a:buFont typeface="Arial" pitchFamily="34" charset="0"/>
        <a:buChar char="•"/>
        <a:defRPr sz="2000" b="1">
          <a:solidFill>
            <a:schemeClr val="tx1"/>
          </a:solidFill>
          <a:latin typeface="+mn-lt"/>
          <a:ea typeface="+mn-ea"/>
          <a:cs typeface="+mn-cs"/>
        </a:defRPr>
      </a:lvl1pPr>
      <a:lvl2pPr marL="457200" indent="-173038" algn="l" defTabSz="457200" rtl="0" eaLnBrk="0" fontAlgn="base" hangingPunct="0">
        <a:spcBef>
          <a:spcPct val="0"/>
        </a:spcBef>
        <a:spcAft>
          <a:spcPts val="600"/>
        </a:spcAft>
        <a:buClr>
          <a:srgbClr val="5ED9FF"/>
        </a:buClr>
        <a:buSzPct val="80000"/>
        <a:buFont typeface="Lucida Grande"/>
        <a:buChar char="-"/>
        <a:defRPr b="1">
          <a:solidFill>
            <a:schemeClr val="tx1"/>
          </a:solidFill>
          <a:latin typeface="+mn-lt"/>
          <a:ea typeface="+mn-ea"/>
          <a:cs typeface="+mn-cs"/>
        </a:defRPr>
      </a:lvl2pPr>
      <a:lvl3pPr marL="795338" indent="-173038" algn="l" defTabSz="457200" rtl="0" eaLnBrk="0" fontAlgn="base" hangingPunct="0">
        <a:spcBef>
          <a:spcPct val="0"/>
        </a:spcBef>
        <a:spcAft>
          <a:spcPts val="600"/>
        </a:spcAft>
        <a:buClr>
          <a:srgbClr val="5ED9FF"/>
        </a:buClr>
        <a:buSzPct val="80000"/>
        <a:buFont typeface="Lucida Grande"/>
        <a:buChar char="-"/>
        <a:defRPr sz="1600" b="1">
          <a:solidFill>
            <a:schemeClr val="tx1"/>
          </a:solidFill>
          <a:latin typeface="+mn-lt"/>
          <a:ea typeface="+mn-ea"/>
          <a:cs typeface="+mn-cs"/>
        </a:defRPr>
      </a:lvl3pPr>
      <a:lvl4pPr marL="1216025" indent="-173038" algn="l" defTabSz="457200" rtl="0" eaLnBrk="0" fontAlgn="base" hangingPunct="0">
        <a:lnSpc>
          <a:spcPts val="18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4pPr>
      <a:lvl5pPr marL="15462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5pPr>
      <a:lvl6pPr marL="20034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6pPr>
      <a:lvl7pPr marL="24606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7pPr>
      <a:lvl8pPr marL="29178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8pPr>
      <a:lvl9pPr marL="33750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B9F2"/>
            </a:gs>
            <a:gs pos="30000">
              <a:srgbClr val="007AC2"/>
            </a:gs>
            <a:gs pos="89999">
              <a:srgbClr val="053264"/>
            </a:gs>
            <a:gs pos="100000">
              <a:srgbClr val="053264"/>
            </a:gs>
          </a:gsLst>
          <a:lin ang="16200000"/>
        </a:gradFill>
        <a:effectLst/>
      </p:bgPr>
    </p:bg>
    <p:spTree>
      <p:nvGrpSpPr>
        <p:cNvPr id="1" name=""/>
        <p:cNvGrpSpPr/>
        <p:nvPr/>
      </p:nvGrpSpPr>
      <p:grpSpPr>
        <a:xfrm>
          <a:off x="0" y="0"/>
          <a:ext cx="0" cy="0"/>
          <a:chOff x="0" y="0"/>
          <a:chExt cx="0" cy="0"/>
        </a:xfrm>
      </p:grpSpPr>
      <p:sp>
        <p:nvSpPr>
          <p:cNvPr id="7170" name="TextBox 3"/>
          <p:cNvSpPr txBox="1">
            <a:spLocks noChangeArrowheads="1"/>
          </p:cNvSpPr>
          <p:nvPr userDrawn="1"/>
        </p:nvSpPr>
        <p:spPr bwMode="auto">
          <a:xfrm>
            <a:off x="8832850" y="15144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nSpc>
                <a:spcPts val="1800"/>
              </a:lnSpc>
              <a:defRPr/>
            </a:pPr>
            <a:endParaRPr lang="en-US" altLang="en-US" sz="1400" b="1" dirty="0" smtClean="0"/>
          </a:p>
        </p:txBody>
      </p:sp>
      <p:sp>
        <p:nvSpPr>
          <p:cNvPr id="7171" name="TextBox 5"/>
          <p:cNvSpPr txBox="1">
            <a:spLocks noChangeArrowheads="1"/>
          </p:cNvSpPr>
          <p:nvPr userDrawn="1"/>
        </p:nvSpPr>
        <p:spPr bwMode="auto">
          <a:xfrm>
            <a:off x="955675" y="6350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nSpc>
                <a:spcPts val="1800"/>
              </a:lnSpc>
              <a:defRPr/>
            </a:pPr>
            <a:endParaRPr lang="en-US" altLang="en-US" sz="1400" b="1" dirty="0" smtClean="0"/>
          </a:p>
        </p:txBody>
      </p:sp>
      <p:sp>
        <p:nvSpPr>
          <p:cNvPr id="5124" name="Title Placeholder 1"/>
          <p:cNvSpPr>
            <a:spLocks noGrp="1"/>
          </p:cNvSpPr>
          <p:nvPr>
            <p:ph type="title"/>
          </p:nvPr>
        </p:nvSpPr>
        <p:spPr bwMode="auto">
          <a:xfrm>
            <a:off x="685800" y="682625"/>
            <a:ext cx="777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5125" name="Text Placeholder 2"/>
          <p:cNvSpPr>
            <a:spLocks noGrp="1"/>
          </p:cNvSpPr>
          <p:nvPr>
            <p:ph type="body" idx="1"/>
          </p:nvPr>
        </p:nvSpPr>
        <p:spPr bwMode="auto">
          <a:xfrm>
            <a:off x="914400" y="1828800"/>
            <a:ext cx="731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Tree>
  </p:cSld>
  <p:clrMap bg1="dk2" tx1="lt1" bg2="dk1" tx2="lt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Lst>
  <p:transition spd="med">
    <p:fade/>
  </p:transition>
  <p:hf sldNum="0" hdr="0" ftr="0" dt="0"/>
  <p:txStyles>
    <p:titleStyle>
      <a:lvl1pPr algn="l" defTabSz="457200" rtl="0" eaLnBrk="0" fontAlgn="base" hangingPunct="0">
        <a:spcBef>
          <a:spcPct val="0"/>
        </a:spcBef>
        <a:spcAft>
          <a:spcPct val="0"/>
        </a:spcAft>
        <a:defRPr sz="2400" b="1">
          <a:solidFill>
            <a:schemeClr val="tx1"/>
          </a:solidFill>
          <a:latin typeface="+mj-lt"/>
          <a:ea typeface="+mj-ea"/>
          <a:cs typeface="+mj-cs"/>
        </a:defRPr>
      </a:lvl1pPr>
      <a:lvl2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2pPr>
      <a:lvl3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3pPr>
      <a:lvl4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4pPr>
      <a:lvl5pPr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5pPr>
      <a:lvl6pPr marL="457200"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6pPr>
      <a:lvl7pPr marL="914400"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7pPr>
      <a:lvl8pPr marL="1371600"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8pPr>
      <a:lvl9pPr marL="1828800" algn="l" defTabSz="457200" rtl="0" eaLnBrk="0" fontAlgn="base" hangingPunct="0">
        <a:spcBef>
          <a:spcPct val="0"/>
        </a:spcBef>
        <a:spcAft>
          <a:spcPct val="0"/>
        </a:spcAft>
        <a:defRPr sz="2400" b="1">
          <a:solidFill>
            <a:schemeClr val="tx1"/>
          </a:solidFill>
          <a:latin typeface="Arial" pitchFamily="34" charset="0"/>
          <a:ea typeface="ＭＳ Ｐゴシック" pitchFamily="34" charset="-128"/>
          <a:cs typeface="Arial" pitchFamily="34" charset="0"/>
        </a:defRPr>
      </a:lvl9pPr>
    </p:titleStyle>
    <p:bodyStyle>
      <a:lvl1pPr marL="176213" indent="-176213" algn="l" defTabSz="457200" rtl="0" eaLnBrk="0" fontAlgn="base" hangingPunct="0">
        <a:spcBef>
          <a:spcPts val="300"/>
        </a:spcBef>
        <a:spcAft>
          <a:spcPts val="600"/>
        </a:spcAft>
        <a:buClr>
          <a:srgbClr val="5ED9FF"/>
        </a:buClr>
        <a:buSzPct val="80000"/>
        <a:buFont typeface="Arial" pitchFamily="34" charset="0"/>
        <a:buChar char="•"/>
        <a:defRPr sz="2000" b="1">
          <a:solidFill>
            <a:schemeClr val="tx1"/>
          </a:solidFill>
          <a:latin typeface="+mn-lt"/>
          <a:ea typeface="+mn-ea"/>
          <a:cs typeface="+mn-cs"/>
        </a:defRPr>
      </a:lvl1pPr>
      <a:lvl2pPr marL="457200" indent="-173038" algn="l" defTabSz="457200" rtl="0" eaLnBrk="0" fontAlgn="base" hangingPunct="0">
        <a:spcBef>
          <a:spcPct val="0"/>
        </a:spcBef>
        <a:spcAft>
          <a:spcPts val="600"/>
        </a:spcAft>
        <a:buClr>
          <a:srgbClr val="5ED9FF"/>
        </a:buClr>
        <a:buSzPct val="80000"/>
        <a:buFont typeface="Lucida Grande"/>
        <a:buChar char="-"/>
        <a:defRPr b="1">
          <a:solidFill>
            <a:schemeClr val="tx1"/>
          </a:solidFill>
          <a:latin typeface="+mn-lt"/>
          <a:ea typeface="+mn-ea"/>
          <a:cs typeface="+mn-cs"/>
        </a:defRPr>
      </a:lvl2pPr>
      <a:lvl3pPr marL="795338" indent="-173038" algn="l" defTabSz="457200" rtl="0" eaLnBrk="0" fontAlgn="base" hangingPunct="0">
        <a:spcBef>
          <a:spcPct val="0"/>
        </a:spcBef>
        <a:spcAft>
          <a:spcPts val="600"/>
        </a:spcAft>
        <a:buClr>
          <a:srgbClr val="5ED9FF"/>
        </a:buClr>
        <a:buSzPct val="80000"/>
        <a:buFont typeface="Lucida Grande"/>
        <a:buChar char="-"/>
        <a:defRPr sz="1600" b="1">
          <a:solidFill>
            <a:schemeClr val="tx1"/>
          </a:solidFill>
          <a:latin typeface="+mn-lt"/>
          <a:ea typeface="+mn-ea"/>
          <a:cs typeface="+mn-cs"/>
        </a:defRPr>
      </a:lvl3pPr>
      <a:lvl4pPr marL="1216025" indent="-173038" algn="l" defTabSz="457200" rtl="0" eaLnBrk="0" fontAlgn="base" hangingPunct="0">
        <a:lnSpc>
          <a:spcPts val="18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4pPr>
      <a:lvl5pPr marL="15462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5pPr>
      <a:lvl6pPr marL="20034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6pPr>
      <a:lvl7pPr marL="24606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7pPr>
      <a:lvl8pPr marL="29178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8pPr>
      <a:lvl9pPr marL="3375025" indent="-176213" algn="l" defTabSz="457200" rtl="0" eaLnBrk="0" fontAlgn="base" hangingPunct="0">
        <a:lnSpc>
          <a:spcPts val="1900"/>
        </a:lnSpc>
        <a:spcBef>
          <a:spcPct val="0"/>
        </a:spcBef>
        <a:spcAft>
          <a:spcPts val="600"/>
        </a:spcAft>
        <a:buClr>
          <a:srgbClr val="5ED9FF"/>
        </a:buClr>
        <a:buSzPct val="80000"/>
        <a:buFont typeface="Lucida Grande"/>
        <a:buChar char="-"/>
        <a:defRPr sz="14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fld id="{2FEFB238-4FE8-4988-B2C0-AAD896096ABC}" type="datetime1">
              <a:rPr lang="en-US"/>
              <a:pPr>
                <a:defRPr/>
              </a:pPr>
              <a:t>6/19/2014</a:t>
            </a:fld>
            <a:endParaRPr lang="en-GB" dirty="0"/>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GB" dirty="0"/>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D5401FEB-4B94-419A-A0DD-5E064DC8261E}" type="slidenum">
              <a:rPr lang="en-GB"/>
              <a:pPr>
                <a:defRPr/>
              </a:pPr>
              <a:t>‹#›</a:t>
            </a:fld>
            <a:endParaRPr lang="en-GB" dirty="0"/>
          </a:p>
        </p:txBody>
      </p:sp>
      <p:sp>
        <p:nvSpPr>
          <p:cNvPr id="1031" name="Text Box 7"/>
          <p:cNvSpPr txBox="1">
            <a:spLocks noChangeArrowheads="1"/>
          </p:cNvSpPr>
          <p:nvPr/>
        </p:nvSpPr>
        <p:spPr bwMode="auto">
          <a:xfrm>
            <a:off x="7872413" y="6443663"/>
            <a:ext cx="1119187" cy="304800"/>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AU" altLang="en-US" sz="1400" dirty="0" smtClean="0">
                <a:solidFill>
                  <a:srgbClr val="FFFFFF"/>
                </a:solidFill>
                <a:cs typeface="Arial" pitchFamily="34" charset="0"/>
              </a:rPr>
              <a:t>ggim.un.org</a:t>
            </a:r>
          </a:p>
        </p:txBody>
      </p:sp>
      <p:pic>
        <p:nvPicPr>
          <p:cNvPr id="6152" name="Picture 8" descr="D09631 UNGGIM slide template powerpoint A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
          <p:cNvSpPr txBox="1">
            <a:spLocks noChangeArrowheads="1"/>
          </p:cNvSpPr>
          <p:nvPr userDrawn="1"/>
        </p:nvSpPr>
        <p:spPr bwMode="auto">
          <a:xfrm>
            <a:off x="4808538" y="6135688"/>
            <a:ext cx="40846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1100" i="1" dirty="0" smtClean="0">
                <a:solidFill>
                  <a:srgbClr val="FFFFFF"/>
                </a:solidFill>
                <a:ea typeface="Tahoma" pitchFamily="34" charset="0"/>
                <a:cs typeface="Arial" pitchFamily="34" charset="0"/>
              </a:rPr>
              <a:t>Positioning geospatial information to address global challenges</a:t>
            </a:r>
          </a:p>
        </p:txBody>
      </p:sp>
    </p:spTree>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rgbClr val="0066FF"/>
          </a:solidFill>
          <a:latin typeface="+mj-lt"/>
          <a:ea typeface="+mj-ea"/>
          <a:cs typeface="+mj-cs"/>
        </a:defRPr>
      </a:lvl1pPr>
      <a:lvl2pPr algn="ctr" rtl="0" eaLnBrk="0" fontAlgn="base" hangingPunct="0">
        <a:spcBef>
          <a:spcPct val="0"/>
        </a:spcBef>
        <a:spcAft>
          <a:spcPct val="0"/>
        </a:spcAft>
        <a:defRPr sz="4000">
          <a:solidFill>
            <a:srgbClr val="0066FF"/>
          </a:solidFill>
          <a:latin typeface="Arial" pitchFamily="34" charset="0"/>
        </a:defRPr>
      </a:lvl2pPr>
      <a:lvl3pPr algn="ctr" rtl="0" eaLnBrk="0" fontAlgn="base" hangingPunct="0">
        <a:spcBef>
          <a:spcPct val="0"/>
        </a:spcBef>
        <a:spcAft>
          <a:spcPct val="0"/>
        </a:spcAft>
        <a:defRPr sz="4000">
          <a:solidFill>
            <a:srgbClr val="0066FF"/>
          </a:solidFill>
          <a:latin typeface="Arial" pitchFamily="34" charset="0"/>
        </a:defRPr>
      </a:lvl3pPr>
      <a:lvl4pPr algn="ctr" rtl="0" eaLnBrk="0" fontAlgn="base" hangingPunct="0">
        <a:spcBef>
          <a:spcPct val="0"/>
        </a:spcBef>
        <a:spcAft>
          <a:spcPct val="0"/>
        </a:spcAft>
        <a:defRPr sz="4000">
          <a:solidFill>
            <a:srgbClr val="0066FF"/>
          </a:solidFill>
          <a:latin typeface="Arial" pitchFamily="34" charset="0"/>
        </a:defRPr>
      </a:lvl4pPr>
      <a:lvl5pPr algn="ctr" rtl="0" eaLnBrk="0" fontAlgn="base" hangingPunct="0">
        <a:spcBef>
          <a:spcPct val="0"/>
        </a:spcBef>
        <a:spcAft>
          <a:spcPct val="0"/>
        </a:spcAft>
        <a:defRPr sz="4000">
          <a:solidFill>
            <a:srgbClr val="0066FF"/>
          </a:solidFill>
          <a:latin typeface="Arial" pitchFamily="34" charset="0"/>
        </a:defRPr>
      </a:lvl5pPr>
      <a:lvl6pPr marL="457200" algn="ctr" rtl="0" fontAlgn="base">
        <a:spcBef>
          <a:spcPct val="0"/>
        </a:spcBef>
        <a:spcAft>
          <a:spcPct val="0"/>
        </a:spcAft>
        <a:defRPr sz="4000">
          <a:solidFill>
            <a:srgbClr val="0066FF"/>
          </a:solidFill>
          <a:latin typeface="Arial" pitchFamily="34" charset="0"/>
        </a:defRPr>
      </a:lvl6pPr>
      <a:lvl7pPr marL="914400" algn="ctr" rtl="0" fontAlgn="base">
        <a:spcBef>
          <a:spcPct val="0"/>
        </a:spcBef>
        <a:spcAft>
          <a:spcPct val="0"/>
        </a:spcAft>
        <a:defRPr sz="4000">
          <a:solidFill>
            <a:srgbClr val="0066FF"/>
          </a:solidFill>
          <a:latin typeface="Arial" pitchFamily="34" charset="0"/>
        </a:defRPr>
      </a:lvl7pPr>
      <a:lvl8pPr marL="1371600" algn="ctr" rtl="0" fontAlgn="base">
        <a:spcBef>
          <a:spcPct val="0"/>
        </a:spcBef>
        <a:spcAft>
          <a:spcPct val="0"/>
        </a:spcAft>
        <a:defRPr sz="4000">
          <a:solidFill>
            <a:srgbClr val="0066FF"/>
          </a:solidFill>
          <a:latin typeface="Arial" pitchFamily="34" charset="0"/>
        </a:defRPr>
      </a:lvl8pPr>
      <a:lvl9pPr marL="1828800" algn="ctr" rtl="0" fontAlgn="base">
        <a:spcBef>
          <a:spcPct val="0"/>
        </a:spcBef>
        <a:spcAft>
          <a:spcPct val="0"/>
        </a:spcAft>
        <a:defRPr sz="4000">
          <a:solidFill>
            <a:srgbClr val="0066FF"/>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000">
          <a:solidFill>
            <a:srgbClr val="0066FF"/>
          </a:solidFill>
          <a:latin typeface="+mn-lt"/>
        </a:defRPr>
      </a:lvl4pPr>
      <a:lvl5pPr marL="2057400" indent="-228600" algn="l" rtl="0" eaLnBrk="0" fontAlgn="base" hangingPunct="0">
        <a:spcBef>
          <a:spcPct val="20000"/>
        </a:spcBef>
        <a:spcAft>
          <a:spcPct val="0"/>
        </a:spcAft>
        <a:buChar char="»"/>
        <a:defRPr sz="2000">
          <a:solidFill>
            <a:srgbClr val="0066FF"/>
          </a:solidFill>
          <a:latin typeface="+mn-lt"/>
        </a:defRPr>
      </a:lvl5pPr>
      <a:lvl6pPr marL="2514600" indent="-228600" algn="l" rtl="0" fontAlgn="base">
        <a:spcBef>
          <a:spcPct val="20000"/>
        </a:spcBef>
        <a:spcAft>
          <a:spcPct val="0"/>
        </a:spcAft>
        <a:buChar char="»"/>
        <a:defRPr sz="2000">
          <a:solidFill>
            <a:srgbClr val="0066FF"/>
          </a:solidFill>
          <a:latin typeface="+mn-lt"/>
        </a:defRPr>
      </a:lvl6pPr>
      <a:lvl7pPr marL="2971800" indent="-228600" algn="l" rtl="0" fontAlgn="base">
        <a:spcBef>
          <a:spcPct val="20000"/>
        </a:spcBef>
        <a:spcAft>
          <a:spcPct val="0"/>
        </a:spcAft>
        <a:buChar char="»"/>
        <a:defRPr sz="2000">
          <a:solidFill>
            <a:srgbClr val="0066FF"/>
          </a:solidFill>
          <a:latin typeface="+mn-lt"/>
        </a:defRPr>
      </a:lvl7pPr>
      <a:lvl8pPr marL="3429000" indent="-228600" algn="l" rtl="0" fontAlgn="base">
        <a:spcBef>
          <a:spcPct val="20000"/>
        </a:spcBef>
        <a:spcAft>
          <a:spcPct val="0"/>
        </a:spcAft>
        <a:buChar char="»"/>
        <a:defRPr sz="2000">
          <a:solidFill>
            <a:srgbClr val="0066FF"/>
          </a:solidFill>
          <a:latin typeface="+mn-lt"/>
        </a:defRPr>
      </a:lvl8pPr>
      <a:lvl9pPr marL="3886200" indent="-228600" algn="l" rtl="0" fontAlgn="base">
        <a:spcBef>
          <a:spcPct val="20000"/>
        </a:spcBef>
        <a:spcAft>
          <a:spcPct val="0"/>
        </a:spcAft>
        <a:buChar char="»"/>
        <a:defRPr sz="2000">
          <a:solidFill>
            <a:srgbClr val="00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GB" dirty="0"/>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GB" dirty="0"/>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E4B75579-7B3A-488C-96DB-09B4405DE685}" type="slidenum">
              <a:rPr lang="en-GB"/>
              <a:pPr>
                <a:defRPr/>
              </a:pPr>
              <a:t>‹#›</a:t>
            </a:fld>
            <a:endParaRPr lang="en-GB" dirty="0"/>
          </a:p>
        </p:txBody>
      </p:sp>
      <p:sp>
        <p:nvSpPr>
          <p:cNvPr id="1031" name="Text Box 7"/>
          <p:cNvSpPr txBox="1">
            <a:spLocks noChangeArrowheads="1"/>
          </p:cNvSpPr>
          <p:nvPr/>
        </p:nvSpPr>
        <p:spPr bwMode="auto">
          <a:xfrm>
            <a:off x="7872413" y="6443663"/>
            <a:ext cx="1119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AU" altLang="en-US" sz="1400" dirty="0" smtClean="0">
                <a:solidFill>
                  <a:srgbClr val="FFFFFF"/>
                </a:solidFill>
                <a:cs typeface="Arial" pitchFamily="34" charset="0"/>
              </a:rPr>
              <a:t>ggim.un.org</a:t>
            </a:r>
          </a:p>
        </p:txBody>
      </p:sp>
      <p:pic>
        <p:nvPicPr>
          <p:cNvPr id="8200" name="Picture 8" descr="D09631 UNGGIM slide template powerpoint A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Box 1"/>
          <p:cNvSpPr txBox="1">
            <a:spLocks noChangeArrowheads="1"/>
          </p:cNvSpPr>
          <p:nvPr/>
        </p:nvSpPr>
        <p:spPr bwMode="auto">
          <a:xfrm>
            <a:off x="4808538" y="6135688"/>
            <a:ext cx="40846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ltLang="en-US" sz="1100" i="1" dirty="0" smtClean="0">
                <a:solidFill>
                  <a:srgbClr val="FFFFFF"/>
                </a:solidFill>
                <a:ea typeface="Tahoma" pitchFamily="34" charset="0"/>
                <a:cs typeface="Arial" pitchFamily="34" charset="0"/>
              </a:rPr>
              <a:t>Positioning geospatial information to address global challenges</a:t>
            </a:r>
          </a:p>
        </p:txBody>
      </p:sp>
    </p:spTree>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 id="2147485136" r:id="rId12"/>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rgbClr val="0066FF"/>
          </a:solidFill>
          <a:latin typeface="+mj-lt"/>
          <a:ea typeface="+mj-ea"/>
          <a:cs typeface="+mj-cs"/>
        </a:defRPr>
      </a:lvl1pPr>
      <a:lvl2pPr algn="ctr" rtl="0" eaLnBrk="0" fontAlgn="base" hangingPunct="0">
        <a:spcBef>
          <a:spcPct val="0"/>
        </a:spcBef>
        <a:spcAft>
          <a:spcPct val="0"/>
        </a:spcAft>
        <a:defRPr sz="4000">
          <a:solidFill>
            <a:srgbClr val="0066FF"/>
          </a:solidFill>
          <a:latin typeface="Arial" pitchFamily="34" charset="0"/>
        </a:defRPr>
      </a:lvl2pPr>
      <a:lvl3pPr algn="ctr" rtl="0" eaLnBrk="0" fontAlgn="base" hangingPunct="0">
        <a:spcBef>
          <a:spcPct val="0"/>
        </a:spcBef>
        <a:spcAft>
          <a:spcPct val="0"/>
        </a:spcAft>
        <a:defRPr sz="4000">
          <a:solidFill>
            <a:srgbClr val="0066FF"/>
          </a:solidFill>
          <a:latin typeface="Arial" pitchFamily="34" charset="0"/>
        </a:defRPr>
      </a:lvl3pPr>
      <a:lvl4pPr algn="ctr" rtl="0" eaLnBrk="0" fontAlgn="base" hangingPunct="0">
        <a:spcBef>
          <a:spcPct val="0"/>
        </a:spcBef>
        <a:spcAft>
          <a:spcPct val="0"/>
        </a:spcAft>
        <a:defRPr sz="4000">
          <a:solidFill>
            <a:srgbClr val="0066FF"/>
          </a:solidFill>
          <a:latin typeface="Arial" pitchFamily="34" charset="0"/>
        </a:defRPr>
      </a:lvl4pPr>
      <a:lvl5pPr algn="ctr" rtl="0" eaLnBrk="0" fontAlgn="base" hangingPunct="0">
        <a:spcBef>
          <a:spcPct val="0"/>
        </a:spcBef>
        <a:spcAft>
          <a:spcPct val="0"/>
        </a:spcAft>
        <a:defRPr sz="4000">
          <a:solidFill>
            <a:srgbClr val="0066FF"/>
          </a:solidFill>
          <a:latin typeface="Arial" pitchFamily="34" charset="0"/>
        </a:defRPr>
      </a:lvl5pPr>
      <a:lvl6pPr marL="457200" algn="ctr" rtl="0" fontAlgn="base">
        <a:spcBef>
          <a:spcPct val="0"/>
        </a:spcBef>
        <a:spcAft>
          <a:spcPct val="0"/>
        </a:spcAft>
        <a:defRPr sz="4000">
          <a:solidFill>
            <a:srgbClr val="0066FF"/>
          </a:solidFill>
          <a:latin typeface="Arial" pitchFamily="34" charset="0"/>
        </a:defRPr>
      </a:lvl6pPr>
      <a:lvl7pPr marL="914400" algn="ctr" rtl="0" fontAlgn="base">
        <a:spcBef>
          <a:spcPct val="0"/>
        </a:spcBef>
        <a:spcAft>
          <a:spcPct val="0"/>
        </a:spcAft>
        <a:defRPr sz="4000">
          <a:solidFill>
            <a:srgbClr val="0066FF"/>
          </a:solidFill>
          <a:latin typeface="Arial" pitchFamily="34" charset="0"/>
        </a:defRPr>
      </a:lvl7pPr>
      <a:lvl8pPr marL="1371600" algn="ctr" rtl="0" fontAlgn="base">
        <a:spcBef>
          <a:spcPct val="0"/>
        </a:spcBef>
        <a:spcAft>
          <a:spcPct val="0"/>
        </a:spcAft>
        <a:defRPr sz="4000">
          <a:solidFill>
            <a:srgbClr val="0066FF"/>
          </a:solidFill>
          <a:latin typeface="Arial" pitchFamily="34" charset="0"/>
        </a:defRPr>
      </a:lvl8pPr>
      <a:lvl9pPr marL="1828800" algn="ctr" rtl="0" fontAlgn="base">
        <a:spcBef>
          <a:spcPct val="0"/>
        </a:spcBef>
        <a:spcAft>
          <a:spcPct val="0"/>
        </a:spcAft>
        <a:defRPr sz="4000">
          <a:solidFill>
            <a:srgbClr val="0066FF"/>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000">
          <a:solidFill>
            <a:srgbClr val="0066FF"/>
          </a:solidFill>
          <a:latin typeface="+mn-lt"/>
        </a:defRPr>
      </a:lvl4pPr>
      <a:lvl5pPr marL="2057400" indent="-228600" algn="l" rtl="0" eaLnBrk="0" fontAlgn="base" hangingPunct="0">
        <a:spcBef>
          <a:spcPct val="20000"/>
        </a:spcBef>
        <a:spcAft>
          <a:spcPct val="0"/>
        </a:spcAft>
        <a:buChar char="»"/>
        <a:defRPr sz="2000">
          <a:solidFill>
            <a:srgbClr val="0066FF"/>
          </a:solidFill>
          <a:latin typeface="+mn-lt"/>
        </a:defRPr>
      </a:lvl5pPr>
      <a:lvl6pPr marL="2514600" indent="-228600" algn="l" rtl="0" fontAlgn="base">
        <a:spcBef>
          <a:spcPct val="20000"/>
        </a:spcBef>
        <a:spcAft>
          <a:spcPct val="0"/>
        </a:spcAft>
        <a:buChar char="»"/>
        <a:defRPr sz="2000">
          <a:solidFill>
            <a:srgbClr val="0066FF"/>
          </a:solidFill>
          <a:latin typeface="+mn-lt"/>
        </a:defRPr>
      </a:lvl6pPr>
      <a:lvl7pPr marL="2971800" indent="-228600" algn="l" rtl="0" fontAlgn="base">
        <a:spcBef>
          <a:spcPct val="20000"/>
        </a:spcBef>
        <a:spcAft>
          <a:spcPct val="0"/>
        </a:spcAft>
        <a:buChar char="»"/>
        <a:defRPr sz="2000">
          <a:solidFill>
            <a:srgbClr val="0066FF"/>
          </a:solidFill>
          <a:latin typeface="+mn-lt"/>
        </a:defRPr>
      </a:lvl7pPr>
      <a:lvl8pPr marL="3429000" indent="-228600" algn="l" rtl="0" fontAlgn="base">
        <a:spcBef>
          <a:spcPct val="20000"/>
        </a:spcBef>
        <a:spcAft>
          <a:spcPct val="0"/>
        </a:spcAft>
        <a:buChar char="»"/>
        <a:defRPr sz="2000">
          <a:solidFill>
            <a:srgbClr val="0066FF"/>
          </a:solidFill>
          <a:latin typeface="+mn-lt"/>
        </a:defRPr>
      </a:lvl8pPr>
      <a:lvl9pPr marL="3886200" indent="-228600" algn="l" rtl="0" fontAlgn="base">
        <a:spcBef>
          <a:spcPct val="20000"/>
        </a:spcBef>
        <a:spcAft>
          <a:spcPct val="0"/>
        </a:spcAft>
        <a:buChar char="»"/>
        <a:defRPr sz="2000">
          <a:solidFill>
            <a:srgbClr val="00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7.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57.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68.xml"/><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72.xml"/><Relationship Id="rId5" Type="http://schemas.openxmlformats.org/officeDocument/2006/relationships/image" Target="../media/image88.png"/><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gif"/><Relationship Id="rId1" Type="http://schemas.openxmlformats.org/officeDocument/2006/relationships/slideLayout" Target="../slideLayouts/slideLayout70.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7.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8.xml"/><Relationship Id="rId5" Type="http://schemas.openxmlformats.org/officeDocument/2006/relationships/image" Target="../media/image63.jpe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73.xml"/><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68.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9.jpeg"/><Relationship Id="rId1" Type="http://schemas.openxmlformats.org/officeDocument/2006/relationships/slideLayout" Target="../slideLayouts/slideLayout68.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0.jpeg"/><Relationship Id="rId1" Type="http://schemas.openxmlformats.org/officeDocument/2006/relationships/slideLayout" Target="../slideLayouts/slideLayout68.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1.jpeg"/><Relationship Id="rId1" Type="http://schemas.openxmlformats.org/officeDocument/2006/relationships/slideLayout" Target="../slideLayouts/slideLayout68.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7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30.xml"/><Relationship Id="rId1" Type="http://schemas.openxmlformats.org/officeDocument/2006/relationships/slideLayout" Target="../slideLayouts/slideLayout68.xml"/><Relationship Id="rId4" Type="http://schemas.openxmlformats.org/officeDocument/2006/relationships/image" Target="../media/image127.png"/></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8.xml"/></Relationships>
</file>

<file path=ppt/slides/_rels/slide7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2.xml"/><Relationship Id="rId1" Type="http://schemas.openxmlformats.org/officeDocument/2006/relationships/slideLayout" Target="../slideLayouts/slideLayout68.xml"/><Relationship Id="rId5" Type="http://schemas.openxmlformats.org/officeDocument/2006/relationships/image" Target="../media/image133.jpeg"/><Relationship Id="rId4" Type="http://schemas.openxmlformats.org/officeDocument/2006/relationships/image" Target="../media/image132.jpeg"/></Relationships>
</file>

<file path=ppt/slides/_rels/slide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image" Target="../media/image139.jpeg"/><Relationship Id="rId11" Type="http://schemas.openxmlformats.org/officeDocument/2006/relationships/image" Target="../media/image144.jpeg"/><Relationship Id="rId5" Type="http://schemas.openxmlformats.org/officeDocument/2006/relationships/image" Target="../media/image138.jpeg"/><Relationship Id="rId10" Type="http://schemas.openxmlformats.org/officeDocument/2006/relationships/image" Target="../media/image143.jpeg"/><Relationship Id="rId4" Type="http://schemas.openxmlformats.org/officeDocument/2006/relationships/image" Target="../media/image137.jpeg"/><Relationship Id="rId9" Type="http://schemas.openxmlformats.org/officeDocument/2006/relationships/image" Target="../media/image142.jpeg"/></Relationships>
</file>

<file path=ppt/slides/_rels/slide8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Grp="1" noChangeArrowheads="1"/>
          </p:cNvSpPr>
          <p:nvPr>
            <p:ph type="title"/>
          </p:nvPr>
        </p:nvSpPr>
        <p:spPr>
          <a:xfrm>
            <a:off x="457200" y="549275"/>
            <a:ext cx="8229600" cy="1943100"/>
          </a:xfrm>
        </p:spPr>
        <p:txBody>
          <a:bodyPr anchor="t"/>
          <a:lstStyle/>
          <a:p>
            <a:pPr eaLnBrk="1" hangingPunct="1"/>
            <a:r>
              <a:rPr lang="en-GB" altLang="en-US" sz="4800" b="1" dirty="0" smtClean="0">
                <a:solidFill>
                  <a:schemeClr val="bg1"/>
                </a:solidFill>
              </a:rPr>
              <a:t>Global Geospatial Information Management: assisting the </a:t>
            </a:r>
            <a:r>
              <a:rPr lang="en-GB" altLang="en-US" sz="4800" b="1" dirty="0" smtClean="0">
                <a:solidFill>
                  <a:schemeClr val="bg1"/>
                </a:solidFill>
              </a:rPr>
              <a:t>vision for </a:t>
            </a:r>
            <a:br>
              <a:rPr lang="en-GB" altLang="en-US" sz="4800" b="1" dirty="0" smtClean="0">
                <a:solidFill>
                  <a:schemeClr val="bg1"/>
                </a:solidFill>
              </a:rPr>
            </a:br>
            <a:r>
              <a:rPr lang="en-GB" altLang="en-US" sz="4800" b="1" i="1" dirty="0" smtClean="0">
                <a:solidFill>
                  <a:schemeClr val="bg1"/>
                </a:solidFill>
              </a:rPr>
              <a:t>The Future </a:t>
            </a:r>
            <a:r>
              <a:rPr lang="en-GB" altLang="en-US" sz="4800" b="1" i="1" dirty="0" smtClean="0">
                <a:solidFill>
                  <a:schemeClr val="bg1"/>
                </a:solidFill>
              </a:rPr>
              <a:t>we Want for All</a:t>
            </a:r>
          </a:p>
        </p:txBody>
      </p:sp>
      <p:sp>
        <p:nvSpPr>
          <p:cNvPr id="20484" name="Rectangle 6"/>
          <p:cNvSpPr>
            <a:spLocks noGrp="1" noChangeArrowheads="1"/>
          </p:cNvSpPr>
          <p:nvPr>
            <p:ph type="body" idx="1"/>
          </p:nvPr>
        </p:nvSpPr>
        <p:spPr>
          <a:xfrm>
            <a:off x="395288" y="3933825"/>
            <a:ext cx="8229600" cy="1441450"/>
          </a:xfrm>
        </p:spPr>
        <p:txBody>
          <a:bodyPr/>
          <a:lstStyle/>
          <a:p>
            <a:pPr>
              <a:buFontTx/>
              <a:buNone/>
            </a:pPr>
            <a:r>
              <a:rPr lang="en-US" altLang="en-US" sz="2000" b="1" dirty="0" err="1" smtClean="0">
                <a:solidFill>
                  <a:schemeClr val="bg1"/>
                </a:solidFill>
                <a:latin typeface="Calibri" panose="020F0502020204030204" pitchFamily="34" charset="0"/>
              </a:rPr>
              <a:t>Dr</a:t>
            </a:r>
            <a:r>
              <a:rPr lang="en-US" altLang="en-US" sz="2000" b="1" dirty="0" smtClean="0">
                <a:solidFill>
                  <a:schemeClr val="bg1"/>
                </a:solidFill>
                <a:latin typeface="Calibri" panose="020F0502020204030204" pitchFamily="34" charset="0"/>
              </a:rPr>
              <a:t> Vanessa Lawrence CB</a:t>
            </a:r>
          </a:p>
          <a:p>
            <a:pPr>
              <a:buFontTx/>
              <a:buNone/>
            </a:pPr>
            <a:r>
              <a:rPr lang="en-US" altLang="en-US" sz="2000" b="1" dirty="0" smtClean="0">
                <a:solidFill>
                  <a:schemeClr val="bg1"/>
                </a:solidFill>
                <a:latin typeface="Calibri" panose="020F0502020204030204" pitchFamily="34" charset="0"/>
              </a:rPr>
              <a:t>Co-Chair UN-GGIM</a:t>
            </a:r>
          </a:p>
          <a:p>
            <a:pPr>
              <a:buFontTx/>
              <a:buNone/>
            </a:pPr>
            <a:endParaRPr lang="en-US" altLang="en-US" sz="3600" dirty="0" smtClean="0">
              <a:solidFill>
                <a:schemeClr val="bg1"/>
              </a:solidFill>
              <a:latin typeface="+mj-lt"/>
            </a:endParaRPr>
          </a:p>
        </p:txBody>
      </p:sp>
      <p:sp>
        <p:nvSpPr>
          <p:cNvPr id="20485" name="TextBox 1"/>
          <p:cNvSpPr txBox="1">
            <a:spLocks noChangeArrowheads="1"/>
          </p:cNvSpPr>
          <p:nvPr/>
        </p:nvSpPr>
        <p:spPr bwMode="auto">
          <a:xfrm>
            <a:off x="1116013" y="5770563"/>
            <a:ext cx="677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i="1" dirty="0">
                <a:solidFill>
                  <a:schemeClr val="bg1"/>
                </a:solidFill>
                <a:latin typeface="+mj-lt"/>
              </a:rPr>
              <a:t>Positioning geospatial information to address global challenges</a:t>
            </a:r>
            <a:endParaRPr lang="en-GB" altLang="en-US" i="1" dirty="0">
              <a:solidFill>
                <a:schemeClr val="bg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Geospatial information is important to governments and citizens</a:t>
            </a:r>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1579375"/>
            <a:ext cx="9143999" cy="5278625"/>
          </a:xfrm>
        </p:spPr>
      </p:pic>
    </p:spTree>
    <p:extLst>
      <p:ext uri="{BB962C8B-B14F-4D97-AF65-F5344CB8AC3E}">
        <p14:creationId xmlns:p14="http://schemas.microsoft.com/office/powerpoint/2010/main" val="1679762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 underpins transport, </a:t>
            </a:r>
            <a:r>
              <a:rPr lang="en-GB" dirty="0" err="1" smtClean="0"/>
              <a:t>utlilities</a:t>
            </a:r>
            <a:r>
              <a:rPr lang="en-GB" dirty="0" smtClean="0"/>
              <a:t> and economic growth </a:t>
            </a:r>
            <a:endParaRPr lang="en-GB"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1279301"/>
            <a:ext cx="4668244" cy="3301827"/>
          </a:xfrm>
          <a:prstGeom prst="rect">
            <a:avLst/>
          </a:prstGeom>
        </p:spPr>
      </p:pic>
      <p:pic>
        <p:nvPicPr>
          <p:cNvPr id="4" name="Picture 1" descr="OS_PPT8.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3747545" y="2812361"/>
            <a:ext cx="6586975" cy="4937119"/>
          </a:xfrm>
          <a:prstGeom prst="ellipse">
            <a:avLst/>
          </a:prstGeom>
          <a:ln w="63500" cap="rnd">
            <a:solidFill>
              <a:srgbClr val="333333"/>
            </a:solidFill>
          </a:ln>
          <a:effectLst>
            <a:outerShdw blurRad="381000" dist="292100" dir="5400000" sx="-80000" sy="-18000" rotWithShape="0">
              <a:srgbClr val="000000">
                <a:alpha val="22000"/>
              </a:srgbClr>
            </a:outerShdw>
            <a:softEdge rad="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44098" y="1124744"/>
            <a:ext cx="5396454" cy="2941900"/>
          </a:xfrm>
          <a:prstGeom prst="rect">
            <a:avLst/>
          </a:prstGeom>
          <a:effectLst>
            <a:softEdge rad="254000"/>
          </a:effectLst>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68560" y="3662938"/>
            <a:ext cx="5544616" cy="4661176"/>
          </a:xfrm>
          <a:prstGeom prst="rect">
            <a:avLst/>
          </a:prstGeom>
          <a:noFill/>
          <a:ln>
            <a:noFill/>
          </a:ln>
          <a:effectLst>
            <a:softEdge rad="381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8442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dirty="0" smtClean="0"/>
              <a:t>It helps to keep us safe</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130197"/>
            <a:ext cx="9144000" cy="6096745"/>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591798"/>
            <a:ext cx="3600000" cy="3203553"/>
          </a:xfrm>
          <a:prstGeom prst="rect">
            <a:avLst/>
          </a:prstGeom>
          <a:effectLst>
            <a:softEdge rad="6350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000" y="1191798"/>
            <a:ext cx="3600000" cy="2400000"/>
          </a:xfrm>
          <a:prstGeom prst="rect">
            <a:avLst/>
          </a:prstGeom>
          <a:effectLst>
            <a:softEdge rad="6350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750" y="1053927"/>
            <a:ext cx="4438647" cy="2948057"/>
          </a:xfrm>
          <a:prstGeom prst="rect">
            <a:avLst/>
          </a:prstGeom>
          <a:effectLst>
            <a:softEdge rad="635000"/>
          </a:effectLst>
        </p:spPr>
      </p:pic>
    </p:spTree>
    <p:extLst>
      <p:ext uri="{BB962C8B-B14F-4D97-AF65-F5344CB8AC3E}">
        <p14:creationId xmlns:p14="http://schemas.microsoft.com/office/powerpoint/2010/main" val="9883997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Helps </a:t>
            </a:r>
            <a:r>
              <a:rPr lang="en-GB" dirty="0"/>
              <a:t>manage and monitor </a:t>
            </a:r>
            <a:r>
              <a:rPr lang="en-GB" dirty="0" smtClean="0"/>
              <a:t>the environment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3464" y="1272208"/>
            <a:ext cx="4677072" cy="467707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381500"/>
            <a:ext cx="9144000" cy="248168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272208"/>
            <a:ext cx="2483768" cy="5590977"/>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48264" y="4385569"/>
            <a:ext cx="2195736" cy="2477616"/>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91952" y="1272208"/>
            <a:ext cx="2952048" cy="3109292"/>
          </a:xfrm>
          <a:prstGeom prst="rect">
            <a:avLst/>
          </a:prstGeom>
        </p:spPr>
      </p:pic>
    </p:spTree>
    <p:extLst>
      <p:ext uri="{BB962C8B-B14F-4D97-AF65-F5344CB8AC3E}">
        <p14:creationId xmlns:p14="http://schemas.microsoft.com/office/powerpoint/2010/main" val="18742485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dirty="0" smtClean="0"/>
              <a:t>And helps plan for sustainable development </a:t>
            </a:r>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3408"/>
          <a:stretch/>
        </p:blipFill>
        <p:spPr>
          <a:xfrm>
            <a:off x="-108520" y="3931408"/>
            <a:ext cx="4932040" cy="2926592"/>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84781" y="1260344"/>
            <a:ext cx="4559219" cy="2671064"/>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84781" y="3931408"/>
            <a:ext cx="4559219" cy="2926592"/>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8521" y="1257393"/>
            <a:ext cx="4715997" cy="2674016"/>
          </a:xfrm>
          <a:prstGeom prst="rect">
            <a:avLst/>
          </a:prstGeom>
        </p:spPr>
      </p:pic>
    </p:spTree>
    <p:extLst>
      <p:ext uri="{BB962C8B-B14F-4D97-AF65-F5344CB8AC3E}">
        <p14:creationId xmlns:p14="http://schemas.microsoft.com/office/powerpoint/2010/main" val="22732411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16016" cy="35447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472" y="3068960"/>
            <a:ext cx="5052528" cy="3096344"/>
          </a:xfrm>
          <a:prstGeom prst="rect">
            <a:avLst/>
          </a:prstGeom>
        </p:spPr>
      </p:pic>
    </p:spTree>
    <p:extLst>
      <p:ext uri="{BB962C8B-B14F-4D97-AF65-F5344CB8AC3E}">
        <p14:creationId xmlns:p14="http://schemas.microsoft.com/office/powerpoint/2010/main" val="13583725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タイトル 1"/>
          <p:cNvSpPr>
            <a:spLocks/>
          </p:cNvSpPr>
          <p:nvPr/>
        </p:nvSpPr>
        <p:spPr bwMode="auto">
          <a:xfrm>
            <a:off x="11113" y="191864"/>
            <a:ext cx="913288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altLang="ja-JP" sz="2800" dirty="0">
                <a:solidFill>
                  <a:srgbClr val="0C7AAE"/>
                </a:solidFill>
                <a:latin typeface="Calibri" panose="020F0502020204030204" pitchFamily="34" charset="0"/>
                <a:ea typeface="ＭＳ Ｐゴシック" pitchFamily="34" charset="-128"/>
              </a:rPr>
              <a:t>How can you measure and </a:t>
            </a:r>
            <a:r>
              <a:rPr lang="en-US" altLang="ja-JP" sz="2800" dirty="0" smtClean="0">
                <a:solidFill>
                  <a:srgbClr val="0C7AAE"/>
                </a:solidFill>
                <a:latin typeface="Calibri" panose="020F0502020204030204" pitchFamily="34" charset="0"/>
                <a:ea typeface="ＭＳ Ｐゴシック" pitchFamily="34" charset="-128"/>
              </a:rPr>
              <a:t>monitor sustainable </a:t>
            </a:r>
            <a:r>
              <a:rPr lang="en-US" altLang="ja-JP" sz="2800" dirty="0">
                <a:solidFill>
                  <a:srgbClr val="0C7AAE"/>
                </a:solidFill>
                <a:latin typeface="Calibri" panose="020F0502020204030204" pitchFamily="34" charset="0"/>
                <a:ea typeface="ＭＳ Ｐゴシック" pitchFamily="34" charset="-128"/>
              </a:rPr>
              <a:t>development…</a:t>
            </a:r>
          </a:p>
        </p:txBody>
      </p:sp>
      <p:sp>
        <p:nvSpPr>
          <p:cNvPr id="38915" name="タイトル 1"/>
          <p:cNvSpPr>
            <a:spLocks/>
          </p:cNvSpPr>
          <p:nvPr/>
        </p:nvSpPr>
        <p:spPr bwMode="auto">
          <a:xfrm>
            <a:off x="0" y="5517034"/>
            <a:ext cx="9144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altLang="ja-JP" sz="2600" dirty="0">
                <a:solidFill>
                  <a:srgbClr val="0C7AAE"/>
                </a:solidFill>
                <a:latin typeface="Calibri" panose="020F0502020204030204" pitchFamily="34" charset="0"/>
                <a:ea typeface="ＭＳ Ｐゴシック" pitchFamily="34" charset="-128"/>
              </a:rPr>
              <a:t> …without location and </a:t>
            </a:r>
            <a:r>
              <a:rPr lang="en-US" altLang="ja-JP" sz="2600" dirty="0" smtClean="0">
                <a:solidFill>
                  <a:srgbClr val="0C7AAE"/>
                </a:solidFill>
                <a:latin typeface="Calibri" panose="020F0502020204030204" pitchFamily="34" charset="0"/>
                <a:ea typeface="ＭＳ Ｐゴシック" pitchFamily="34" charset="-128"/>
              </a:rPr>
              <a:t>geography?</a:t>
            </a:r>
            <a:endParaRPr lang="en-US" altLang="ja-JP" sz="2600" dirty="0">
              <a:solidFill>
                <a:srgbClr val="0C7AAE"/>
              </a:solidFill>
              <a:latin typeface="Calibri" panose="020F0502020204030204" pitchFamily="34" charset="0"/>
              <a:ea typeface="ＭＳ Ｐゴシック" pitchFamily="34" charset="-128"/>
            </a:endParaRPr>
          </a:p>
        </p:txBody>
      </p:sp>
      <p:grpSp>
        <p:nvGrpSpPr>
          <p:cNvPr id="38916" name="Group 1"/>
          <p:cNvGrpSpPr>
            <a:grpSpLocks/>
          </p:cNvGrpSpPr>
          <p:nvPr/>
        </p:nvGrpSpPr>
        <p:grpSpPr bwMode="auto">
          <a:xfrm>
            <a:off x="1187450" y="1178594"/>
            <a:ext cx="6840538" cy="4338638"/>
            <a:chOff x="1187450" y="981075"/>
            <a:chExt cx="6840538" cy="4338638"/>
          </a:xfrm>
        </p:grpSpPr>
        <p:pic>
          <p:nvPicPr>
            <p:cNvPr id="389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981075"/>
              <a:ext cx="6840538" cy="4338638"/>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4" descr="Taguig_2011_Land_Use_Bldg_Hillsha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895" y="1051071"/>
              <a:ext cx="2047181" cy="200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Realizing the Future We Want for </a:t>
            </a:r>
            <a:r>
              <a:rPr lang="en-GB" dirty="0" smtClean="0"/>
              <a:t>All</a:t>
            </a:r>
            <a:endParaRPr lang="en-GB" dirty="0"/>
          </a:p>
        </p:txBody>
      </p:sp>
      <p:sp>
        <p:nvSpPr>
          <p:cNvPr id="4" name="Subtitle 2"/>
          <p:cNvSpPr txBox="1">
            <a:spLocks/>
          </p:cNvSpPr>
          <p:nvPr/>
        </p:nvSpPr>
        <p:spPr bwMode="auto">
          <a:xfrm>
            <a:off x="307975" y="1417638"/>
            <a:ext cx="8640763" cy="10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Font typeface="Arial" charset="0"/>
              <a:buNone/>
            </a:pPr>
            <a:r>
              <a:rPr lang="en-GB" altLang="en-US" sz="2000" dirty="0">
                <a:latin typeface="Arial" charset="0"/>
              </a:rPr>
              <a:t>The first report of </a:t>
            </a:r>
            <a:r>
              <a:rPr lang="en-GB" altLang="en-US" sz="2000" dirty="0" smtClean="0">
                <a:latin typeface="Arial" charset="0"/>
              </a:rPr>
              <a:t>the UN </a:t>
            </a:r>
            <a:r>
              <a:rPr lang="en-GB" altLang="en-US" sz="2000" dirty="0">
                <a:latin typeface="Arial" charset="0"/>
              </a:rPr>
              <a:t>System Task Team on the Post-2015 </a:t>
            </a:r>
            <a:r>
              <a:rPr lang="en-GB" altLang="en-US" sz="2000" dirty="0" smtClean="0">
                <a:latin typeface="Arial" charset="0"/>
              </a:rPr>
              <a:t>UN Development </a:t>
            </a:r>
            <a:r>
              <a:rPr lang="en-GB" altLang="en-US" sz="2000" dirty="0">
                <a:latin typeface="Arial" charset="0"/>
              </a:rPr>
              <a:t>Agenda to the Secretary-General in May 2012, </a:t>
            </a:r>
            <a:r>
              <a:rPr lang="en-GB" altLang="en-US" sz="2000" i="1" dirty="0">
                <a:latin typeface="Arial" charset="0"/>
              </a:rPr>
              <a:t>Realizing the Future We Want for All</a:t>
            </a:r>
            <a:r>
              <a:rPr lang="en-GB" altLang="en-US" sz="2000" dirty="0">
                <a:latin typeface="Arial" charset="0"/>
              </a:rPr>
              <a:t> outlined a vision for the post-2015 development.</a:t>
            </a:r>
          </a:p>
        </p:txBody>
      </p:sp>
      <p:sp>
        <p:nvSpPr>
          <p:cNvPr id="5" name="Content Placeholder 2"/>
          <p:cNvSpPr>
            <a:spLocks noGrp="1"/>
          </p:cNvSpPr>
          <p:nvPr>
            <p:ph idx="1"/>
          </p:nvPr>
        </p:nvSpPr>
        <p:spPr>
          <a:xfrm>
            <a:off x="306388" y="2492375"/>
            <a:ext cx="5633764" cy="3600921"/>
          </a:xfrm>
        </p:spPr>
        <p:txBody>
          <a:bodyPr>
            <a:normAutofit/>
          </a:bodyPr>
          <a:lstStyle/>
          <a:p>
            <a:pPr marL="0" indent="0" eaLnBrk="1" hangingPunct="1">
              <a:buFontTx/>
              <a:buNone/>
              <a:defRPr/>
            </a:pPr>
            <a:r>
              <a:rPr lang="en-GB" sz="2000" dirty="0" smtClean="0">
                <a:solidFill>
                  <a:schemeClr val="tx1"/>
                </a:solidFill>
              </a:rPr>
              <a:t>Sets out four core dimensions where progress needs to be made: </a:t>
            </a:r>
          </a:p>
          <a:p>
            <a:pPr eaLnBrk="1" hangingPunct="1">
              <a:defRPr/>
            </a:pPr>
            <a:r>
              <a:rPr lang="en-GB" sz="1800" b="1" dirty="0" smtClean="0">
                <a:solidFill>
                  <a:schemeClr val="tx1"/>
                </a:solidFill>
              </a:rPr>
              <a:t>Inclusive social development</a:t>
            </a:r>
            <a:r>
              <a:rPr lang="en-GB" sz="1800" dirty="0" smtClean="0">
                <a:solidFill>
                  <a:schemeClr val="tx1"/>
                </a:solidFill>
              </a:rPr>
              <a:t>: including empowering people through land tenure security</a:t>
            </a:r>
          </a:p>
          <a:p>
            <a:pPr eaLnBrk="1" hangingPunct="1">
              <a:defRPr/>
            </a:pPr>
            <a:r>
              <a:rPr lang="en-GB" sz="1800" b="1" dirty="0" smtClean="0">
                <a:solidFill>
                  <a:schemeClr val="tx1"/>
                </a:solidFill>
              </a:rPr>
              <a:t>Environmental sustainability</a:t>
            </a:r>
            <a:r>
              <a:rPr lang="en-GB" sz="1800" dirty="0" smtClean="0">
                <a:solidFill>
                  <a:schemeClr val="tx1"/>
                </a:solidFill>
              </a:rPr>
              <a:t>: including improved land use planning</a:t>
            </a:r>
          </a:p>
          <a:p>
            <a:pPr eaLnBrk="1" hangingPunct="1">
              <a:defRPr/>
            </a:pPr>
            <a:r>
              <a:rPr lang="en-GB" sz="1800" b="1" dirty="0" smtClean="0">
                <a:solidFill>
                  <a:schemeClr val="tx1"/>
                </a:solidFill>
              </a:rPr>
              <a:t>Inclusive economic development</a:t>
            </a:r>
            <a:r>
              <a:rPr lang="en-GB" sz="1800" dirty="0" smtClean="0">
                <a:solidFill>
                  <a:schemeClr val="tx1"/>
                </a:solidFill>
              </a:rPr>
              <a:t>: including ensuring access to land and natural resources</a:t>
            </a:r>
          </a:p>
          <a:p>
            <a:pPr eaLnBrk="1" hangingPunct="1">
              <a:defRPr/>
            </a:pPr>
            <a:r>
              <a:rPr lang="en-GB" sz="1800" b="1" dirty="0" smtClean="0">
                <a:solidFill>
                  <a:schemeClr val="tx1"/>
                </a:solidFill>
              </a:rPr>
              <a:t>Peace and Security</a:t>
            </a:r>
            <a:endParaRPr lang="en-GB" sz="1800" b="1" dirty="0">
              <a:solidFill>
                <a:schemeClr val="tx1"/>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9" t="2252"/>
          <a:stretch/>
        </p:blipFill>
        <p:spPr bwMode="auto">
          <a:xfrm>
            <a:off x="5842000" y="2540000"/>
            <a:ext cx="3592506" cy="434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7828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2" descr="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250825" y="1412875"/>
            <a:ext cx="59769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altLang="en-US" sz="2800" dirty="0">
                <a:solidFill>
                  <a:srgbClr val="FFFFFF"/>
                </a:solidFill>
                <a:latin typeface="+mn-lt"/>
              </a:rPr>
              <a:t>Monitoring </a:t>
            </a:r>
            <a:r>
              <a:rPr lang="en-GB" altLang="en-US" sz="2800" dirty="0" smtClean="0">
                <a:solidFill>
                  <a:srgbClr val="FFFFFF"/>
                </a:solidFill>
                <a:latin typeface="+mn-lt"/>
              </a:rPr>
              <a:t>sustainable development</a:t>
            </a:r>
            <a:r>
              <a:rPr lang="en-GB" altLang="en-US" sz="2800" dirty="0">
                <a:solidFill>
                  <a:srgbClr val="FFFFFF"/>
                </a:solidFill>
                <a:latin typeface="+mn-lt"/>
              </a:rPr>
              <a:t>: </a:t>
            </a:r>
            <a:r>
              <a:rPr lang="en-GB" altLang="en-US" sz="2800" dirty="0" smtClean="0">
                <a:solidFill>
                  <a:srgbClr val="FFFFFF"/>
                </a:solidFill>
                <a:latin typeface="+mn-lt"/>
              </a:rPr>
              <a:t>why location matters</a:t>
            </a:r>
            <a:r>
              <a:rPr lang="en-GB" altLang="en-US" sz="2800" dirty="0">
                <a:solidFill>
                  <a:srgbClr val="FFFFFF"/>
                </a:solidFill>
                <a:latin typeface="+mn-lt"/>
              </a:rPr>
              <a:t>?</a:t>
            </a:r>
          </a:p>
        </p:txBody>
      </p:sp>
      <p:pic>
        <p:nvPicPr>
          <p:cNvPr id="36868" name="Picture 3" descr="IMG_18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4221163"/>
            <a:ext cx="2160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_MG_18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950" y="2759075"/>
            <a:ext cx="216058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descr="2012-06-19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2852738"/>
            <a:ext cx="205263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191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en-US" altLang="en-US" sz="4000">
              <a:solidFill>
                <a:srgbClr val="0099FF"/>
              </a:solidFill>
            </a:endParaRPr>
          </a:p>
        </p:txBody>
      </p:sp>
      <p:pic>
        <p:nvPicPr>
          <p:cNvPr id="245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829"/>
            <a:ext cx="8135938" cy="2498725"/>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body" idx="1"/>
          </p:nvPr>
        </p:nvSpPr>
        <p:spPr>
          <a:xfrm>
            <a:off x="827584" y="2492896"/>
            <a:ext cx="8208912" cy="3557588"/>
          </a:xfrm>
          <a:noFill/>
        </p:spPr>
        <p:txBody>
          <a:bodyPr/>
          <a:lstStyle/>
          <a:p>
            <a:pPr eaLnBrk="1" hangingPunct="1">
              <a:buFontTx/>
              <a:buNone/>
            </a:pPr>
            <a:r>
              <a:rPr lang="en-GB" altLang="en-US" dirty="0" smtClean="0"/>
              <a:t>Accurate location information assisting better decision-making in:</a:t>
            </a:r>
          </a:p>
          <a:p>
            <a:pPr lvl="1" eaLnBrk="1" hangingPunct="1"/>
            <a:r>
              <a:rPr lang="en-GB" altLang="en-US" dirty="0" smtClean="0"/>
              <a:t>Water management</a:t>
            </a:r>
          </a:p>
          <a:p>
            <a:pPr lvl="1" eaLnBrk="1" hangingPunct="1"/>
            <a:r>
              <a:rPr lang="en-GB" altLang="en-US" dirty="0" smtClean="0"/>
              <a:t>Food management; food supply and sustainable agriculture</a:t>
            </a:r>
          </a:p>
          <a:p>
            <a:pPr lvl="1" eaLnBrk="1" hangingPunct="1"/>
            <a:r>
              <a:rPr lang="en-GB" altLang="en-US" dirty="0" smtClean="0"/>
              <a:t>Sustainable energy</a:t>
            </a:r>
          </a:p>
          <a:p>
            <a:pPr eaLnBrk="1" hangingPunct="1"/>
            <a:endParaRPr lang="en-GB" altLang="en-US" dirty="0" smtClean="0"/>
          </a:p>
          <a:p>
            <a:pPr eaLnBrk="1" hangingPunct="1"/>
            <a:endParaRPr lang="en-GB" altLang="en-US" sz="2400" dirty="0" smtClean="0">
              <a:solidFill>
                <a:srgbClr val="0F7AAC"/>
              </a:solidFill>
              <a:latin typeface="Trebuchet MS" pitchFamily="34" charset="0"/>
            </a:endParaRPr>
          </a:p>
        </p:txBody>
      </p:sp>
    </p:spTree>
    <p:extLst>
      <p:ext uri="{BB962C8B-B14F-4D97-AF65-F5344CB8AC3E}">
        <p14:creationId xmlns:p14="http://schemas.microsoft.com/office/powerpoint/2010/main" val="5668342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26728" y="2852936"/>
            <a:ext cx="8229600" cy="2567757"/>
          </a:xfrm>
        </p:spPr>
        <p:txBody>
          <a:bodyPr/>
          <a:lstStyle/>
          <a:p>
            <a:pPr marL="0" indent="0">
              <a:buNone/>
            </a:pPr>
            <a:r>
              <a:rPr lang="en-GB" i="1" dirty="0" smtClean="0"/>
              <a:t>“National Land Authorities and National  Mapping Authorities are the custodians of BIG DATA”</a:t>
            </a:r>
          </a:p>
          <a:p>
            <a:pPr marL="0" indent="0" algn="r">
              <a:buNone/>
            </a:pPr>
            <a:r>
              <a:rPr lang="en-GB" dirty="0" smtClean="0"/>
              <a:t>Keith Bell, </a:t>
            </a:r>
            <a:r>
              <a:rPr lang="en-GB" dirty="0" smtClean="0"/>
              <a:t>World </a:t>
            </a:r>
            <a:r>
              <a:rPr lang="en-GB" dirty="0" smtClean="0"/>
              <a:t>Bank, FIG 2014</a:t>
            </a:r>
            <a:endParaRPr lang="en-GB" dirty="0"/>
          </a:p>
          <a:p>
            <a:endParaRPr lang="en-GB" dirty="0" smtClean="0"/>
          </a:p>
          <a:p>
            <a:endParaRPr lang="en-GB" dirty="0"/>
          </a:p>
        </p:txBody>
      </p:sp>
      <p:pic>
        <p:nvPicPr>
          <p:cNvPr id="1026" name="Picture 2" descr="https://pbs.twimg.com/profile_images/467312164873592832/6kwzJPbz.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4941168"/>
            <a:ext cx="1076908" cy="1076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39" t="33333" r="2917" b="30555"/>
          <a:stretch/>
        </p:blipFill>
        <p:spPr>
          <a:xfrm>
            <a:off x="323528" y="260648"/>
            <a:ext cx="8636000" cy="2476500"/>
          </a:xfrm>
          <a:prstGeom prst="rect">
            <a:avLst/>
          </a:prstGeom>
        </p:spPr>
      </p:pic>
    </p:spTree>
    <p:extLst>
      <p:ext uri="{BB962C8B-B14F-4D97-AF65-F5344CB8AC3E}">
        <p14:creationId xmlns:p14="http://schemas.microsoft.com/office/powerpoint/2010/main" val="11462650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0" y="290513"/>
            <a:ext cx="9144000" cy="814387"/>
          </a:xfrm>
        </p:spPr>
        <p:txBody>
          <a:bodyPr/>
          <a:lstStyle/>
          <a:p>
            <a:pPr algn="ctr" eaLnBrk="1" hangingPunct="1"/>
            <a:r>
              <a:rPr lang="en-GB" altLang="en-US" smtClean="0"/>
              <a:t>“The Future We Want”: 19 June 2012</a:t>
            </a:r>
          </a:p>
        </p:txBody>
      </p:sp>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5538"/>
            <a:ext cx="9144000" cy="2803525"/>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933825"/>
            <a:ext cx="9145588" cy="1751013"/>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Line 8"/>
          <p:cNvSpPr>
            <a:spLocks noChangeShapeType="1"/>
          </p:cNvSpPr>
          <p:nvPr/>
        </p:nvSpPr>
        <p:spPr bwMode="auto">
          <a:xfrm flipH="1">
            <a:off x="200025" y="4591050"/>
            <a:ext cx="2952750" cy="0"/>
          </a:xfrm>
          <a:prstGeom prst="line">
            <a:avLst/>
          </a:prstGeom>
          <a:noFill/>
          <a:ln w="571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654" name="Line 9"/>
          <p:cNvSpPr>
            <a:spLocks noChangeShapeType="1"/>
          </p:cNvSpPr>
          <p:nvPr/>
        </p:nvSpPr>
        <p:spPr bwMode="auto">
          <a:xfrm flipH="1">
            <a:off x="1936750" y="3622675"/>
            <a:ext cx="2952750" cy="0"/>
          </a:xfrm>
          <a:prstGeom prst="line">
            <a:avLst/>
          </a:prstGeom>
          <a:noFill/>
          <a:ln w="5715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1733893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High Level Panel on the Post-2015 Development Agenda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6616" y="1428750"/>
            <a:ext cx="4037013" cy="2608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766" y="3573463"/>
            <a:ext cx="4376738" cy="2455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317500" y="1412776"/>
            <a:ext cx="384911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n-GB" altLang="en-US" sz="2000" dirty="0">
                <a:latin typeface="+mn-lt"/>
              </a:rPr>
              <a:t>“People are more likely to make long-term investments when they feel secure on their property. But when people or communities lack legal property rights they face the risk that they will be forced to leave their land. Business will also invest less and be less able to contribute to the economy.  We know property rights are important, but also realise the  challenges of measurement. We urge further work on this issue”.</a:t>
            </a:r>
          </a:p>
        </p:txBody>
      </p:sp>
    </p:spTree>
    <p:extLst>
      <p:ext uri="{BB962C8B-B14F-4D97-AF65-F5344CB8AC3E}">
        <p14:creationId xmlns:p14="http://schemas.microsoft.com/office/powerpoint/2010/main" val="28985801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792088"/>
          </a:xfrm>
        </p:spPr>
        <p:txBody>
          <a:bodyPr/>
          <a:lstStyle/>
          <a:p>
            <a:r>
              <a:rPr lang="en-GB" dirty="0"/>
              <a:t>FIG-World Bank </a:t>
            </a:r>
            <a:r>
              <a:rPr lang="en-GB" dirty="0" smtClean="0"/>
              <a:t>Declaration on</a:t>
            </a:r>
            <a:r>
              <a:rPr lang="en-GB" dirty="0"/>
              <a:t/>
            </a:r>
            <a:br>
              <a:rPr lang="en-GB" dirty="0"/>
            </a:br>
            <a:r>
              <a:rPr lang="en-GB" dirty="0"/>
              <a:t>Fit-for-Purpose Land Administration</a:t>
            </a:r>
            <a:endParaRPr lang="en-GB" dirty="0"/>
          </a:p>
        </p:txBody>
      </p:sp>
      <p:sp>
        <p:nvSpPr>
          <p:cNvPr id="3" name="Content Placeholder 2"/>
          <p:cNvSpPr>
            <a:spLocks noGrp="1"/>
          </p:cNvSpPr>
          <p:nvPr>
            <p:ph idx="1"/>
          </p:nvPr>
        </p:nvSpPr>
        <p:spPr>
          <a:xfrm>
            <a:off x="457200" y="1628800"/>
            <a:ext cx="8686800" cy="4497363"/>
          </a:xfrm>
        </p:spPr>
        <p:txBody>
          <a:bodyPr/>
          <a:lstStyle/>
          <a:p>
            <a:r>
              <a:rPr lang="en-GB" sz="2800" b="1" i="1" dirty="0" smtClean="0">
                <a:solidFill>
                  <a:schemeClr val="tx1"/>
                </a:solidFill>
              </a:rPr>
              <a:t>Flexible </a:t>
            </a:r>
            <a:r>
              <a:rPr lang="en-GB" sz="2800" dirty="0">
                <a:solidFill>
                  <a:schemeClr val="tx1"/>
                </a:solidFill>
              </a:rPr>
              <a:t>in the spatial data capture approaches to provide for </a:t>
            </a:r>
            <a:r>
              <a:rPr lang="en-GB" sz="2800" dirty="0" smtClean="0">
                <a:solidFill>
                  <a:schemeClr val="tx1"/>
                </a:solidFill>
              </a:rPr>
              <a:t>varying use and occupation</a:t>
            </a:r>
            <a:r>
              <a:rPr lang="en-GB" sz="2800" dirty="0">
                <a:solidFill>
                  <a:schemeClr val="tx1"/>
                </a:solidFill>
              </a:rPr>
              <a:t>.</a:t>
            </a:r>
          </a:p>
          <a:p>
            <a:r>
              <a:rPr lang="en-GB" sz="2800" b="1" i="1" dirty="0" smtClean="0">
                <a:solidFill>
                  <a:schemeClr val="tx1"/>
                </a:solidFill>
              </a:rPr>
              <a:t>Inclusive </a:t>
            </a:r>
            <a:r>
              <a:rPr lang="en-GB" sz="2800" dirty="0">
                <a:solidFill>
                  <a:schemeClr val="tx1"/>
                </a:solidFill>
              </a:rPr>
              <a:t>in scope to cover all tenure and all land.</a:t>
            </a:r>
          </a:p>
          <a:p>
            <a:r>
              <a:rPr lang="en-GB" sz="2800" b="1" i="1" dirty="0" smtClean="0">
                <a:solidFill>
                  <a:schemeClr val="tx1"/>
                </a:solidFill>
              </a:rPr>
              <a:t>Participatory </a:t>
            </a:r>
            <a:r>
              <a:rPr lang="en-GB" sz="2800" dirty="0">
                <a:solidFill>
                  <a:schemeClr val="tx1"/>
                </a:solidFill>
              </a:rPr>
              <a:t>in approach to data capture and use to ensure </a:t>
            </a:r>
            <a:r>
              <a:rPr lang="en-GB" sz="2800" dirty="0" smtClean="0">
                <a:solidFill>
                  <a:schemeClr val="tx1"/>
                </a:solidFill>
              </a:rPr>
              <a:t>community support</a:t>
            </a:r>
            <a:r>
              <a:rPr lang="en-GB" sz="2800" dirty="0">
                <a:solidFill>
                  <a:schemeClr val="tx1"/>
                </a:solidFill>
              </a:rPr>
              <a:t>.</a:t>
            </a:r>
          </a:p>
          <a:p>
            <a:r>
              <a:rPr lang="en-GB" sz="2800" b="1" i="1" dirty="0" smtClean="0">
                <a:solidFill>
                  <a:schemeClr val="tx1"/>
                </a:solidFill>
              </a:rPr>
              <a:t>Affordable </a:t>
            </a:r>
            <a:r>
              <a:rPr lang="en-GB" sz="2800" dirty="0">
                <a:solidFill>
                  <a:schemeClr val="tx1"/>
                </a:solidFill>
              </a:rPr>
              <a:t>for the government to establish and operate, and for society </a:t>
            </a:r>
            <a:r>
              <a:rPr lang="en-GB" sz="2800" dirty="0" smtClean="0">
                <a:solidFill>
                  <a:schemeClr val="tx1"/>
                </a:solidFill>
              </a:rPr>
              <a:t>to use</a:t>
            </a:r>
            <a:r>
              <a:rPr lang="en-GB" sz="2800" dirty="0">
                <a:solidFill>
                  <a:schemeClr val="tx1"/>
                </a:solidFill>
              </a:rPr>
              <a:t>.</a:t>
            </a:r>
          </a:p>
          <a:p>
            <a:pPr marL="0" indent="0">
              <a:buNone/>
            </a:pPr>
            <a:endParaRPr lang="en-GB" sz="2400" dirty="0"/>
          </a:p>
        </p:txBody>
      </p:sp>
    </p:spTree>
    <p:extLst>
      <p:ext uri="{BB962C8B-B14F-4D97-AF65-F5344CB8AC3E}">
        <p14:creationId xmlns:p14="http://schemas.microsoft.com/office/powerpoint/2010/main" val="21519758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8640"/>
            <a:ext cx="9144000" cy="1152128"/>
          </a:xfrm>
        </p:spPr>
        <p:txBody>
          <a:bodyPr/>
          <a:lstStyle/>
          <a:p>
            <a:r>
              <a:rPr lang="en-GB" dirty="0"/>
              <a:t>FIG-World Bank Declaration on</a:t>
            </a:r>
            <a:br>
              <a:rPr lang="en-GB" dirty="0"/>
            </a:br>
            <a:r>
              <a:rPr lang="en-GB" dirty="0"/>
              <a:t>Fit-for-Purpose Land Administration</a:t>
            </a:r>
          </a:p>
        </p:txBody>
      </p:sp>
      <p:sp>
        <p:nvSpPr>
          <p:cNvPr id="5" name="Content Placeholder 4"/>
          <p:cNvSpPr>
            <a:spLocks noGrp="1"/>
          </p:cNvSpPr>
          <p:nvPr>
            <p:ph idx="1"/>
          </p:nvPr>
        </p:nvSpPr>
        <p:spPr/>
        <p:txBody>
          <a:bodyPr/>
          <a:lstStyle/>
          <a:p>
            <a:r>
              <a:rPr lang="en-GB" sz="2800" b="1" i="1" dirty="0">
                <a:solidFill>
                  <a:schemeClr val="tx1"/>
                </a:solidFill>
              </a:rPr>
              <a:t>Reliable </a:t>
            </a:r>
            <a:r>
              <a:rPr lang="en-GB" sz="2800" dirty="0">
                <a:solidFill>
                  <a:schemeClr val="tx1"/>
                </a:solidFill>
              </a:rPr>
              <a:t>in terms of information that is authoritative and up-to-date.</a:t>
            </a:r>
          </a:p>
          <a:p>
            <a:r>
              <a:rPr lang="en-GB" sz="2800" b="1" i="1" dirty="0">
                <a:solidFill>
                  <a:schemeClr val="tx1"/>
                </a:solidFill>
              </a:rPr>
              <a:t>Attainable </a:t>
            </a:r>
            <a:r>
              <a:rPr lang="en-GB" sz="2800" dirty="0">
                <a:solidFill>
                  <a:schemeClr val="tx1"/>
                </a:solidFill>
              </a:rPr>
              <a:t>to establish the system within a short timeframe and within available resources.</a:t>
            </a:r>
          </a:p>
          <a:p>
            <a:r>
              <a:rPr lang="en-GB" sz="2800" b="1" i="1" dirty="0">
                <a:solidFill>
                  <a:schemeClr val="tx1"/>
                </a:solidFill>
              </a:rPr>
              <a:t>Upgradeable </a:t>
            </a:r>
            <a:r>
              <a:rPr lang="en-GB" sz="2800" dirty="0">
                <a:solidFill>
                  <a:schemeClr val="tx1"/>
                </a:solidFill>
              </a:rPr>
              <a:t>with regard to incremental improvement over time in </a:t>
            </a:r>
            <a:r>
              <a:rPr lang="en-GB" sz="2800" dirty="0" err="1">
                <a:solidFill>
                  <a:schemeClr val="tx1"/>
                </a:solidFill>
              </a:rPr>
              <a:t>responseto</a:t>
            </a:r>
            <a:r>
              <a:rPr lang="en-GB" sz="2800" dirty="0">
                <a:solidFill>
                  <a:schemeClr val="tx1"/>
                </a:solidFill>
              </a:rPr>
              <a:t> social and legal needs and emerging economic opportunities</a:t>
            </a:r>
            <a:r>
              <a:rPr lang="en-GB" dirty="0">
                <a:solidFill>
                  <a:schemeClr val="tx1"/>
                </a:solidFill>
              </a:rPr>
              <a:t>.</a:t>
            </a:r>
          </a:p>
          <a:p>
            <a:endParaRPr lang="en-GB" dirty="0"/>
          </a:p>
        </p:txBody>
      </p:sp>
    </p:spTree>
    <p:extLst>
      <p:ext uri="{BB962C8B-B14F-4D97-AF65-F5344CB8AC3E}">
        <p14:creationId xmlns:p14="http://schemas.microsoft.com/office/powerpoint/2010/main" val="686533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0" y="0"/>
            <a:ext cx="9144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50000"/>
              </a:lnSpc>
              <a:spcBef>
                <a:spcPct val="10000"/>
              </a:spcBef>
            </a:pPr>
            <a:endParaRPr lang="en-US" altLang="en-US" sz="3600" b="1" dirty="0">
              <a:solidFill>
                <a:srgbClr val="005DE6"/>
              </a:solidFill>
              <a:latin typeface="+mn-lt"/>
            </a:endParaRPr>
          </a:p>
        </p:txBody>
      </p:sp>
      <p:sp>
        <p:nvSpPr>
          <p:cNvPr id="40963" name="タイトル 1"/>
          <p:cNvSpPr>
            <a:spLocks/>
          </p:cNvSpPr>
          <p:nvPr/>
        </p:nvSpPr>
        <p:spPr bwMode="auto">
          <a:xfrm>
            <a:off x="396552" y="44624"/>
            <a:ext cx="9144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altLang="ja-JP" sz="2800" dirty="0" smtClean="0">
                <a:solidFill>
                  <a:srgbClr val="007AFF"/>
                </a:solidFill>
                <a:latin typeface="+mn-lt"/>
                <a:ea typeface="ＭＳ Ｐゴシック" pitchFamily="34" charset="-128"/>
              </a:rPr>
              <a:t>Seventh Session </a:t>
            </a:r>
            <a:r>
              <a:rPr lang="en-US" altLang="ja-JP" sz="2800" dirty="0">
                <a:solidFill>
                  <a:srgbClr val="007AFF"/>
                </a:solidFill>
                <a:latin typeface="+mn-lt"/>
                <a:ea typeface="ＭＳ Ｐゴシック" pitchFamily="34" charset="-128"/>
              </a:rPr>
              <a:t>of the Open Working Group on</a:t>
            </a:r>
          </a:p>
          <a:p>
            <a:pPr eaLnBrk="0" hangingPunct="0"/>
            <a:r>
              <a:rPr lang="en-US" altLang="ja-JP" sz="2800" dirty="0">
                <a:solidFill>
                  <a:srgbClr val="007AFF"/>
                </a:solidFill>
                <a:latin typeface="+mn-lt"/>
                <a:ea typeface="ＭＳ Ｐゴシック" pitchFamily="34" charset="-128"/>
              </a:rPr>
              <a:t>Sustainable Development </a:t>
            </a:r>
            <a:r>
              <a:rPr lang="en-US" altLang="ja-JP" sz="2800" dirty="0" smtClean="0">
                <a:solidFill>
                  <a:srgbClr val="007AFF"/>
                </a:solidFill>
                <a:latin typeface="+mn-lt"/>
                <a:ea typeface="ＭＳ Ｐゴシック" pitchFamily="34" charset="-128"/>
              </a:rPr>
              <a:t>Goals (SDGs)</a:t>
            </a:r>
            <a:endParaRPr lang="en-US" altLang="ja-JP" sz="2800" dirty="0">
              <a:solidFill>
                <a:srgbClr val="007AFF"/>
              </a:solidFill>
              <a:latin typeface="+mn-lt"/>
              <a:ea typeface="ＭＳ Ｐゴシック" pitchFamily="34" charset="-128"/>
            </a:endParaRPr>
          </a:p>
        </p:txBody>
      </p:sp>
      <p:sp>
        <p:nvSpPr>
          <p:cNvPr id="40964" name="コンテンツ プレースホルダ 2"/>
          <p:cNvSpPr>
            <a:spLocks/>
          </p:cNvSpPr>
          <p:nvPr/>
        </p:nvSpPr>
        <p:spPr bwMode="auto">
          <a:xfrm>
            <a:off x="387672" y="1116277"/>
            <a:ext cx="82089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spcBef>
                <a:spcPct val="20000"/>
              </a:spcBef>
              <a:spcAft>
                <a:spcPct val="10000"/>
              </a:spcAft>
              <a:buFontTx/>
              <a:buChar char="•"/>
            </a:pPr>
            <a:r>
              <a:rPr lang="en-US" altLang="ja-JP" sz="1700" dirty="0">
                <a:solidFill>
                  <a:srgbClr val="000000"/>
                </a:solidFill>
                <a:latin typeface="+mn-lt"/>
                <a:ea typeface="ＭＳ Ｐゴシック" pitchFamily="34" charset="-128"/>
              </a:rPr>
              <a:t>The SDGs will depend on human and physical geography. In order to measure and monitor change and progress you must have access to fundamental and consistent geospatial information – geography.</a:t>
            </a:r>
          </a:p>
          <a:p>
            <a:pPr marL="342900" indent="-342900" eaLnBrk="0" hangingPunct="0">
              <a:lnSpc>
                <a:spcPct val="90000"/>
              </a:lnSpc>
              <a:spcBef>
                <a:spcPct val="20000"/>
              </a:spcBef>
              <a:spcAft>
                <a:spcPct val="10000"/>
              </a:spcAft>
              <a:buFontTx/>
              <a:buChar char="•"/>
            </a:pPr>
            <a:r>
              <a:rPr lang="en-US" altLang="ja-JP" sz="1700" dirty="0">
                <a:solidFill>
                  <a:srgbClr val="000000"/>
                </a:solidFill>
                <a:latin typeface="+mn-lt"/>
                <a:ea typeface="ＭＳ Ｐゴシック" pitchFamily="34" charset="-128"/>
              </a:rPr>
              <a:t>Not all targets will be equal and will require different means of measure. Indicators will need to be linked to the targets and be well defined, measurable over time, cost effective and clearly and easily communicated.</a:t>
            </a:r>
          </a:p>
          <a:p>
            <a:pPr marL="342900" indent="-342900" eaLnBrk="0" hangingPunct="0">
              <a:lnSpc>
                <a:spcPct val="90000"/>
              </a:lnSpc>
              <a:spcBef>
                <a:spcPct val="20000"/>
              </a:spcBef>
              <a:spcAft>
                <a:spcPct val="10000"/>
              </a:spcAft>
              <a:buFontTx/>
              <a:buChar char="•"/>
            </a:pPr>
            <a:r>
              <a:rPr lang="en-US" altLang="ja-JP" sz="1700" dirty="0">
                <a:solidFill>
                  <a:srgbClr val="000000"/>
                </a:solidFill>
                <a:latin typeface="+mn-lt"/>
                <a:ea typeface="ＭＳ Ｐゴシック" pitchFamily="34" charset="-128"/>
              </a:rPr>
              <a:t>There will be a need to create a network of consistent global data – reliable geospatial information – to measure and monitor trends, change and progress over time in a standardized manner.</a:t>
            </a:r>
          </a:p>
          <a:p>
            <a:pPr marL="342900" indent="-342900" eaLnBrk="0" hangingPunct="0">
              <a:lnSpc>
                <a:spcPct val="90000"/>
              </a:lnSpc>
              <a:spcBef>
                <a:spcPct val="20000"/>
              </a:spcBef>
              <a:spcAft>
                <a:spcPct val="10000"/>
              </a:spcAft>
              <a:buFontTx/>
              <a:buChar char="•"/>
            </a:pPr>
            <a:endParaRPr lang="en-US" altLang="ja-JP" sz="1700" dirty="0">
              <a:solidFill>
                <a:srgbClr val="0000FF"/>
              </a:solidFill>
              <a:latin typeface="+mn-lt"/>
              <a:ea typeface="ＭＳ Ｐゴシック" pitchFamily="34" charset="-128"/>
            </a:endParaRPr>
          </a:p>
        </p:txBody>
      </p:sp>
      <p:pic>
        <p:nvPicPr>
          <p:cNvPr id="4096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573016"/>
            <a:ext cx="5922554" cy="2343596"/>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96552" y="0"/>
            <a:ext cx="9144000" cy="1143000"/>
          </a:xfrm>
        </p:spPr>
        <p:txBody>
          <a:bodyPr/>
          <a:lstStyle/>
          <a:p>
            <a:pPr algn="l"/>
            <a:r>
              <a:rPr lang="en-GB" altLang="en-US" sz="2800" dirty="0" smtClean="0">
                <a:solidFill>
                  <a:srgbClr val="007AFF"/>
                </a:solidFill>
                <a:latin typeface="+mn-lt"/>
              </a:rPr>
              <a:t>A global </a:t>
            </a:r>
            <a:r>
              <a:rPr lang="en-GB" altLang="en-US" sz="2800" dirty="0">
                <a:solidFill>
                  <a:srgbClr val="007AFF"/>
                </a:solidFill>
                <a:latin typeface="+mn-lt"/>
              </a:rPr>
              <a:t>g</a:t>
            </a:r>
            <a:r>
              <a:rPr lang="en-GB" altLang="en-US" sz="2800" dirty="0" smtClean="0">
                <a:solidFill>
                  <a:srgbClr val="007AFF"/>
                </a:solidFill>
                <a:latin typeface="+mn-lt"/>
              </a:rPr>
              <a:t>eospatial </a:t>
            </a:r>
            <a:r>
              <a:rPr lang="en-GB" altLang="en-US" sz="2800" dirty="0">
                <a:solidFill>
                  <a:srgbClr val="007AFF"/>
                </a:solidFill>
                <a:latin typeface="+mn-lt"/>
              </a:rPr>
              <a:t>m</a:t>
            </a:r>
            <a:r>
              <a:rPr lang="en-GB" altLang="en-US" sz="2800" dirty="0" smtClean="0">
                <a:solidFill>
                  <a:srgbClr val="007AFF"/>
                </a:solidFill>
                <a:latin typeface="+mn-lt"/>
              </a:rPr>
              <a:t>andate</a:t>
            </a:r>
          </a:p>
        </p:txBody>
      </p:sp>
      <p:sp>
        <p:nvSpPr>
          <p:cNvPr id="10" name="Content Placeholder 2"/>
          <p:cNvSpPr txBox="1">
            <a:spLocks/>
          </p:cNvSpPr>
          <p:nvPr/>
        </p:nvSpPr>
        <p:spPr bwMode="auto">
          <a:xfrm>
            <a:off x="395536" y="1135285"/>
            <a:ext cx="508476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indent="0">
              <a:spcBef>
                <a:spcPct val="20000"/>
              </a:spcBef>
              <a:defRPr/>
            </a:pPr>
            <a:r>
              <a:rPr lang="en-GB" altLang="en-US" sz="1700" dirty="0" smtClean="0">
                <a:latin typeface="+mn-lt"/>
              </a:rPr>
              <a:t>At its 47th plenary in July 2011, ECOSOC, recognising the importance of global geospatial information, established the Committee of Experts on Global Geospatial Information Management (UN-GGIM); and</a:t>
            </a:r>
          </a:p>
          <a:p>
            <a:pPr marL="285750" lvl="1">
              <a:spcBef>
                <a:spcPct val="20000"/>
              </a:spcBef>
              <a:buFont typeface="Arial" panose="020B0604020202020204" pitchFamily="34" charset="0"/>
              <a:buChar char="•"/>
              <a:defRPr/>
            </a:pPr>
            <a:r>
              <a:rPr lang="en-US" altLang="en-US" sz="1700" dirty="0">
                <a:latin typeface="+mn-lt"/>
              </a:rPr>
              <a:t>r</a:t>
            </a:r>
            <a:r>
              <a:rPr lang="en-US" altLang="en-US" sz="1700" dirty="0" smtClean="0">
                <a:latin typeface="+mn-lt"/>
              </a:rPr>
              <a:t>equested the Committee to present to ECOSOC in 2016 a comprehensive review of all aspects of its work and operations, in order to allow Member States to assess its effectiveness; and</a:t>
            </a:r>
          </a:p>
          <a:p>
            <a:pPr marL="285750" lvl="1">
              <a:spcBef>
                <a:spcPct val="20000"/>
              </a:spcBef>
              <a:buFont typeface="Arial" panose="020B0604020202020204" pitchFamily="34" charset="0"/>
              <a:buChar char="•"/>
              <a:defRPr/>
            </a:pPr>
            <a:r>
              <a:rPr lang="en-US" altLang="en-US" sz="1700" dirty="0">
                <a:latin typeface="+mn-lt"/>
              </a:rPr>
              <a:t>e</a:t>
            </a:r>
            <a:r>
              <a:rPr lang="en-US" altLang="en-US" sz="1700" dirty="0" smtClean="0">
                <a:latin typeface="+mn-lt"/>
              </a:rPr>
              <a:t>ncouraged Member States to hold regular high-level, multi-stakeholder discussions on global geospatial information, including through the convening of global forums, with a view to promoting a comprehensive dialogue with all relevant actors and bodies.</a:t>
            </a:r>
          </a:p>
        </p:txBody>
      </p:sp>
      <p:grpSp>
        <p:nvGrpSpPr>
          <p:cNvPr id="23556" name="Group 4"/>
          <p:cNvGrpSpPr>
            <a:grpSpLocks/>
          </p:cNvGrpSpPr>
          <p:nvPr/>
        </p:nvGrpSpPr>
        <p:grpSpPr bwMode="auto">
          <a:xfrm>
            <a:off x="5400410" y="1196975"/>
            <a:ext cx="3636086" cy="4536281"/>
            <a:chOff x="3419872" y="2170162"/>
            <a:chExt cx="6305550" cy="8667751"/>
          </a:xfrm>
        </p:grpSpPr>
        <p:pic>
          <p:nvPicPr>
            <p:cNvPr id="23558" name="Picture 2"/>
            <p:cNvPicPr>
              <a:picLocks noChangeAspect="1" noChangeArrowheads="1"/>
            </p:cNvPicPr>
            <p:nvPr/>
          </p:nvPicPr>
          <p:blipFill>
            <a:blip r:embed="rId3">
              <a:extLst>
                <a:ext uri="{28A0092B-C50C-407E-A947-70E740481C1C}">
                  <a14:useLocalDpi xmlns:a14="http://schemas.microsoft.com/office/drawing/2010/main" val="0"/>
                </a:ext>
              </a:extLst>
            </a:blip>
            <a:srcRect l="31071" t="13950" r="29524" b="62672"/>
            <a:stretch>
              <a:fillRect/>
            </a:stretch>
          </p:blipFill>
          <p:spPr bwMode="auto">
            <a:xfrm>
              <a:off x="3419872" y="2170162"/>
              <a:ext cx="6305550" cy="2266950"/>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3559" name="Picture 3"/>
            <p:cNvPicPr>
              <a:picLocks noChangeAspect="1" noChangeArrowheads="1"/>
            </p:cNvPicPr>
            <p:nvPr/>
          </p:nvPicPr>
          <p:blipFill>
            <a:blip r:embed="rId4">
              <a:extLst>
                <a:ext uri="{28A0092B-C50C-407E-A947-70E740481C1C}">
                  <a14:useLocalDpi xmlns:a14="http://schemas.microsoft.com/office/drawing/2010/main" val="0"/>
                </a:ext>
              </a:extLst>
            </a:blip>
            <a:srcRect l="31548" t="23083" r="29643" b="10904"/>
            <a:stretch>
              <a:fillRect/>
            </a:stretch>
          </p:blipFill>
          <p:spPr bwMode="auto">
            <a:xfrm>
              <a:off x="3491880" y="4437112"/>
              <a:ext cx="6210300" cy="6400801"/>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Lst>
          </p:spPr>
        </p:pic>
      </p:grpSp>
    </p:spTree>
    <p:extLst>
      <p:ext uri="{BB962C8B-B14F-4D97-AF65-F5344CB8AC3E}">
        <p14:creationId xmlns:p14="http://schemas.microsoft.com/office/powerpoint/2010/main" val="3145303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396552" y="269776"/>
            <a:ext cx="9144000" cy="1143000"/>
          </a:xfrm>
        </p:spPr>
        <p:txBody>
          <a:bodyPr/>
          <a:lstStyle/>
          <a:p>
            <a:pPr algn="l"/>
            <a:r>
              <a:rPr lang="en-GB" altLang="en-US" sz="2800" dirty="0" smtClean="0">
                <a:solidFill>
                  <a:srgbClr val="007AFF"/>
                </a:solidFill>
                <a:latin typeface="+mn-lt"/>
              </a:rPr>
              <a:t>The United Nations steps forward: </a:t>
            </a:r>
            <a:br>
              <a:rPr lang="en-GB" altLang="en-US" sz="2800" dirty="0" smtClean="0">
                <a:solidFill>
                  <a:srgbClr val="007AFF"/>
                </a:solidFill>
                <a:latin typeface="+mn-lt"/>
              </a:rPr>
            </a:br>
            <a:r>
              <a:rPr lang="en-GB" altLang="en-US" sz="2800" dirty="0" smtClean="0">
                <a:solidFill>
                  <a:srgbClr val="007AFF"/>
                </a:solidFill>
                <a:latin typeface="+mn-lt"/>
              </a:rPr>
              <a:t>Global Geospatial Information Management</a:t>
            </a:r>
          </a:p>
        </p:txBody>
      </p:sp>
      <p:sp>
        <p:nvSpPr>
          <p:cNvPr id="24579" name="Content Placeholder 4"/>
          <p:cNvSpPr>
            <a:spLocks noGrp="1"/>
          </p:cNvSpPr>
          <p:nvPr>
            <p:ph idx="1"/>
          </p:nvPr>
        </p:nvSpPr>
        <p:spPr>
          <a:xfrm>
            <a:off x="395684" y="1556792"/>
            <a:ext cx="7632700" cy="1541463"/>
          </a:xfrm>
        </p:spPr>
        <p:txBody>
          <a:bodyPr/>
          <a:lstStyle/>
          <a:p>
            <a:pPr marL="0" indent="0">
              <a:buFontTx/>
              <a:buNone/>
            </a:pPr>
            <a:r>
              <a:rPr lang="en-GB" altLang="en-US" sz="2400" dirty="0" smtClean="0">
                <a:solidFill>
                  <a:schemeClr val="tx1"/>
                </a:solidFill>
              </a:rPr>
              <a:t>‘There is a significant gap in the management of geospatial information globally’ </a:t>
            </a:r>
          </a:p>
          <a:p>
            <a:pPr marL="0" indent="0">
              <a:buFontTx/>
              <a:buNone/>
            </a:pPr>
            <a:endParaRPr lang="en-GB" altLang="en-US" sz="2000" dirty="0">
              <a:solidFill>
                <a:schemeClr val="tx1"/>
              </a:solidFill>
            </a:endParaRPr>
          </a:p>
          <a:p>
            <a:pPr marL="0" indent="0">
              <a:buFontTx/>
              <a:buNone/>
            </a:pPr>
            <a:r>
              <a:rPr lang="en-GB" altLang="en-US" sz="1800" i="1" dirty="0" smtClean="0">
                <a:solidFill>
                  <a:schemeClr val="tx1"/>
                </a:solidFill>
              </a:rPr>
              <a:t>Paul Cheung, Director, United Nations Statistics Division,</a:t>
            </a:r>
            <a:br>
              <a:rPr lang="en-GB" altLang="en-US" sz="1800" i="1" dirty="0" smtClean="0">
                <a:solidFill>
                  <a:schemeClr val="tx1"/>
                </a:solidFill>
              </a:rPr>
            </a:br>
            <a:r>
              <a:rPr lang="en-GB" altLang="en-US" sz="1800" i="1" dirty="0" smtClean="0">
                <a:solidFill>
                  <a:schemeClr val="tx1"/>
                </a:solidFill>
              </a:rPr>
              <a:t>Cambridge Conference, June 2011</a:t>
            </a:r>
          </a:p>
          <a:p>
            <a:pPr marL="0" indent="0">
              <a:buFontTx/>
              <a:buNone/>
            </a:pPr>
            <a:endParaRPr lang="en-GB" altLang="en-US" sz="2000" dirty="0" smtClean="0">
              <a:solidFill>
                <a:schemeClr val="tx1"/>
              </a:solidFill>
            </a:endParaRPr>
          </a:p>
          <a:p>
            <a:pPr marL="0" indent="0">
              <a:buFontTx/>
              <a:buNone/>
            </a:pPr>
            <a:endParaRPr lang="en-GB" altLang="en-US" sz="2000" dirty="0" smtClean="0">
              <a:solidFill>
                <a:schemeClr val="tx1"/>
              </a:solidFill>
            </a:endParaRPr>
          </a:p>
          <a:p>
            <a:pPr marL="0" indent="0">
              <a:buFontTx/>
              <a:buNone/>
            </a:pPr>
            <a:r>
              <a:rPr lang="en-GB" altLang="en-US" sz="2000" dirty="0" smtClean="0">
                <a:solidFill>
                  <a:schemeClr val="tx1"/>
                </a:solidFill>
              </a:rPr>
              <a:t> </a:t>
            </a:r>
          </a:p>
        </p:txBody>
      </p:sp>
      <p:pic>
        <p:nvPicPr>
          <p:cNvPr id="24580" name="Picture 3" descr="che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914" y="2367086"/>
            <a:ext cx="201136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United Nations Nominates Next Secretary-Gene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891" y="3645024"/>
            <a:ext cx="207327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425949" y="3645024"/>
            <a:ext cx="2303462"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970917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0" y="0"/>
            <a:ext cx="9144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50000"/>
              </a:lnSpc>
              <a:spcBef>
                <a:spcPct val="10000"/>
              </a:spcBef>
            </a:pPr>
            <a:endParaRPr lang="en-US" sz="2400" b="1"/>
          </a:p>
        </p:txBody>
      </p:sp>
      <p:pic>
        <p:nvPicPr>
          <p:cNvPr id="1290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2357437"/>
            <a:ext cx="5943600" cy="3592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28" name="Subtitle 3"/>
          <p:cNvSpPr>
            <a:spLocks noGrp="1"/>
          </p:cNvSpPr>
          <p:nvPr>
            <p:ph idx="1"/>
          </p:nvPr>
        </p:nvSpPr>
        <p:spPr>
          <a:xfrm>
            <a:off x="971550" y="1150883"/>
            <a:ext cx="7715250" cy="4399812"/>
          </a:xfrm>
        </p:spPr>
        <p:txBody>
          <a:bodyPr>
            <a:normAutofit/>
          </a:bodyPr>
          <a:lstStyle/>
          <a:p>
            <a:pPr marL="0" indent="0" algn="ctr" eaLnBrk="1" hangingPunct="1">
              <a:buFontTx/>
              <a:buNone/>
            </a:pPr>
            <a:r>
              <a:rPr lang="en-US" altLang="ja-JP" sz="2400" dirty="0">
                <a:solidFill>
                  <a:schemeClr val="tx1"/>
                </a:solidFill>
                <a:latin typeface="Arial" panose="020B0604020202020204" pitchFamily="34" charset="0"/>
                <a:ea typeface="ＭＳ Ｐゴシック" pitchFamily="34" charset="-128"/>
                <a:cs typeface="Arial" panose="020B0604020202020204" pitchFamily="34" charset="0"/>
              </a:rPr>
              <a:t>To make accurate, reliable and authoritative geospatial information readily available to support national, regional and global development</a:t>
            </a:r>
            <a:endParaRPr lang="en-GB" sz="2400"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0" y="468000"/>
            <a:ext cx="9144000" cy="646331"/>
          </a:xfrm>
          <a:prstGeom prst="rect">
            <a:avLst/>
          </a:prstGeom>
          <a:noFill/>
        </p:spPr>
        <p:txBody>
          <a:bodyPr wrap="square" rtlCol="0">
            <a:spAutoFit/>
          </a:bodyPr>
          <a:lstStyle/>
          <a:p>
            <a:pPr algn="ctr"/>
            <a:r>
              <a:rPr lang="en-GB" sz="3600" dirty="0">
                <a:solidFill>
                  <a:srgbClr val="007AFF"/>
                </a:solidFill>
                <a:latin typeface="+mj-lt"/>
              </a:rPr>
              <a:t>UN-GGIM: its role</a:t>
            </a:r>
          </a:p>
        </p:txBody>
      </p:sp>
    </p:spTree>
    <p:extLst>
      <p:ext uri="{BB962C8B-B14F-4D97-AF65-F5344CB8AC3E}">
        <p14:creationId xmlns:p14="http://schemas.microsoft.com/office/powerpoint/2010/main" val="42243470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396552" y="0"/>
            <a:ext cx="8567936" cy="1143000"/>
          </a:xfrm>
        </p:spPr>
        <p:txBody>
          <a:bodyPr/>
          <a:lstStyle/>
          <a:p>
            <a:pPr algn="l"/>
            <a:r>
              <a:rPr lang="en-GB" altLang="en-US" sz="2800" dirty="0" smtClean="0">
                <a:solidFill>
                  <a:srgbClr val="0C7AAE"/>
                </a:solidFill>
                <a:latin typeface="+mn-lt"/>
              </a:rPr>
              <a:t>Future trends in geospatial information management: the 5–10 year vision </a:t>
            </a:r>
          </a:p>
        </p:txBody>
      </p:sp>
      <p:pic>
        <p:nvPicPr>
          <p:cNvPr id="9" name="Content Placeholder 8"/>
          <p:cNvPicPr>
            <a:picLocks noGrp="1" noChangeAspect="1"/>
          </p:cNvPicPr>
          <p:nvPr>
            <p:ph idx="1"/>
          </p:nvPr>
        </p:nvPicPr>
        <p:blipFill rotWithShape="1">
          <a:blip r:embed="rId3"/>
          <a:srcRect l="6471" t="1375" r="4224" b="1834"/>
          <a:stretch/>
        </p:blipFill>
        <p:spPr>
          <a:xfrm>
            <a:off x="4572000" y="1196975"/>
            <a:ext cx="1674813" cy="2339975"/>
          </a:xfrm>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6356350" y="1198563"/>
            <a:ext cx="1654175" cy="23399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r="8512"/>
          <a:stretch/>
        </p:blipFill>
        <p:spPr>
          <a:xfrm>
            <a:off x="6356350" y="3681413"/>
            <a:ext cx="1654175" cy="233997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a:srcRect l="8410"/>
          <a:stretch/>
        </p:blipFill>
        <p:spPr>
          <a:xfrm>
            <a:off x="4576763" y="3681413"/>
            <a:ext cx="1652587" cy="2339975"/>
          </a:xfrm>
          <a:prstGeom prst="rect">
            <a:avLst/>
          </a:prstGeom>
          <a:ln>
            <a:noFill/>
          </a:ln>
          <a:effectLst>
            <a:outerShdw blurRad="292100" dist="139700" dir="2700000" algn="tl" rotWithShape="0">
              <a:srgbClr val="333333">
                <a:alpha val="65000"/>
              </a:srgbClr>
            </a:outerShdw>
          </a:effectLst>
        </p:spPr>
      </p:pic>
      <p:pic>
        <p:nvPicPr>
          <p:cNvPr id="10" name="Content Placeholder 12"/>
          <p:cNvPicPr>
            <a:picLocks noChangeAspect="1"/>
          </p:cNvPicPr>
          <p:nvPr/>
        </p:nvPicPr>
        <p:blipFill>
          <a:blip r:embed="rId7"/>
          <a:stretch>
            <a:fillRect/>
          </a:stretch>
        </p:blipFill>
        <p:spPr bwMode="auto">
          <a:xfrm>
            <a:off x="471810" y="1245079"/>
            <a:ext cx="3020070" cy="4272153"/>
          </a:xfrm>
          <a:prstGeom prst="rect">
            <a:avLst/>
          </a:prstGeom>
          <a:noFill/>
          <a:ln w="9525">
            <a:no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5024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コンテンツ プレースホルダ 2"/>
          <p:cNvSpPr>
            <a:spLocks noGrp="1"/>
          </p:cNvSpPr>
          <p:nvPr>
            <p:ph idx="4294967295"/>
          </p:nvPr>
        </p:nvSpPr>
        <p:spPr>
          <a:xfrm>
            <a:off x="395288" y="1143000"/>
            <a:ext cx="7848600" cy="4900612"/>
          </a:xfrm>
        </p:spPr>
        <p:txBody>
          <a:bodyPr/>
          <a:lstStyle/>
          <a:p>
            <a:pPr>
              <a:lnSpc>
                <a:spcPct val="90000"/>
              </a:lnSpc>
              <a:spcAft>
                <a:spcPct val="20000"/>
              </a:spcAft>
            </a:pPr>
            <a:r>
              <a:rPr lang="en-US" altLang="ja-JP" sz="2000" dirty="0">
                <a:solidFill>
                  <a:schemeClr val="tx1"/>
                </a:solidFill>
                <a:ea typeface="ＭＳ Ｐゴシック" pitchFamily="34" charset="-128"/>
              </a:rPr>
              <a:t>t</a:t>
            </a:r>
            <a:r>
              <a:rPr lang="en-US" altLang="ja-JP" sz="2000" dirty="0" smtClean="0">
                <a:solidFill>
                  <a:schemeClr val="tx1"/>
                </a:solidFill>
                <a:ea typeface="ＭＳ Ｐゴシック" pitchFamily="34" charset="-128"/>
              </a:rPr>
              <a:t>rends in technology and the future direction of data creation, maintenance and management;</a:t>
            </a:r>
          </a:p>
          <a:p>
            <a:pPr>
              <a:lnSpc>
                <a:spcPct val="90000"/>
              </a:lnSpc>
              <a:spcAft>
                <a:spcPct val="20000"/>
              </a:spcAft>
            </a:pPr>
            <a:r>
              <a:rPr lang="en-US" altLang="ja-JP" sz="2000" dirty="0">
                <a:solidFill>
                  <a:schemeClr val="tx1"/>
                </a:solidFill>
                <a:ea typeface="ＭＳ Ｐゴシック" pitchFamily="34" charset="-128"/>
              </a:rPr>
              <a:t>l</a:t>
            </a:r>
            <a:r>
              <a:rPr lang="en-US" altLang="ja-JP" sz="2000" dirty="0" smtClean="0">
                <a:solidFill>
                  <a:schemeClr val="tx1"/>
                </a:solidFill>
                <a:ea typeface="ＭＳ Ｐゴシック" pitchFamily="34" charset="-128"/>
              </a:rPr>
              <a:t>egal and policy developments;</a:t>
            </a:r>
          </a:p>
          <a:p>
            <a:pPr>
              <a:lnSpc>
                <a:spcPct val="90000"/>
              </a:lnSpc>
              <a:spcAft>
                <a:spcPct val="20000"/>
              </a:spcAft>
            </a:pPr>
            <a:r>
              <a:rPr lang="en-US" altLang="ja-JP" sz="2000" dirty="0">
                <a:solidFill>
                  <a:schemeClr val="tx1"/>
                </a:solidFill>
                <a:ea typeface="ＭＳ Ｐゴシック" pitchFamily="34" charset="-128"/>
              </a:rPr>
              <a:t>s</a:t>
            </a:r>
            <a:r>
              <a:rPr lang="en-US" altLang="ja-JP" sz="2000" dirty="0" smtClean="0">
                <a:solidFill>
                  <a:schemeClr val="tx1"/>
                </a:solidFill>
                <a:ea typeface="ＭＳ Ｐゴシック" pitchFamily="34" charset="-128"/>
              </a:rPr>
              <a:t>kills requirements and training mechanisms;</a:t>
            </a:r>
          </a:p>
          <a:p>
            <a:pPr>
              <a:lnSpc>
                <a:spcPct val="90000"/>
              </a:lnSpc>
              <a:spcAft>
                <a:spcPct val="20000"/>
              </a:spcAft>
            </a:pPr>
            <a:r>
              <a:rPr lang="en-US" altLang="ja-JP" sz="2000" dirty="0">
                <a:solidFill>
                  <a:schemeClr val="tx1"/>
                </a:solidFill>
                <a:ea typeface="ＭＳ Ｐゴシック" pitchFamily="34" charset="-128"/>
              </a:rPr>
              <a:t>t</a:t>
            </a:r>
            <a:r>
              <a:rPr lang="en-US" altLang="ja-JP" sz="2000" dirty="0" smtClean="0">
                <a:solidFill>
                  <a:schemeClr val="tx1"/>
                </a:solidFill>
                <a:ea typeface="ＭＳ Ｐゴシック" pitchFamily="34" charset="-128"/>
              </a:rPr>
              <a:t>he role of the private sector and non-governmental sectors; and</a:t>
            </a:r>
          </a:p>
          <a:p>
            <a:pPr>
              <a:lnSpc>
                <a:spcPct val="90000"/>
              </a:lnSpc>
              <a:spcAft>
                <a:spcPct val="20000"/>
              </a:spcAft>
            </a:pPr>
            <a:r>
              <a:rPr lang="en-US" altLang="ja-JP" sz="2000" dirty="0">
                <a:solidFill>
                  <a:schemeClr val="tx1"/>
                </a:solidFill>
                <a:ea typeface="ＭＳ Ｐゴシック" pitchFamily="34" charset="-128"/>
              </a:rPr>
              <a:t>t</a:t>
            </a:r>
            <a:r>
              <a:rPr lang="en-US" altLang="ja-JP" sz="2000" dirty="0" smtClean="0">
                <a:solidFill>
                  <a:schemeClr val="tx1"/>
                </a:solidFill>
                <a:ea typeface="ＭＳ Ｐゴシック" pitchFamily="34" charset="-128"/>
              </a:rPr>
              <a:t>he future role of governments in data provision and management.</a:t>
            </a:r>
          </a:p>
        </p:txBody>
      </p:sp>
      <p:sp>
        <p:nvSpPr>
          <p:cNvPr id="5" name="Title 1"/>
          <p:cNvSpPr txBox="1">
            <a:spLocks/>
          </p:cNvSpPr>
          <p:nvPr/>
        </p:nvSpPr>
        <p:spPr>
          <a:xfrm>
            <a:off x="396552" y="386681"/>
            <a:ext cx="9144000" cy="954087"/>
          </a:xfrm>
          <a:prstGeom prst="rect">
            <a:avLst/>
          </a:prstGeom>
        </p:spPr>
        <p:txBody>
          <a:bodyPr/>
          <a:lstStyle>
            <a:lvl1pPr algn="ctr" rtl="0" eaLnBrk="0" fontAlgn="base" hangingPunct="0">
              <a:spcBef>
                <a:spcPct val="0"/>
              </a:spcBef>
              <a:spcAft>
                <a:spcPct val="0"/>
              </a:spcAft>
              <a:defRPr sz="4000">
                <a:solidFill>
                  <a:srgbClr val="0066FF"/>
                </a:solidFill>
                <a:latin typeface="+mj-lt"/>
                <a:ea typeface="+mj-ea"/>
                <a:cs typeface="+mj-cs"/>
              </a:defRPr>
            </a:lvl1pPr>
            <a:lvl2pPr algn="ctr" rtl="0" eaLnBrk="0" fontAlgn="base" hangingPunct="0">
              <a:spcBef>
                <a:spcPct val="0"/>
              </a:spcBef>
              <a:spcAft>
                <a:spcPct val="0"/>
              </a:spcAft>
              <a:defRPr sz="4000">
                <a:solidFill>
                  <a:srgbClr val="0066FF"/>
                </a:solidFill>
                <a:latin typeface="Arial" pitchFamily="34" charset="0"/>
              </a:defRPr>
            </a:lvl2pPr>
            <a:lvl3pPr algn="ctr" rtl="0" eaLnBrk="0" fontAlgn="base" hangingPunct="0">
              <a:spcBef>
                <a:spcPct val="0"/>
              </a:spcBef>
              <a:spcAft>
                <a:spcPct val="0"/>
              </a:spcAft>
              <a:defRPr sz="4000">
                <a:solidFill>
                  <a:srgbClr val="0066FF"/>
                </a:solidFill>
                <a:latin typeface="Arial" pitchFamily="34" charset="0"/>
              </a:defRPr>
            </a:lvl3pPr>
            <a:lvl4pPr algn="ctr" rtl="0" eaLnBrk="0" fontAlgn="base" hangingPunct="0">
              <a:spcBef>
                <a:spcPct val="0"/>
              </a:spcBef>
              <a:spcAft>
                <a:spcPct val="0"/>
              </a:spcAft>
              <a:defRPr sz="4000">
                <a:solidFill>
                  <a:srgbClr val="0066FF"/>
                </a:solidFill>
                <a:latin typeface="Arial" pitchFamily="34" charset="0"/>
              </a:defRPr>
            </a:lvl4pPr>
            <a:lvl5pPr algn="ctr" rtl="0" eaLnBrk="0" fontAlgn="base" hangingPunct="0">
              <a:spcBef>
                <a:spcPct val="0"/>
              </a:spcBef>
              <a:spcAft>
                <a:spcPct val="0"/>
              </a:spcAft>
              <a:defRPr sz="4000">
                <a:solidFill>
                  <a:srgbClr val="0066FF"/>
                </a:solidFill>
                <a:latin typeface="Arial" pitchFamily="34" charset="0"/>
              </a:defRPr>
            </a:lvl5pPr>
            <a:lvl6pPr marL="457200" algn="ctr" rtl="0" fontAlgn="base">
              <a:spcBef>
                <a:spcPct val="0"/>
              </a:spcBef>
              <a:spcAft>
                <a:spcPct val="0"/>
              </a:spcAft>
              <a:defRPr sz="4000">
                <a:solidFill>
                  <a:srgbClr val="0066FF"/>
                </a:solidFill>
                <a:latin typeface="Arial" pitchFamily="34" charset="0"/>
              </a:defRPr>
            </a:lvl6pPr>
            <a:lvl7pPr marL="914400" algn="ctr" rtl="0" fontAlgn="base">
              <a:spcBef>
                <a:spcPct val="0"/>
              </a:spcBef>
              <a:spcAft>
                <a:spcPct val="0"/>
              </a:spcAft>
              <a:defRPr sz="4000">
                <a:solidFill>
                  <a:srgbClr val="0066FF"/>
                </a:solidFill>
                <a:latin typeface="Arial" pitchFamily="34" charset="0"/>
              </a:defRPr>
            </a:lvl7pPr>
            <a:lvl8pPr marL="1371600" algn="ctr" rtl="0" fontAlgn="base">
              <a:spcBef>
                <a:spcPct val="0"/>
              </a:spcBef>
              <a:spcAft>
                <a:spcPct val="0"/>
              </a:spcAft>
              <a:defRPr sz="4000">
                <a:solidFill>
                  <a:srgbClr val="0066FF"/>
                </a:solidFill>
                <a:latin typeface="Arial" pitchFamily="34" charset="0"/>
              </a:defRPr>
            </a:lvl8pPr>
            <a:lvl9pPr marL="1828800" algn="ctr" rtl="0" fontAlgn="base">
              <a:spcBef>
                <a:spcPct val="0"/>
              </a:spcBef>
              <a:spcAft>
                <a:spcPct val="0"/>
              </a:spcAft>
              <a:defRPr sz="4000">
                <a:solidFill>
                  <a:srgbClr val="0066FF"/>
                </a:solidFill>
                <a:latin typeface="Arial" pitchFamily="34" charset="0"/>
              </a:defRPr>
            </a:lvl9pPr>
          </a:lstStyle>
          <a:p>
            <a:pPr algn="l">
              <a:defRPr/>
            </a:pPr>
            <a:r>
              <a:rPr lang="en-GB" altLang="en-US" sz="2800" kern="0" dirty="0" smtClean="0">
                <a:solidFill>
                  <a:srgbClr val="0C7AAE"/>
                </a:solidFill>
                <a:latin typeface="+mn-lt"/>
              </a:rPr>
              <a:t>Five broad themes identified</a:t>
            </a:r>
          </a:p>
        </p:txBody>
      </p:sp>
    </p:spTree>
    <p:extLst>
      <p:ext uri="{BB962C8B-B14F-4D97-AF65-F5344CB8AC3E}">
        <p14:creationId xmlns:p14="http://schemas.microsoft.com/office/powerpoint/2010/main" val="15872137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The Big Data revolution is changing our approach to information in 3 distinct ways</a:t>
            </a:r>
          </a:p>
        </p:txBody>
      </p:sp>
      <p:sp>
        <p:nvSpPr>
          <p:cNvPr id="4" name="Text Placeholder 2"/>
          <p:cNvSpPr txBox="1">
            <a:spLocks/>
          </p:cNvSpPr>
          <p:nvPr/>
        </p:nvSpPr>
        <p:spPr bwMode="auto">
          <a:xfrm>
            <a:off x="468313" y="1340768"/>
            <a:ext cx="4823767" cy="391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000">
                <a:solidFill>
                  <a:srgbClr val="0066FF"/>
                </a:solidFill>
                <a:latin typeface="+mn-lt"/>
              </a:defRPr>
            </a:lvl4pPr>
            <a:lvl5pPr marL="2057400" indent="-228600" algn="l" rtl="0" eaLnBrk="0" fontAlgn="base" hangingPunct="0">
              <a:spcBef>
                <a:spcPct val="20000"/>
              </a:spcBef>
              <a:spcAft>
                <a:spcPct val="0"/>
              </a:spcAft>
              <a:buChar char="»"/>
              <a:defRPr sz="2000">
                <a:solidFill>
                  <a:srgbClr val="0066FF"/>
                </a:solidFill>
                <a:latin typeface="+mn-lt"/>
              </a:defRPr>
            </a:lvl5pPr>
            <a:lvl6pPr marL="2514600" indent="-228600" algn="l" rtl="0" fontAlgn="base">
              <a:spcBef>
                <a:spcPct val="20000"/>
              </a:spcBef>
              <a:spcAft>
                <a:spcPct val="0"/>
              </a:spcAft>
              <a:buChar char="»"/>
              <a:defRPr sz="2000">
                <a:solidFill>
                  <a:srgbClr val="0066FF"/>
                </a:solidFill>
                <a:latin typeface="+mn-lt"/>
              </a:defRPr>
            </a:lvl6pPr>
            <a:lvl7pPr marL="2971800" indent="-228600" algn="l" rtl="0" fontAlgn="base">
              <a:spcBef>
                <a:spcPct val="20000"/>
              </a:spcBef>
              <a:spcAft>
                <a:spcPct val="0"/>
              </a:spcAft>
              <a:buChar char="»"/>
              <a:defRPr sz="2000">
                <a:solidFill>
                  <a:srgbClr val="0066FF"/>
                </a:solidFill>
                <a:latin typeface="+mn-lt"/>
              </a:defRPr>
            </a:lvl7pPr>
            <a:lvl8pPr marL="3429000" indent="-228600" algn="l" rtl="0" fontAlgn="base">
              <a:spcBef>
                <a:spcPct val="20000"/>
              </a:spcBef>
              <a:spcAft>
                <a:spcPct val="0"/>
              </a:spcAft>
              <a:buChar char="»"/>
              <a:defRPr sz="2000">
                <a:solidFill>
                  <a:srgbClr val="0066FF"/>
                </a:solidFill>
                <a:latin typeface="+mn-lt"/>
              </a:defRPr>
            </a:lvl8pPr>
            <a:lvl9pPr marL="3886200" indent="-228600" algn="l" rtl="0" fontAlgn="base">
              <a:spcBef>
                <a:spcPct val="20000"/>
              </a:spcBef>
              <a:spcAft>
                <a:spcPct val="0"/>
              </a:spcAft>
              <a:buChar char="»"/>
              <a:defRPr sz="2000">
                <a:solidFill>
                  <a:srgbClr val="0066FF"/>
                </a:solidFill>
                <a:latin typeface="+mn-lt"/>
              </a:defRPr>
            </a:lvl9pPr>
          </a:lstStyle>
          <a:p>
            <a:r>
              <a:rPr lang="en-GB" sz="1800" b="1" kern="0" dirty="0" smtClean="0">
                <a:solidFill>
                  <a:schemeClr val="tx1"/>
                </a:solidFill>
              </a:rPr>
              <a:t>More</a:t>
            </a:r>
            <a:r>
              <a:rPr lang="en-GB" sz="1800" kern="0" dirty="0" smtClean="0">
                <a:solidFill>
                  <a:schemeClr val="tx1"/>
                </a:solidFill>
              </a:rPr>
              <a:t>: Big Data means harnessing vast quantities of information.  Analysis is increasingly moving from limited samples to the whole population.  N = All </a:t>
            </a:r>
          </a:p>
          <a:p>
            <a:endParaRPr lang="en-GB" sz="1800" kern="0" dirty="0" smtClean="0">
              <a:solidFill>
                <a:schemeClr val="tx1"/>
              </a:solidFill>
            </a:endParaRPr>
          </a:p>
          <a:p>
            <a:r>
              <a:rPr lang="en-GB" sz="1800" b="1" kern="0" dirty="0" smtClean="0">
                <a:solidFill>
                  <a:schemeClr val="tx1"/>
                </a:solidFill>
              </a:rPr>
              <a:t>Messy</a:t>
            </a:r>
            <a:r>
              <a:rPr lang="en-GB" sz="1800" kern="0" dirty="0" smtClean="0">
                <a:solidFill>
                  <a:schemeClr val="tx1"/>
                </a:solidFill>
              </a:rPr>
              <a:t>:  The benefits of using more data often outweighs cleaner but smaller datasets. </a:t>
            </a:r>
          </a:p>
          <a:p>
            <a:endParaRPr lang="en-GB" sz="1800" b="1" kern="0" dirty="0" smtClean="0">
              <a:solidFill>
                <a:schemeClr val="tx1"/>
              </a:solidFill>
            </a:endParaRPr>
          </a:p>
          <a:p>
            <a:r>
              <a:rPr lang="en-GB" sz="1800" b="1" kern="0" dirty="0" smtClean="0">
                <a:solidFill>
                  <a:schemeClr val="tx1"/>
                </a:solidFill>
              </a:rPr>
              <a:t>Correlations</a:t>
            </a:r>
            <a:r>
              <a:rPr lang="en-GB" sz="1800" kern="0" dirty="0" smtClean="0">
                <a:solidFill>
                  <a:schemeClr val="tx1"/>
                </a:solidFill>
              </a:rPr>
              <a:t>: Instead of trying to uncover causality, the reasons behind things, it is often sufficient to simply uncover practical answers to questions</a:t>
            </a:r>
            <a:endParaRPr lang="en-GB" sz="1800" kern="0" dirty="0">
              <a:solidFill>
                <a:schemeClr val="tx1"/>
              </a:solidFill>
            </a:endParaRPr>
          </a:p>
        </p:txBody>
      </p:sp>
      <p:pic>
        <p:nvPicPr>
          <p:cNvPr id="5122" name="Picture 2" descr="http://graphics8.nytimes.com/images/2013/06/11/arts/book/book-superJumb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011839"/>
            <a:ext cx="3419252" cy="488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750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l="34976" t="13170" r="32906" b="5209"/>
          <a:stretch>
            <a:fillRect/>
          </a:stretch>
        </p:blipFill>
        <p:spPr bwMode="auto">
          <a:xfrm>
            <a:off x="0" y="71438"/>
            <a:ext cx="8964488" cy="6597650"/>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3556" name="Picture 4" descr="C:\Users\Gregory.Scott\Presentations\Photos\Geodesy Briefing\IMG_27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3100"/>
            <a:ext cx="9144000" cy="36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7" name="Straight Connector 2"/>
          <p:cNvCxnSpPr>
            <a:cxnSpLocks noChangeShapeType="1"/>
          </p:cNvCxnSpPr>
          <p:nvPr/>
        </p:nvCxnSpPr>
        <p:spPr bwMode="auto">
          <a:xfrm>
            <a:off x="10188575" y="549275"/>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3559" name="Straight Connector 10"/>
          <p:cNvCxnSpPr>
            <a:cxnSpLocks noChangeShapeType="1"/>
          </p:cNvCxnSpPr>
          <p:nvPr/>
        </p:nvCxnSpPr>
        <p:spPr bwMode="auto">
          <a:xfrm flipH="1">
            <a:off x="0" y="3213100"/>
            <a:ext cx="43561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662735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4094" y="4042819"/>
            <a:ext cx="1944000" cy="2585362"/>
          </a:xfrm>
          <a:prstGeom prst="rect">
            <a:avLst/>
          </a:prstGeom>
          <a:solidFill>
            <a:srgbClr val="4770B1"/>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High level forum for Member States</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Legal and Policy Frameworks</a:t>
            </a:r>
            <a:endParaRPr lang="en-GB" b="1" dirty="0">
              <a:solidFill>
                <a:prstClr val="white"/>
              </a:solidFill>
              <a:latin typeface="Source Sans Pro" panose="020B0503030403020204" pitchFamily="34" charset="0"/>
            </a:endParaRPr>
          </a:p>
        </p:txBody>
      </p:sp>
      <p:sp>
        <p:nvSpPr>
          <p:cNvPr id="8" name="TextBox 7"/>
          <p:cNvSpPr txBox="1"/>
          <p:nvPr/>
        </p:nvSpPr>
        <p:spPr>
          <a:xfrm>
            <a:off x="2499009" y="4081602"/>
            <a:ext cx="1944000" cy="2585324"/>
          </a:xfrm>
          <a:prstGeom prst="rect">
            <a:avLst/>
          </a:prstGeom>
          <a:solidFill>
            <a:srgbClr val="4770B1"/>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Standards for Geospatial Information Management</a:t>
            </a:r>
            <a:endParaRPr lang="en-GB" b="1" dirty="0">
              <a:solidFill>
                <a:prstClr val="white"/>
              </a:solidFill>
              <a:latin typeface="Source Sans Pro" panose="020B0503030403020204" pitchFamily="34" charset="0"/>
            </a:endParaRPr>
          </a:p>
        </p:txBody>
      </p:sp>
      <p:sp>
        <p:nvSpPr>
          <p:cNvPr id="9" name="TextBox 8"/>
          <p:cNvSpPr txBox="1"/>
          <p:nvPr/>
        </p:nvSpPr>
        <p:spPr>
          <a:xfrm>
            <a:off x="4618081" y="4081603"/>
            <a:ext cx="1944000" cy="2585323"/>
          </a:xfrm>
          <a:prstGeom prst="rect">
            <a:avLst/>
          </a:prstGeom>
          <a:solidFill>
            <a:srgbClr val="4770B1"/>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Knowledge base for Geospatial Information Management</a:t>
            </a:r>
          </a:p>
          <a:p>
            <a:pPr algn="ctr">
              <a:spcBef>
                <a:spcPts val="600"/>
              </a:spcBef>
            </a:pPr>
            <a:r>
              <a:rPr lang="en-GB" dirty="0" smtClean="0">
                <a:solidFill>
                  <a:prstClr val="white"/>
                </a:solidFill>
                <a:latin typeface="Source Sans Pro" panose="020B0503030403020204" pitchFamily="34" charset="0"/>
              </a:rPr>
              <a:t>Forum for exchange of best practice</a:t>
            </a:r>
          </a:p>
        </p:txBody>
      </p:sp>
      <p:sp>
        <p:nvSpPr>
          <p:cNvPr id="10" name="TextBox 9"/>
          <p:cNvSpPr txBox="1"/>
          <p:nvPr/>
        </p:nvSpPr>
        <p:spPr>
          <a:xfrm>
            <a:off x="2504172" y="2893343"/>
            <a:ext cx="1944000" cy="648000"/>
          </a:xfrm>
          <a:prstGeom prst="rect">
            <a:avLst/>
          </a:prstGeom>
          <a:solidFill>
            <a:srgbClr val="4770B1"/>
          </a:solidFill>
          <a:ln>
            <a:solidFill>
              <a:schemeClr val="tx1"/>
            </a:solidFill>
          </a:ln>
        </p:spPr>
        <p:txBody>
          <a:bodyPr wrap="square" rtlCol="0" anchor="ctr" anchorCtr="0">
            <a:noAutofit/>
          </a:bodyPr>
          <a:lstStyle/>
          <a:p>
            <a:pPr algn="ctr"/>
            <a:r>
              <a:rPr lang="en-GB" b="1" dirty="0" smtClean="0">
                <a:solidFill>
                  <a:prstClr val="white"/>
                </a:solidFill>
                <a:latin typeface="Source Sans Pro" panose="020B0503030403020204" pitchFamily="34" charset="0"/>
              </a:rPr>
              <a:t>Standards</a:t>
            </a:r>
          </a:p>
        </p:txBody>
      </p:sp>
      <p:sp>
        <p:nvSpPr>
          <p:cNvPr id="11" name="TextBox 10"/>
          <p:cNvSpPr txBox="1"/>
          <p:nvPr/>
        </p:nvSpPr>
        <p:spPr>
          <a:xfrm>
            <a:off x="413144" y="2893344"/>
            <a:ext cx="1944000" cy="646331"/>
          </a:xfrm>
          <a:prstGeom prst="rect">
            <a:avLst/>
          </a:prstGeom>
          <a:solidFill>
            <a:srgbClr val="4770B1"/>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Strong Governance</a:t>
            </a:r>
          </a:p>
        </p:txBody>
      </p:sp>
      <p:sp>
        <p:nvSpPr>
          <p:cNvPr id="12" name="TextBox 11"/>
          <p:cNvSpPr txBox="1"/>
          <p:nvPr/>
        </p:nvSpPr>
        <p:spPr>
          <a:xfrm>
            <a:off x="4594742" y="2898439"/>
            <a:ext cx="1944000" cy="648000"/>
          </a:xfrm>
          <a:prstGeom prst="rect">
            <a:avLst/>
          </a:prstGeom>
          <a:solidFill>
            <a:srgbClr val="4770B1"/>
          </a:solidFill>
          <a:ln>
            <a:solidFill>
              <a:schemeClr val="tx1"/>
            </a:solidFill>
          </a:ln>
        </p:spPr>
        <p:txBody>
          <a:bodyPr wrap="square" rtlCol="0" anchor="ctr" anchorCtr="0">
            <a:spAutoFit/>
          </a:bodyPr>
          <a:lstStyle/>
          <a:p>
            <a:pPr algn="ctr"/>
            <a:r>
              <a:rPr lang="en-GB" sz="1600" b="1" dirty="0" smtClean="0">
                <a:solidFill>
                  <a:prstClr val="white"/>
                </a:solidFill>
                <a:latin typeface="Source Sans Pro" panose="020B0503030403020204" pitchFamily="34" charset="0"/>
              </a:rPr>
              <a:t>Capability and Capacity Building</a:t>
            </a:r>
          </a:p>
        </p:txBody>
      </p:sp>
      <p:sp>
        <p:nvSpPr>
          <p:cNvPr id="13" name="TextBox 12"/>
          <p:cNvSpPr txBox="1"/>
          <p:nvPr/>
        </p:nvSpPr>
        <p:spPr>
          <a:xfrm>
            <a:off x="6699441" y="2896456"/>
            <a:ext cx="1944000" cy="646331"/>
          </a:xfrm>
          <a:prstGeom prst="rect">
            <a:avLst/>
          </a:prstGeom>
          <a:solidFill>
            <a:srgbClr val="4770B1"/>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Spatial Frameworks</a:t>
            </a:r>
          </a:p>
        </p:txBody>
      </p:sp>
      <p:sp>
        <p:nvSpPr>
          <p:cNvPr id="14" name="TextBox 13"/>
          <p:cNvSpPr txBox="1"/>
          <p:nvPr/>
        </p:nvSpPr>
        <p:spPr>
          <a:xfrm>
            <a:off x="6701460" y="4084037"/>
            <a:ext cx="1944000" cy="2585323"/>
          </a:xfrm>
          <a:prstGeom prst="rect">
            <a:avLst/>
          </a:prstGeom>
          <a:solidFill>
            <a:srgbClr val="4770B1"/>
          </a:solidFill>
          <a:ln>
            <a:solidFill>
              <a:schemeClr val="tx1"/>
            </a:solidFill>
          </a:ln>
        </p:spPr>
        <p:txBody>
          <a:bodyPr wrap="square" rtlCol="0">
            <a:noAutofit/>
          </a:bodyPr>
          <a:lstStyle/>
          <a:p>
            <a:pPr algn="ctr"/>
            <a:r>
              <a:rPr lang="en-GB" dirty="0" smtClean="0">
                <a:solidFill>
                  <a:prstClr val="white"/>
                </a:solidFill>
                <a:latin typeface="Source Sans Pro" panose="020B0503030403020204" pitchFamily="34" charset="0"/>
              </a:rPr>
              <a:t>Global Geodetic Reference Framework</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Global Map for Sustainable Development</a:t>
            </a:r>
          </a:p>
          <a:p>
            <a:endParaRPr lang="en-GB" b="1" dirty="0">
              <a:solidFill>
                <a:prstClr val="white"/>
              </a:solidFill>
              <a:latin typeface="Source Sans Pro" panose="020B0503030403020204" pitchFamily="34" charset="0"/>
            </a:endParaRPr>
          </a:p>
        </p:txBody>
      </p:sp>
      <p:sp>
        <p:nvSpPr>
          <p:cNvPr id="18" name="Right Arrow 17"/>
          <p:cNvSpPr/>
          <p:nvPr/>
        </p:nvSpPr>
        <p:spPr>
          <a:xfrm rot="16200000">
            <a:off x="1061579" y="3733323"/>
            <a:ext cx="533273" cy="137166"/>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19" name="Right Arrow 18"/>
          <p:cNvSpPr/>
          <p:nvPr/>
        </p:nvSpPr>
        <p:spPr>
          <a:xfrm rot="16200000">
            <a:off x="5310681" y="3746385"/>
            <a:ext cx="507139" cy="137168"/>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0" name="Right Arrow 19"/>
          <p:cNvSpPr/>
          <p:nvPr/>
        </p:nvSpPr>
        <p:spPr>
          <a:xfrm rot="16200000">
            <a:off x="7409836" y="3731758"/>
            <a:ext cx="536393" cy="137167"/>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1" name="TextBox 20"/>
          <p:cNvSpPr txBox="1"/>
          <p:nvPr/>
        </p:nvSpPr>
        <p:spPr>
          <a:xfrm>
            <a:off x="328320" y="939369"/>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Fit-for-purpose geospatial information </a:t>
            </a:r>
            <a:endParaRPr lang="en-GB" dirty="0">
              <a:solidFill>
                <a:prstClr val="white"/>
              </a:solidFill>
              <a:latin typeface="Source Sans Pro" panose="020B0503030403020204" pitchFamily="34" charset="0"/>
            </a:endParaRPr>
          </a:p>
        </p:txBody>
      </p:sp>
      <p:sp>
        <p:nvSpPr>
          <p:cNvPr id="29" name="TextBox 28"/>
          <p:cNvSpPr txBox="1"/>
          <p:nvPr/>
        </p:nvSpPr>
        <p:spPr>
          <a:xfrm>
            <a:off x="323112" y="229620"/>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Post-2015 Development Agenda</a:t>
            </a:r>
            <a:endParaRPr lang="en-GB" dirty="0">
              <a:solidFill>
                <a:prstClr val="white"/>
              </a:solidFill>
              <a:latin typeface="Source Sans Pro" panose="020B0503030403020204" pitchFamily="34" charset="0"/>
            </a:endParaRPr>
          </a:p>
        </p:txBody>
      </p:sp>
      <p:sp>
        <p:nvSpPr>
          <p:cNvPr id="31" name="Right Arrow 30"/>
          <p:cNvSpPr/>
          <p:nvPr/>
        </p:nvSpPr>
        <p:spPr>
          <a:xfrm rot="16200000">
            <a:off x="3206299" y="3729490"/>
            <a:ext cx="528865" cy="149232"/>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32" name="Right Arrow 31"/>
          <p:cNvSpPr/>
          <p:nvPr/>
        </p:nvSpPr>
        <p:spPr>
          <a:xfrm rot="16200000">
            <a:off x="4359886" y="710858"/>
            <a:ext cx="319856"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cxnSp>
        <p:nvCxnSpPr>
          <p:cNvPr id="44" name="Straight Arrow Connector 43"/>
          <p:cNvCxnSpPr>
            <a:stCxn id="11" idx="0"/>
          </p:cNvCxnSpPr>
          <p:nvPr/>
        </p:nvCxnSpPr>
        <p:spPr>
          <a:xfrm flipV="1">
            <a:off x="1385144" y="2282560"/>
            <a:ext cx="3134529" cy="610784"/>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3" idx="0"/>
          </p:cNvCxnSpPr>
          <p:nvPr/>
        </p:nvCxnSpPr>
        <p:spPr>
          <a:xfrm flipH="1" flipV="1">
            <a:off x="4519673" y="2282560"/>
            <a:ext cx="3151768" cy="613896"/>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0" idx="0"/>
          </p:cNvCxnSpPr>
          <p:nvPr/>
        </p:nvCxnSpPr>
        <p:spPr>
          <a:xfrm flipV="1">
            <a:off x="3476172" y="2282560"/>
            <a:ext cx="1043501" cy="610783"/>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2" idx="0"/>
          </p:cNvCxnSpPr>
          <p:nvPr/>
        </p:nvCxnSpPr>
        <p:spPr>
          <a:xfrm flipH="1" flipV="1">
            <a:off x="4519673" y="2282560"/>
            <a:ext cx="1047069" cy="615879"/>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57900" y="1844824"/>
            <a:ext cx="8347917"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United Nations Committee of Experts on Global Geospatial Information Management</a:t>
            </a:r>
            <a:endParaRPr lang="en-GB" dirty="0">
              <a:solidFill>
                <a:prstClr val="white"/>
              </a:solidFill>
              <a:latin typeface="Source Sans Pro" panose="020B0503030403020204" pitchFamily="34" charset="0"/>
            </a:endParaRPr>
          </a:p>
        </p:txBody>
      </p:sp>
      <p:sp>
        <p:nvSpPr>
          <p:cNvPr id="26" name="Right Arrow 25"/>
          <p:cNvSpPr/>
          <p:nvPr/>
        </p:nvSpPr>
        <p:spPr>
          <a:xfrm rot="16200000">
            <a:off x="4251876" y="1508301"/>
            <a:ext cx="535880"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Tree>
    <p:extLst>
      <p:ext uri="{BB962C8B-B14F-4D97-AF65-F5344CB8AC3E}">
        <p14:creationId xmlns:p14="http://schemas.microsoft.com/office/powerpoint/2010/main" val="11297929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4094" y="4042819"/>
            <a:ext cx="1944000" cy="2585362"/>
          </a:xfrm>
          <a:prstGeom prst="rect">
            <a:avLst/>
          </a:prstGeom>
          <a:solidFill>
            <a:srgbClr val="4770B1"/>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High level forum for Member States</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Legal and Policy Frameworks</a:t>
            </a:r>
            <a:endParaRPr lang="en-GB" b="1" dirty="0">
              <a:solidFill>
                <a:prstClr val="white"/>
              </a:solidFill>
              <a:latin typeface="Source Sans Pro" panose="020B0503030403020204" pitchFamily="34" charset="0"/>
            </a:endParaRPr>
          </a:p>
        </p:txBody>
      </p:sp>
      <p:sp>
        <p:nvSpPr>
          <p:cNvPr id="8" name="TextBox 7"/>
          <p:cNvSpPr txBox="1"/>
          <p:nvPr/>
        </p:nvSpPr>
        <p:spPr>
          <a:xfrm>
            <a:off x="2499009" y="4081602"/>
            <a:ext cx="1944000" cy="2585324"/>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Standards for Geospatial Information Management</a:t>
            </a:r>
            <a:endParaRPr lang="en-GB" b="1" dirty="0">
              <a:solidFill>
                <a:prstClr val="white"/>
              </a:solidFill>
              <a:latin typeface="Source Sans Pro" panose="020B0503030403020204" pitchFamily="34" charset="0"/>
            </a:endParaRPr>
          </a:p>
        </p:txBody>
      </p:sp>
      <p:sp>
        <p:nvSpPr>
          <p:cNvPr id="9" name="TextBox 8"/>
          <p:cNvSpPr txBox="1"/>
          <p:nvPr/>
        </p:nvSpPr>
        <p:spPr>
          <a:xfrm>
            <a:off x="4618081" y="4081603"/>
            <a:ext cx="1944000" cy="2585323"/>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Knowledge base for Geospatial Information Management</a:t>
            </a:r>
          </a:p>
          <a:p>
            <a:pPr algn="ctr">
              <a:spcBef>
                <a:spcPts val="600"/>
              </a:spcBef>
            </a:pPr>
            <a:r>
              <a:rPr lang="en-GB" dirty="0" smtClean="0">
                <a:solidFill>
                  <a:prstClr val="white"/>
                </a:solidFill>
                <a:latin typeface="Source Sans Pro" panose="020B0503030403020204" pitchFamily="34" charset="0"/>
              </a:rPr>
              <a:t>Forum for exchange of best practice</a:t>
            </a:r>
          </a:p>
        </p:txBody>
      </p:sp>
      <p:sp>
        <p:nvSpPr>
          <p:cNvPr id="10" name="TextBox 9"/>
          <p:cNvSpPr txBox="1"/>
          <p:nvPr/>
        </p:nvSpPr>
        <p:spPr>
          <a:xfrm>
            <a:off x="2504172" y="2893343"/>
            <a:ext cx="1944000" cy="648000"/>
          </a:xfrm>
          <a:prstGeom prst="rect">
            <a:avLst/>
          </a:prstGeom>
          <a:solidFill>
            <a:srgbClr val="C6D3E8"/>
          </a:solidFill>
          <a:ln>
            <a:solidFill>
              <a:schemeClr val="tx1"/>
            </a:solidFill>
          </a:ln>
        </p:spPr>
        <p:txBody>
          <a:bodyPr wrap="square" rtlCol="0" anchor="ctr" anchorCtr="0">
            <a:noAutofit/>
          </a:bodyPr>
          <a:lstStyle/>
          <a:p>
            <a:pPr algn="ctr"/>
            <a:r>
              <a:rPr lang="en-GB" b="1" dirty="0" smtClean="0">
                <a:solidFill>
                  <a:prstClr val="white"/>
                </a:solidFill>
                <a:latin typeface="Source Sans Pro" panose="020B0503030403020204" pitchFamily="34" charset="0"/>
              </a:rPr>
              <a:t>Standards</a:t>
            </a:r>
          </a:p>
        </p:txBody>
      </p:sp>
      <p:sp>
        <p:nvSpPr>
          <p:cNvPr id="11" name="TextBox 10"/>
          <p:cNvSpPr txBox="1"/>
          <p:nvPr/>
        </p:nvSpPr>
        <p:spPr>
          <a:xfrm>
            <a:off x="413144" y="2893344"/>
            <a:ext cx="1944000" cy="646331"/>
          </a:xfrm>
          <a:prstGeom prst="rect">
            <a:avLst/>
          </a:prstGeom>
          <a:solidFill>
            <a:srgbClr val="4770B1"/>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Strong Governance</a:t>
            </a:r>
          </a:p>
        </p:txBody>
      </p:sp>
      <p:sp>
        <p:nvSpPr>
          <p:cNvPr id="12" name="TextBox 11"/>
          <p:cNvSpPr txBox="1"/>
          <p:nvPr/>
        </p:nvSpPr>
        <p:spPr>
          <a:xfrm>
            <a:off x="4594742" y="2898439"/>
            <a:ext cx="1944000" cy="648000"/>
          </a:xfrm>
          <a:prstGeom prst="rect">
            <a:avLst/>
          </a:prstGeom>
          <a:solidFill>
            <a:srgbClr val="C6D3E8"/>
          </a:solidFill>
          <a:ln>
            <a:solidFill>
              <a:schemeClr val="tx1"/>
            </a:solidFill>
          </a:ln>
        </p:spPr>
        <p:txBody>
          <a:bodyPr wrap="square" rtlCol="0" anchor="ctr" anchorCtr="0">
            <a:spAutoFit/>
          </a:bodyPr>
          <a:lstStyle/>
          <a:p>
            <a:pPr algn="ctr"/>
            <a:r>
              <a:rPr lang="en-GB" sz="1600" b="1" dirty="0" smtClean="0">
                <a:solidFill>
                  <a:prstClr val="white"/>
                </a:solidFill>
                <a:latin typeface="Source Sans Pro" panose="020B0503030403020204" pitchFamily="34" charset="0"/>
              </a:rPr>
              <a:t>Capability and Capacity Building</a:t>
            </a:r>
          </a:p>
        </p:txBody>
      </p:sp>
      <p:sp>
        <p:nvSpPr>
          <p:cNvPr id="13" name="TextBox 12"/>
          <p:cNvSpPr txBox="1"/>
          <p:nvPr/>
        </p:nvSpPr>
        <p:spPr>
          <a:xfrm>
            <a:off x="6699441" y="2896456"/>
            <a:ext cx="1944000" cy="646331"/>
          </a:xfrm>
          <a:prstGeom prst="rect">
            <a:avLst/>
          </a:prstGeom>
          <a:solidFill>
            <a:srgbClr val="C6D3E8"/>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Spatial Frameworks</a:t>
            </a:r>
          </a:p>
        </p:txBody>
      </p:sp>
      <p:sp>
        <p:nvSpPr>
          <p:cNvPr id="14" name="TextBox 13"/>
          <p:cNvSpPr txBox="1"/>
          <p:nvPr/>
        </p:nvSpPr>
        <p:spPr>
          <a:xfrm>
            <a:off x="6701460" y="4084037"/>
            <a:ext cx="1944000" cy="2585323"/>
          </a:xfrm>
          <a:prstGeom prst="rect">
            <a:avLst/>
          </a:prstGeom>
          <a:solidFill>
            <a:srgbClr val="C6D3E8"/>
          </a:solidFill>
          <a:ln>
            <a:solidFill>
              <a:schemeClr val="tx1"/>
            </a:solidFill>
          </a:ln>
        </p:spPr>
        <p:txBody>
          <a:bodyPr wrap="square" rtlCol="0">
            <a:noAutofit/>
          </a:bodyPr>
          <a:lstStyle/>
          <a:p>
            <a:pPr algn="ctr"/>
            <a:r>
              <a:rPr lang="en-GB" dirty="0" smtClean="0">
                <a:solidFill>
                  <a:prstClr val="white"/>
                </a:solidFill>
                <a:latin typeface="Source Sans Pro" panose="020B0503030403020204" pitchFamily="34" charset="0"/>
              </a:rPr>
              <a:t>Global Geodetic Reference Framework</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Global Map for Sustainable Development</a:t>
            </a:r>
          </a:p>
          <a:p>
            <a:endParaRPr lang="en-GB" b="1" dirty="0">
              <a:solidFill>
                <a:prstClr val="white"/>
              </a:solidFill>
              <a:latin typeface="Source Sans Pro" panose="020B0503030403020204" pitchFamily="34" charset="0"/>
            </a:endParaRPr>
          </a:p>
        </p:txBody>
      </p:sp>
      <p:sp>
        <p:nvSpPr>
          <p:cNvPr id="18" name="Right Arrow 17"/>
          <p:cNvSpPr/>
          <p:nvPr/>
        </p:nvSpPr>
        <p:spPr>
          <a:xfrm rot="16200000">
            <a:off x="1061579" y="3733323"/>
            <a:ext cx="533273" cy="137166"/>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19" name="Right Arrow 18"/>
          <p:cNvSpPr/>
          <p:nvPr/>
        </p:nvSpPr>
        <p:spPr>
          <a:xfrm rot="16200000">
            <a:off x="5310681" y="3746385"/>
            <a:ext cx="507139" cy="137168"/>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0" name="Right Arrow 19"/>
          <p:cNvSpPr/>
          <p:nvPr/>
        </p:nvSpPr>
        <p:spPr>
          <a:xfrm rot="16200000">
            <a:off x="7409836" y="3731758"/>
            <a:ext cx="536393" cy="137167"/>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1" name="TextBox 20"/>
          <p:cNvSpPr txBox="1"/>
          <p:nvPr/>
        </p:nvSpPr>
        <p:spPr>
          <a:xfrm>
            <a:off x="328320" y="939369"/>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Fit-for-purpose geospatial information </a:t>
            </a:r>
            <a:endParaRPr lang="en-GB" dirty="0">
              <a:solidFill>
                <a:prstClr val="white"/>
              </a:solidFill>
              <a:latin typeface="Source Sans Pro" panose="020B0503030403020204" pitchFamily="34" charset="0"/>
            </a:endParaRPr>
          </a:p>
        </p:txBody>
      </p:sp>
      <p:sp>
        <p:nvSpPr>
          <p:cNvPr id="29" name="TextBox 28"/>
          <p:cNvSpPr txBox="1"/>
          <p:nvPr/>
        </p:nvSpPr>
        <p:spPr>
          <a:xfrm>
            <a:off x="323112" y="229620"/>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Post-2015 Development Agenda</a:t>
            </a:r>
            <a:endParaRPr lang="en-GB" dirty="0">
              <a:solidFill>
                <a:prstClr val="white"/>
              </a:solidFill>
              <a:latin typeface="Source Sans Pro" panose="020B0503030403020204" pitchFamily="34" charset="0"/>
            </a:endParaRPr>
          </a:p>
        </p:txBody>
      </p:sp>
      <p:sp>
        <p:nvSpPr>
          <p:cNvPr id="31" name="Right Arrow 30"/>
          <p:cNvSpPr/>
          <p:nvPr/>
        </p:nvSpPr>
        <p:spPr>
          <a:xfrm rot="16200000">
            <a:off x="3206299" y="3729490"/>
            <a:ext cx="528865" cy="149232"/>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32" name="Right Arrow 31"/>
          <p:cNvSpPr/>
          <p:nvPr/>
        </p:nvSpPr>
        <p:spPr>
          <a:xfrm rot="16200000">
            <a:off x="4359886" y="710858"/>
            <a:ext cx="319856"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cxnSp>
        <p:nvCxnSpPr>
          <p:cNvPr id="44" name="Straight Arrow Connector 43"/>
          <p:cNvCxnSpPr>
            <a:stCxn id="11" idx="0"/>
          </p:cNvCxnSpPr>
          <p:nvPr/>
        </p:nvCxnSpPr>
        <p:spPr>
          <a:xfrm flipV="1">
            <a:off x="1385144" y="2282560"/>
            <a:ext cx="3134529" cy="610784"/>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3" idx="0"/>
          </p:cNvCxnSpPr>
          <p:nvPr/>
        </p:nvCxnSpPr>
        <p:spPr>
          <a:xfrm flipH="1" flipV="1">
            <a:off x="4519673" y="2282560"/>
            <a:ext cx="3151768" cy="613896"/>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0" idx="0"/>
          </p:cNvCxnSpPr>
          <p:nvPr/>
        </p:nvCxnSpPr>
        <p:spPr>
          <a:xfrm flipV="1">
            <a:off x="3476172" y="2282560"/>
            <a:ext cx="1043501" cy="610783"/>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2" idx="0"/>
          </p:cNvCxnSpPr>
          <p:nvPr/>
        </p:nvCxnSpPr>
        <p:spPr>
          <a:xfrm flipH="1" flipV="1">
            <a:off x="4519673" y="2282560"/>
            <a:ext cx="1047069" cy="615879"/>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57900" y="1844824"/>
            <a:ext cx="8347917"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United Nations Committee of Experts on Global Geospatial Information Management</a:t>
            </a:r>
            <a:endParaRPr lang="en-GB" dirty="0">
              <a:solidFill>
                <a:prstClr val="white"/>
              </a:solidFill>
              <a:latin typeface="Source Sans Pro" panose="020B0503030403020204" pitchFamily="34" charset="0"/>
            </a:endParaRPr>
          </a:p>
        </p:txBody>
      </p:sp>
      <p:sp>
        <p:nvSpPr>
          <p:cNvPr id="26" name="Right Arrow 25"/>
          <p:cNvSpPr/>
          <p:nvPr/>
        </p:nvSpPr>
        <p:spPr>
          <a:xfrm rot="16200000">
            <a:off x="4251876" y="1508301"/>
            <a:ext cx="535880"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Tree>
    <p:extLst>
      <p:ext uri="{BB962C8B-B14F-4D97-AF65-F5344CB8AC3E}">
        <p14:creationId xmlns:p14="http://schemas.microsoft.com/office/powerpoint/2010/main" val="2411903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Legal and Policy Frameworks</a:t>
            </a:r>
            <a:endParaRPr lang="en-GB" sz="3600" dirty="0"/>
          </a:p>
        </p:txBody>
      </p:sp>
      <p:sp>
        <p:nvSpPr>
          <p:cNvPr id="3" name="Content Placeholder 2"/>
          <p:cNvSpPr>
            <a:spLocks noGrp="1"/>
          </p:cNvSpPr>
          <p:nvPr>
            <p:ph idx="1"/>
          </p:nvPr>
        </p:nvSpPr>
        <p:spPr/>
        <p:txBody>
          <a:bodyPr/>
          <a:lstStyle/>
          <a:p>
            <a:r>
              <a:rPr lang="en-GB" sz="2800" dirty="0" smtClean="0">
                <a:solidFill>
                  <a:schemeClr val="tx1"/>
                </a:solidFill>
              </a:rPr>
              <a:t>UN-GGIM has:</a:t>
            </a:r>
          </a:p>
          <a:p>
            <a:pPr lvl="1"/>
            <a:r>
              <a:rPr lang="en-GB" sz="2400" dirty="0" smtClean="0">
                <a:solidFill>
                  <a:schemeClr val="tx1"/>
                </a:solidFill>
              </a:rPr>
              <a:t>Identified Legal and Policy Issues as one of the main challenges facing the geospatial community in the next ten years</a:t>
            </a:r>
          </a:p>
          <a:p>
            <a:pPr lvl="1"/>
            <a:r>
              <a:rPr lang="en-GB" sz="2400" dirty="0" smtClean="0">
                <a:solidFill>
                  <a:schemeClr val="tx1"/>
                </a:solidFill>
              </a:rPr>
              <a:t>Engaged with the Centre for Spatial Law and Policy and the International Bar Association to help identify issues</a:t>
            </a:r>
          </a:p>
          <a:p>
            <a:pPr lvl="1"/>
            <a:r>
              <a:rPr lang="en-GB" sz="2400" dirty="0" smtClean="0">
                <a:solidFill>
                  <a:schemeClr val="tx1"/>
                </a:solidFill>
              </a:rPr>
              <a:t>Conducted a survey of Member States to assess the impact on legal and policy issues on data collection, use and distribution</a:t>
            </a:r>
            <a:endParaRPr lang="en-GB" sz="2400" dirty="0">
              <a:solidFill>
                <a:schemeClr val="tx1"/>
              </a:solidFill>
            </a:endParaRPr>
          </a:p>
        </p:txBody>
      </p:sp>
    </p:spTree>
    <p:extLst>
      <p:ext uri="{BB962C8B-B14F-4D97-AF65-F5344CB8AC3E}">
        <p14:creationId xmlns:p14="http://schemas.microsoft.com/office/powerpoint/2010/main" val="15761377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Legal and Policy Frameworks</a:t>
            </a:r>
            <a:endParaRPr lang="en-GB" sz="3600" dirty="0"/>
          </a:p>
        </p:txBody>
      </p:sp>
      <p:sp>
        <p:nvSpPr>
          <p:cNvPr id="3" name="Content Placeholder 2"/>
          <p:cNvSpPr>
            <a:spLocks noGrp="1"/>
          </p:cNvSpPr>
          <p:nvPr>
            <p:ph idx="1"/>
          </p:nvPr>
        </p:nvSpPr>
        <p:spPr/>
        <p:txBody>
          <a:bodyPr/>
          <a:lstStyle/>
          <a:p>
            <a:r>
              <a:rPr lang="en-GB" sz="2800" dirty="0" smtClean="0">
                <a:solidFill>
                  <a:schemeClr val="tx1"/>
                </a:solidFill>
              </a:rPr>
              <a:t>UN-GGIM will:</a:t>
            </a:r>
          </a:p>
          <a:p>
            <a:pPr lvl="1"/>
            <a:r>
              <a:rPr lang="en-GB" sz="2400" dirty="0" smtClean="0">
                <a:solidFill>
                  <a:schemeClr val="tx1"/>
                </a:solidFill>
              </a:rPr>
              <a:t>Write an information paper to be discussed at the Fourth Session of UN-GGIM (GGIM4)</a:t>
            </a:r>
          </a:p>
          <a:p>
            <a:pPr lvl="1"/>
            <a:r>
              <a:rPr lang="en-GB" sz="2400" dirty="0">
                <a:solidFill>
                  <a:schemeClr val="tx1"/>
                </a:solidFill>
              </a:rPr>
              <a:t>Host a side event at GGIM4 to discuss Legal and Policy implications with Member States</a:t>
            </a:r>
          </a:p>
          <a:p>
            <a:pPr lvl="1"/>
            <a:r>
              <a:rPr lang="en-GB" sz="2400" dirty="0" smtClean="0"/>
              <a:t>Formulate guidance on issues surrounding geospatial law</a:t>
            </a:r>
          </a:p>
          <a:p>
            <a:pPr lvl="1"/>
            <a:endParaRPr lang="en-GB" sz="2400" dirty="0" smtClean="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9040"/>
            <a:ext cx="9144000"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4301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260350"/>
            <a:ext cx="9144000" cy="1152525"/>
          </a:xfrm>
        </p:spPr>
        <p:txBody>
          <a:bodyPr/>
          <a:lstStyle/>
          <a:p>
            <a:pPr eaLnBrk="1" hangingPunct="1"/>
            <a:r>
              <a:rPr lang="en-GB" sz="3600" dirty="0" smtClean="0"/>
              <a:t>Cambridge Conference/UN-GGIM – Ministerial Session</a:t>
            </a:r>
            <a:br>
              <a:rPr lang="en-GB" sz="3600" dirty="0" smtClean="0"/>
            </a:br>
            <a:endParaRPr lang="en-GB" sz="3600" dirty="0" smtClean="0"/>
          </a:p>
        </p:txBody>
      </p:sp>
      <p:pic>
        <p:nvPicPr>
          <p:cNvPr id="2560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01738" y="1185863"/>
            <a:ext cx="6740525" cy="4486275"/>
          </a:xfrm>
        </p:spPr>
      </p:pic>
      <p:sp>
        <p:nvSpPr>
          <p:cNvPr id="6" name="Oval 5"/>
          <p:cNvSpPr/>
          <p:nvPr/>
        </p:nvSpPr>
        <p:spPr>
          <a:xfrm>
            <a:off x="251520" y="1287398"/>
            <a:ext cx="2285618" cy="2285618"/>
          </a:xfrm>
          <a:prstGeom prst="ellipse">
            <a:avLst/>
          </a:prstGeom>
          <a:blipFill>
            <a:blip r:embed="rId4" cstate="print">
              <a:extLst>
                <a:ext uri="{28A0092B-C50C-407E-A947-70E740481C1C}">
                  <a14:useLocalDpi xmlns:a14="http://schemas.microsoft.com/office/drawing/2010/main" val="0"/>
                </a:ext>
              </a:extLst>
            </a:blip>
            <a:srcRect/>
            <a:stretch>
              <a:fillRect/>
            </a:stretch>
          </a:blipFill>
          <a:effectLst>
            <a:softEdge rad="635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Oval 6"/>
          <p:cNvSpPr/>
          <p:nvPr/>
        </p:nvSpPr>
        <p:spPr>
          <a:xfrm>
            <a:off x="279996" y="3501008"/>
            <a:ext cx="2285618" cy="2285618"/>
          </a:xfrm>
          <a:prstGeom prst="ellipse">
            <a:avLst/>
          </a:prstGeom>
          <a:blipFill>
            <a:blip r:embed="rId5" cstate="print">
              <a:extLst>
                <a:ext uri="{28A0092B-C50C-407E-A947-70E740481C1C}">
                  <a14:useLocalDpi xmlns:a14="http://schemas.microsoft.com/office/drawing/2010/main" val="0"/>
                </a:ext>
              </a:extLst>
            </a:blip>
            <a:srcRect/>
            <a:stretch>
              <a:fillRect/>
            </a:stretch>
          </a:blipFill>
          <a:effectLst>
            <a:softEdge rad="635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Oval 9"/>
          <p:cNvSpPr/>
          <p:nvPr/>
        </p:nvSpPr>
        <p:spPr>
          <a:xfrm>
            <a:off x="2537138" y="1268760"/>
            <a:ext cx="2254693" cy="2254693"/>
          </a:xfrm>
          <a:prstGeom prst="ellipse">
            <a:avLst/>
          </a:prstGeom>
          <a:blipFill>
            <a:blip r:embed="rId6" cstate="print">
              <a:extLst>
                <a:ext uri="{28A0092B-C50C-407E-A947-70E740481C1C}">
                  <a14:useLocalDpi xmlns:a14="http://schemas.microsoft.com/office/drawing/2010/main" val="0"/>
                </a:ext>
              </a:extLst>
            </a:blip>
            <a:srcRect/>
            <a:stretch>
              <a:fillRect/>
            </a:stretch>
          </a:blipFill>
          <a:effectLst>
            <a:softEdge rad="635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Oval 10"/>
          <p:cNvSpPr/>
          <p:nvPr/>
        </p:nvSpPr>
        <p:spPr>
          <a:xfrm>
            <a:off x="2565614" y="3501008"/>
            <a:ext cx="2254693" cy="2254693"/>
          </a:xfrm>
          <a:prstGeom prst="ellipse">
            <a:avLst/>
          </a:prstGeom>
          <a:blipFill>
            <a:blip r:embed="rId7" cstate="print">
              <a:extLst>
                <a:ext uri="{28A0092B-C50C-407E-A947-70E740481C1C}">
                  <a14:useLocalDpi xmlns:a14="http://schemas.microsoft.com/office/drawing/2010/main" val="0"/>
                </a:ext>
              </a:extLst>
            </a:blip>
            <a:srcRect/>
            <a:stretch>
              <a:fillRect/>
            </a:stretch>
          </a:blipFill>
          <a:effectLst>
            <a:softEdge rad="635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3106966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819807" y="409902"/>
            <a:ext cx="8119242" cy="777547"/>
          </a:xfrm>
        </p:spPr>
        <p:txBody>
          <a:bodyPr/>
          <a:lstStyle/>
          <a:p>
            <a:pPr algn="l"/>
            <a:r>
              <a:rPr lang="en-GB" altLang="en-US" sz="2800" dirty="0" smtClean="0">
                <a:solidFill>
                  <a:srgbClr val="0C7AAE"/>
                </a:solidFill>
                <a:latin typeface="+mn-lt"/>
              </a:rPr>
              <a:t>Geospatial information: </a:t>
            </a:r>
            <a:br>
              <a:rPr lang="en-GB" altLang="en-US" sz="2800" dirty="0" smtClean="0">
                <a:solidFill>
                  <a:srgbClr val="0C7AAE"/>
                </a:solidFill>
                <a:latin typeface="+mn-lt"/>
              </a:rPr>
            </a:br>
            <a:r>
              <a:rPr lang="en-GB" altLang="en-US" sz="2800" dirty="0" smtClean="0">
                <a:solidFill>
                  <a:srgbClr val="0C7AAE"/>
                </a:solidFill>
                <a:latin typeface="+mn-lt"/>
              </a:rPr>
              <a:t>its importance to governments</a:t>
            </a:r>
          </a:p>
        </p:txBody>
      </p:sp>
      <p:graphicFrame>
        <p:nvGraphicFramePr>
          <p:cNvPr id="4" name="Content Placeholder 14"/>
          <p:cNvGraphicFramePr>
            <a:graphicFrameLocks noGrp="1"/>
          </p:cNvGraphicFramePr>
          <p:nvPr>
            <p:ph idx="4294967295"/>
            <p:extLst>
              <p:ext uri="{D42A27DB-BD31-4B8C-83A1-F6EECF244321}">
                <p14:modId xmlns:p14="http://schemas.microsoft.com/office/powerpoint/2010/main" val="1860443515"/>
              </p:ext>
            </p:extLst>
          </p:nvPr>
        </p:nvGraphicFramePr>
        <p:xfrm>
          <a:off x="1008063" y="1125538"/>
          <a:ext cx="8135937"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4137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High Level Forums</a:t>
            </a:r>
            <a:endParaRPr lang="en-GB" sz="3600" dirty="0"/>
          </a:p>
        </p:txBody>
      </p:sp>
      <p:graphicFrame>
        <p:nvGraphicFramePr>
          <p:cNvPr id="16" name="Content Placeholder 15"/>
          <p:cNvGraphicFramePr>
            <a:graphicFrameLocks noGrp="1"/>
          </p:cNvGraphicFramePr>
          <p:nvPr>
            <p:ph idx="1"/>
            <p:extLst>
              <p:ext uri="{D42A27DB-BD31-4B8C-83A1-F6EECF244321}">
                <p14:modId xmlns:p14="http://schemas.microsoft.com/office/powerpoint/2010/main" val="2189359486"/>
              </p:ext>
            </p:extLst>
          </p:nvPr>
        </p:nvGraphicFramePr>
        <p:xfrm>
          <a:off x="36512" y="548680"/>
          <a:ext cx="914400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08928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Second High Level Forum</a:t>
            </a:r>
            <a:r>
              <a:rPr lang="en-GB" dirty="0" smtClean="0"/>
              <a:t/>
            </a:r>
            <a:br>
              <a:rPr lang="en-GB" dirty="0" smtClean="0"/>
            </a:br>
            <a:r>
              <a:rPr lang="en-GB" sz="2400" dirty="0" smtClean="0"/>
              <a:t>Qatar 4-6</a:t>
            </a:r>
            <a:r>
              <a:rPr lang="en-GB" sz="2400" baseline="30000" dirty="0" smtClean="0"/>
              <a:t>th</a:t>
            </a:r>
            <a:r>
              <a:rPr lang="en-GB" sz="2400" dirty="0" smtClean="0"/>
              <a:t> February 2013</a:t>
            </a:r>
            <a:endParaRPr lang="en-GB"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8064" y="1124744"/>
            <a:ext cx="3857375" cy="4991897"/>
          </a:xfrm>
          <a:prstGeom prst="rect">
            <a:avLst/>
          </a:prstGeom>
          <a:ln>
            <a:noFill/>
          </a:ln>
          <a:effectLst>
            <a:softEdge rad="112500"/>
          </a:effectLst>
        </p:spPr>
      </p:pic>
      <p:sp>
        <p:nvSpPr>
          <p:cNvPr id="5" name="Content Placeholder 2"/>
          <p:cNvSpPr txBox="1">
            <a:spLocks/>
          </p:cNvSpPr>
          <p:nvPr/>
        </p:nvSpPr>
        <p:spPr bwMode="auto">
          <a:xfrm>
            <a:off x="457200" y="1600200"/>
            <a:ext cx="51229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000">
                <a:solidFill>
                  <a:srgbClr val="0066FF"/>
                </a:solidFill>
                <a:latin typeface="+mn-lt"/>
              </a:defRPr>
            </a:lvl4pPr>
            <a:lvl5pPr marL="2057400" indent="-228600" algn="l" rtl="0" eaLnBrk="0" fontAlgn="base" hangingPunct="0">
              <a:spcBef>
                <a:spcPct val="20000"/>
              </a:spcBef>
              <a:spcAft>
                <a:spcPct val="0"/>
              </a:spcAft>
              <a:buChar char="»"/>
              <a:defRPr sz="2000">
                <a:solidFill>
                  <a:srgbClr val="0066FF"/>
                </a:solidFill>
                <a:latin typeface="+mn-lt"/>
              </a:defRPr>
            </a:lvl5pPr>
            <a:lvl6pPr marL="2514600" indent="-228600" algn="l" rtl="0" fontAlgn="base">
              <a:spcBef>
                <a:spcPct val="20000"/>
              </a:spcBef>
              <a:spcAft>
                <a:spcPct val="0"/>
              </a:spcAft>
              <a:buChar char="»"/>
              <a:defRPr sz="2000">
                <a:solidFill>
                  <a:srgbClr val="0066FF"/>
                </a:solidFill>
                <a:latin typeface="+mn-lt"/>
              </a:defRPr>
            </a:lvl6pPr>
            <a:lvl7pPr marL="2971800" indent="-228600" algn="l" rtl="0" fontAlgn="base">
              <a:spcBef>
                <a:spcPct val="20000"/>
              </a:spcBef>
              <a:spcAft>
                <a:spcPct val="0"/>
              </a:spcAft>
              <a:buChar char="»"/>
              <a:defRPr sz="2000">
                <a:solidFill>
                  <a:srgbClr val="0066FF"/>
                </a:solidFill>
                <a:latin typeface="+mn-lt"/>
              </a:defRPr>
            </a:lvl7pPr>
            <a:lvl8pPr marL="3429000" indent="-228600" algn="l" rtl="0" fontAlgn="base">
              <a:spcBef>
                <a:spcPct val="20000"/>
              </a:spcBef>
              <a:spcAft>
                <a:spcPct val="0"/>
              </a:spcAft>
              <a:buChar char="»"/>
              <a:defRPr sz="2000">
                <a:solidFill>
                  <a:srgbClr val="0066FF"/>
                </a:solidFill>
                <a:latin typeface="+mn-lt"/>
              </a:defRPr>
            </a:lvl8pPr>
            <a:lvl9pPr marL="3886200" indent="-228600" algn="l" rtl="0" fontAlgn="base">
              <a:spcBef>
                <a:spcPct val="20000"/>
              </a:spcBef>
              <a:spcAft>
                <a:spcPct val="0"/>
              </a:spcAft>
              <a:buChar char="»"/>
              <a:defRPr sz="2000">
                <a:solidFill>
                  <a:srgbClr val="0066FF"/>
                </a:solidFill>
                <a:latin typeface="+mn-lt"/>
              </a:defRPr>
            </a:lvl9pPr>
          </a:lstStyle>
          <a:p>
            <a:r>
              <a:rPr lang="en-GB" sz="2400" dirty="0" smtClean="0">
                <a:solidFill>
                  <a:schemeClr val="tx1"/>
                </a:solidFill>
              </a:rPr>
              <a:t>35</a:t>
            </a:r>
            <a:r>
              <a:rPr lang="en-GB" sz="2400" dirty="0">
                <a:solidFill>
                  <a:schemeClr val="tx1"/>
                </a:solidFill>
              </a:rPr>
              <a:t>0 participants from:</a:t>
            </a:r>
          </a:p>
          <a:p>
            <a:pPr lvl="1"/>
            <a:r>
              <a:rPr lang="en-GB" sz="1800" dirty="0">
                <a:solidFill>
                  <a:schemeClr val="tx1"/>
                </a:solidFill>
              </a:rPr>
              <a:t>60 UN Member States,</a:t>
            </a:r>
          </a:p>
          <a:p>
            <a:pPr lvl="1"/>
            <a:r>
              <a:rPr lang="en-GB" sz="1800" dirty="0">
                <a:solidFill>
                  <a:schemeClr val="tx1"/>
                </a:solidFill>
              </a:rPr>
              <a:t> international organisations</a:t>
            </a:r>
          </a:p>
          <a:p>
            <a:pPr lvl="1"/>
            <a:r>
              <a:rPr lang="en-GB" sz="1800" dirty="0">
                <a:solidFill>
                  <a:schemeClr val="tx1"/>
                </a:solidFill>
              </a:rPr>
              <a:t>private sector</a:t>
            </a:r>
          </a:p>
          <a:p>
            <a:pPr lvl="1"/>
            <a:r>
              <a:rPr lang="en-GB" sz="1800" dirty="0">
                <a:solidFill>
                  <a:schemeClr val="tx1"/>
                </a:solidFill>
              </a:rPr>
              <a:t>UN entities</a:t>
            </a:r>
          </a:p>
          <a:p>
            <a:r>
              <a:rPr lang="en-GB" sz="2400" dirty="0" smtClean="0">
                <a:solidFill>
                  <a:schemeClr val="tx1"/>
                </a:solidFill>
              </a:rPr>
              <a:t>Affirmed </a:t>
            </a:r>
            <a:r>
              <a:rPr lang="en-GB" sz="2400" dirty="0">
                <a:solidFill>
                  <a:schemeClr val="tx1"/>
                </a:solidFill>
              </a:rPr>
              <a:t>the importance of </a:t>
            </a:r>
            <a:r>
              <a:rPr lang="en-GB" sz="2400" dirty="0" smtClean="0">
                <a:solidFill>
                  <a:schemeClr val="tx1"/>
                </a:solidFill>
              </a:rPr>
              <a:t>UN-GGIM </a:t>
            </a:r>
            <a:r>
              <a:rPr lang="en-GB" sz="2400" dirty="0">
                <a:solidFill>
                  <a:schemeClr val="tx1"/>
                </a:solidFill>
              </a:rPr>
              <a:t>providing global leadership on geospatial information management, and committed to support the ensuing projects and programmes through the </a:t>
            </a:r>
            <a:r>
              <a:rPr lang="en-GB" sz="2400" dirty="0" smtClean="0">
                <a:solidFill>
                  <a:schemeClr val="tx1"/>
                </a:solidFill>
              </a:rPr>
              <a:t>	Doha Declaration</a:t>
            </a:r>
            <a:r>
              <a:rPr lang="en-GB" sz="2400" dirty="0">
                <a:solidFill>
                  <a:schemeClr val="tx1"/>
                </a:solidFill>
              </a:rPr>
              <a:t>.</a:t>
            </a:r>
          </a:p>
          <a:p>
            <a:pPr lvl="1"/>
            <a:endParaRPr lang="en-GB" sz="2400" dirty="0" smtClean="0"/>
          </a:p>
          <a:p>
            <a:pPr marL="457200" lvl="1" indent="0">
              <a:buNone/>
            </a:pPr>
            <a:endParaRPr lang="en-GB" sz="2400" dirty="0"/>
          </a:p>
          <a:p>
            <a:endParaRPr lang="en-GB" dirty="0"/>
          </a:p>
        </p:txBody>
      </p:sp>
    </p:spTree>
    <p:extLst>
      <p:ext uri="{BB962C8B-B14F-4D97-AF65-F5344CB8AC3E}">
        <p14:creationId xmlns:p14="http://schemas.microsoft.com/office/powerpoint/2010/main" val="12225907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163" y="187796"/>
            <a:ext cx="8569325" cy="431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AU" sz="2800" b="1" dirty="0">
                <a:solidFill>
                  <a:srgbClr val="FFFFFF"/>
                </a:solidFill>
              </a:rPr>
              <a:t>UN-GGIM Committee of Experts</a:t>
            </a:r>
          </a:p>
        </p:txBody>
      </p:sp>
      <p:sp>
        <p:nvSpPr>
          <p:cNvPr id="4" name="Rectangle 3"/>
          <p:cNvSpPr/>
          <p:nvPr/>
        </p:nvSpPr>
        <p:spPr bwMode="auto">
          <a:xfrm>
            <a:off x="376113" y="773583"/>
            <a:ext cx="1439863" cy="78263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700" dirty="0">
                <a:solidFill>
                  <a:srgbClr val="FFFFFF"/>
                </a:solidFill>
              </a:rPr>
              <a:t>UN-GGIM Asia-Pacific</a:t>
            </a:r>
          </a:p>
        </p:txBody>
      </p:sp>
      <p:sp>
        <p:nvSpPr>
          <p:cNvPr id="35844" name="Rectangle 6"/>
          <p:cNvSpPr>
            <a:spLocks noChangeArrowheads="1"/>
          </p:cNvSpPr>
          <p:nvPr/>
        </p:nvSpPr>
        <p:spPr bwMode="auto">
          <a:xfrm>
            <a:off x="2104901" y="773583"/>
            <a:ext cx="1512887" cy="782638"/>
          </a:xfrm>
          <a:prstGeom prst="rect">
            <a:avLst/>
          </a:prstGeom>
          <a:solidFill>
            <a:srgbClr val="00CCFF"/>
          </a:solidFill>
          <a:ln w="25400" algn="ctr">
            <a:solidFill>
              <a:srgbClr val="385D8A"/>
            </a:solidFill>
            <a:prstDash val="lgDash"/>
            <a:miter lim="800000"/>
            <a:headEnd/>
            <a:tailEnd/>
          </a:ln>
        </p:spPr>
        <p:txBody>
          <a:bodyPr anchor="ctr"/>
          <a:lstStyle/>
          <a:p>
            <a:pPr algn="ctr"/>
            <a:r>
              <a:rPr lang="en-AU" altLang="en-US" sz="1700" dirty="0">
                <a:solidFill>
                  <a:srgbClr val="FFFFFF"/>
                </a:solidFill>
                <a:latin typeface="+mn-lt"/>
              </a:rPr>
              <a:t>UN-GGIM Africa</a:t>
            </a:r>
          </a:p>
        </p:txBody>
      </p:sp>
      <p:sp>
        <p:nvSpPr>
          <p:cNvPr id="35845" name="Rectangle 7"/>
          <p:cNvSpPr>
            <a:spLocks noChangeArrowheads="1"/>
          </p:cNvSpPr>
          <p:nvPr/>
        </p:nvSpPr>
        <p:spPr bwMode="auto">
          <a:xfrm>
            <a:off x="3905126" y="773583"/>
            <a:ext cx="1511300" cy="782638"/>
          </a:xfrm>
          <a:prstGeom prst="rect">
            <a:avLst/>
          </a:prstGeom>
          <a:solidFill>
            <a:srgbClr val="00CCFF"/>
          </a:solidFill>
          <a:ln w="25400" algn="ctr">
            <a:solidFill>
              <a:srgbClr val="385D8A"/>
            </a:solidFill>
            <a:prstDash val="lgDash"/>
            <a:miter lim="800000"/>
            <a:headEnd/>
            <a:tailEnd/>
          </a:ln>
        </p:spPr>
        <p:txBody>
          <a:bodyPr anchor="ctr"/>
          <a:lstStyle/>
          <a:p>
            <a:pPr algn="ctr"/>
            <a:r>
              <a:rPr lang="en-AU" altLang="en-US" sz="1700" dirty="0">
                <a:solidFill>
                  <a:srgbClr val="FFFFFF"/>
                </a:solidFill>
                <a:latin typeface="+mn-lt"/>
              </a:rPr>
              <a:t>UN-GGIM</a:t>
            </a:r>
          </a:p>
          <a:p>
            <a:pPr algn="ctr"/>
            <a:r>
              <a:rPr lang="en-AU" altLang="en-US" sz="1700" dirty="0">
                <a:solidFill>
                  <a:srgbClr val="FFFFFF"/>
                </a:solidFill>
                <a:latin typeface="+mn-lt"/>
              </a:rPr>
              <a:t>Arab States</a:t>
            </a:r>
          </a:p>
        </p:txBody>
      </p:sp>
      <p:sp>
        <p:nvSpPr>
          <p:cNvPr id="9" name="Rectangle 8"/>
          <p:cNvSpPr/>
          <p:nvPr/>
        </p:nvSpPr>
        <p:spPr bwMode="auto">
          <a:xfrm>
            <a:off x="5706938" y="773583"/>
            <a:ext cx="1511300" cy="78263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700" dirty="0">
                <a:solidFill>
                  <a:srgbClr val="FFFFFF"/>
                </a:solidFill>
              </a:rPr>
              <a:t>UN-GGIM Americas</a:t>
            </a:r>
          </a:p>
        </p:txBody>
      </p:sp>
      <p:sp>
        <p:nvSpPr>
          <p:cNvPr id="35847" name="Rectangle 9"/>
          <p:cNvSpPr>
            <a:spLocks noChangeArrowheads="1"/>
          </p:cNvSpPr>
          <p:nvPr/>
        </p:nvSpPr>
        <p:spPr bwMode="auto">
          <a:xfrm>
            <a:off x="7507163" y="768821"/>
            <a:ext cx="1439863" cy="787400"/>
          </a:xfrm>
          <a:prstGeom prst="rect">
            <a:avLst/>
          </a:prstGeom>
          <a:solidFill>
            <a:srgbClr val="00CCFF"/>
          </a:solidFill>
          <a:ln w="25400" algn="ctr">
            <a:solidFill>
              <a:srgbClr val="385D8A"/>
            </a:solidFill>
            <a:prstDash val="lgDash"/>
            <a:miter lim="800000"/>
            <a:headEnd/>
            <a:tailEnd/>
          </a:ln>
        </p:spPr>
        <p:txBody>
          <a:bodyPr anchor="ctr"/>
          <a:lstStyle/>
          <a:p>
            <a:pPr algn="ctr"/>
            <a:r>
              <a:rPr lang="en-AU" altLang="en-US" sz="1700" dirty="0">
                <a:solidFill>
                  <a:srgbClr val="FFFFFF"/>
                </a:solidFill>
                <a:latin typeface="+mn-lt"/>
              </a:rPr>
              <a:t>UN-GGIM Europe</a:t>
            </a:r>
          </a:p>
        </p:txBody>
      </p:sp>
      <p:sp>
        <p:nvSpPr>
          <p:cNvPr id="16" name="Rectangle 10"/>
          <p:cNvSpPr/>
          <p:nvPr/>
        </p:nvSpPr>
        <p:spPr bwMode="auto">
          <a:xfrm>
            <a:off x="393576" y="4374033"/>
            <a:ext cx="1441450" cy="782638"/>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WG 3</a:t>
            </a:r>
          </a:p>
          <a:p>
            <a:pPr algn="ctr" fontAlgn="auto">
              <a:spcBef>
                <a:spcPts val="0"/>
              </a:spcBef>
              <a:spcAft>
                <a:spcPts val="0"/>
              </a:spcAft>
              <a:defRPr/>
            </a:pPr>
            <a:r>
              <a:rPr lang="en-AU" sz="1200" dirty="0">
                <a:solidFill>
                  <a:srgbClr val="FFFFFF"/>
                </a:solidFill>
              </a:rPr>
              <a:t>Place-Based Information for Economic Growth</a:t>
            </a:r>
          </a:p>
        </p:txBody>
      </p:sp>
      <p:sp>
        <p:nvSpPr>
          <p:cNvPr id="17" name="Rectangle 11"/>
          <p:cNvSpPr/>
          <p:nvPr/>
        </p:nvSpPr>
        <p:spPr bwMode="auto">
          <a:xfrm>
            <a:off x="393576" y="2502371"/>
            <a:ext cx="1441450" cy="782637"/>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WG 1</a:t>
            </a:r>
          </a:p>
          <a:p>
            <a:pPr algn="ctr" fontAlgn="auto">
              <a:spcBef>
                <a:spcPts val="0"/>
              </a:spcBef>
              <a:spcAft>
                <a:spcPts val="0"/>
              </a:spcAft>
              <a:defRPr/>
            </a:pPr>
            <a:r>
              <a:rPr lang="en-AU" sz="1200" dirty="0">
                <a:solidFill>
                  <a:srgbClr val="FFFFFF"/>
                </a:solidFill>
              </a:rPr>
              <a:t>Geodetic Reference Frame for SD</a:t>
            </a:r>
          </a:p>
        </p:txBody>
      </p:sp>
      <p:sp>
        <p:nvSpPr>
          <p:cNvPr id="18" name="Rectangle 12"/>
          <p:cNvSpPr/>
          <p:nvPr/>
        </p:nvSpPr>
        <p:spPr bwMode="auto">
          <a:xfrm>
            <a:off x="393576" y="3438996"/>
            <a:ext cx="1441450" cy="782637"/>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WG 2</a:t>
            </a:r>
          </a:p>
          <a:p>
            <a:pPr algn="ctr" fontAlgn="auto">
              <a:spcBef>
                <a:spcPts val="0"/>
              </a:spcBef>
              <a:spcAft>
                <a:spcPts val="0"/>
              </a:spcAft>
              <a:defRPr/>
            </a:pPr>
            <a:r>
              <a:rPr lang="en-AU" sz="1200" dirty="0">
                <a:solidFill>
                  <a:srgbClr val="FFFFFF"/>
                </a:solidFill>
              </a:rPr>
              <a:t>Data Sharing &amp; Integration for Disaster Mmnt.</a:t>
            </a:r>
          </a:p>
        </p:txBody>
      </p:sp>
      <p:sp>
        <p:nvSpPr>
          <p:cNvPr id="35851" name="Rectangle 10"/>
          <p:cNvSpPr>
            <a:spLocks noChangeArrowheads="1"/>
          </p:cNvSpPr>
          <p:nvPr/>
        </p:nvSpPr>
        <p:spPr bwMode="auto">
          <a:xfrm>
            <a:off x="393576" y="1700683"/>
            <a:ext cx="1441450" cy="649288"/>
          </a:xfrm>
          <a:prstGeom prst="rect">
            <a:avLst/>
          </a:prstGeom>
          <a:solidFill>
            <a:srgbClr val="FFFF66"/>
          </a:solidFill>
          <a:ln w="25400" algn="ctr">
            <a:solidFill>
              <a:srgbClr val="385D8A"/>
            </a:solidFill>
            <a:miter lim="800000"/>
            <a:headEnd/>
            <a:tailEnd/>
          </a:ln>
        </p:spPr>
        <p:txBody>
          <a:bodyPr anchor="ctr"/>
          <a:lstStyle/>
          <a:p>
            <a:r>
              <a:rPr lang="en-AU" altLang="en-US" sz="1400" dirty="0">
                <a:latin typeface="+mn-lt"/>
              </a:rPr>
              <a:t>China</a:t>
            </a:r>
          </a:p>
          <a:p>
            <a:r>
              <a:rPr lang="en-AU" altLang="en-US" sz="1400" dirty="0">
                <a:latin typeface="+mn-lt"/>
              </a:rPr>
              <a:t>Rep. of Korea</a:t>
            </a:r>
          </a:p>
          <a:p>
            <a:r>
              <a:rPr lang="en-AU" altLang="en-US" sz="1400" dirty="0">
                <a:latin typeface="+mn-lt"/>
              </a:rPr>
              <a:t>Japan</a:t>
            </a:r>
          </a:p>
        </p:txBody>
      </p:sp>
      <p:sp>
        <p:nvSpPr>
          <p:cNvPr id="21" name="Rectangle 11"/>
          <p:cNvSpPr/>
          <p:nvPr/>
        </p:nvSpPr>
        <p:spPr bwMode="auto">
          <a:xfrm>
            <a:off x="3922588" y="2502371"/>
            <a:ext cx="1511300" cy="792162"/>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To be determined</a:t>
            </a:r>
          </a:p>
        </p:txBody>
      </p:sp>
      <p:sp>
        <p:nvSpPr>
          <p:cNvPr id="35853" name="Text Box 23"/>
          <p:cNvSpPr txBox="1">
            <a:spLocks noChangeArrowheads="1"/>
          </p:cNvSpPr>
          <p:nvPr/>
        </p:nvSpPr>
        <p:spPr bwMode="auto">
          <a:xfrm>
            <a:off x="3922588" y="3429471"/>
            <a:ext cx="1512888" cy="1570037"/>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latin typeface="+mn-lt"/>
              </a:rPr>
              <a:t>UN-GGIM Arab States placed on UN ESCWA Commission Agenda for 2014.</a:t>
            </a:r>
          </a:p>
          <a:p>
            <a:pPr eaLnBrk="1" hangingPunct="1"/>
            <a:r>
              <a:rPr lang="en-US" altLang="en-US" sz="1200" dirty="0">
                <a:latin typeface="+mn-lt"/>
              </a:rPr>
              <a:t>First meeting in Jordan convened February 2014.</a:t>
            </a:r>
            <a:endParaRPr lang="en-GB" altLang="en-US" dirty="0">
              <a:latin typeface="+mn-lt"/>
            </a:endParaRPr>
          </a:p>
        </p:txBody>
      </p:sp>
      <p:sp>
        <p:nvSpPr>
          <p:cNvPr id="35854" name="Rectangle 10"/>
          <p:cNvSpPr>
            <a:spLocks noChangeArrowheads="1"/>
          </p:cNvSpPr>
          <p:nvPr/>
        </p:nvSpPr>
        <p:spPr bwMode="auto">
          <a:xfrm>
            <a:off x="3921001" y="1700683"/>
            <a:ext cx="1512887" cy="649288"/>
          </a:xfrm>
          <a:prstGeom prst="rect">
            <a:avLst/>
          </a:prstGeom>
          <a:solidFill>
            <a:srgbClr val="FFFF66"/>
          </a:solidFill>
          <a:ln w="25400" algn="ctr">
            <a:solidFill>
              <a:srgbClr val="385D8A"/>
            </a:solidFill>
            <a:miter lim="800000"/>
            <a:headEnd/>
            <a:tailEnd/>
          </a:ln>
        </p:spPr>
        <p:txBody>
          <a:bodyPr anchor="ctr"/>
          <a:lstStyle/>
          <a:p>
            <a:r>
              <a:rPr lang="en-AU" altLang="en-US" sz="1400" dirty="0">
                <a:latin typeface="+mn-lt"/>
              </a:rPr>
              <a:t>Member States to be elected</a:t>
            </a:r>
          </a:p>
        </p:txBody>
      </p:sp>
      <p:sp>
        <p:nvSpPr>
          <p:cNvPr id="23" name="Rectangle 11"/>
          <p:cNvSpPr/>
          <p:nvPr/>
        </p:nvSpPr>
        <p:spPr bwMode="auto">
          <a:xfrm>
            <a:off x="2122363" y="2492846"/>
            <a:ext cx="1512888" cy="792162"/>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CODIST-Geo</a:t>
            </a:r>
          </a:p>
        </p:txBody>
      </p:sp>
      <p:sp>
        <p:nvSpPr>
          <p:cNvPr id="24" name="Rectangle 12"/>
          <p:cNvSpPr/>
          <p:nvPr/>
        </p:nvSpPr>
        <p:spPr bwMode="auto">
          <a:xfrm>
            <a:off x="2122363" y="3429471"/>
            <a:ext cx="1512888" cy="792162"/>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AFREF</a:t>
            </a:r>
          </a:p>
          <a:p>
            <a:pPr algn="ctr" fontAlgn="auto">
              <a:spcBef>
                <a:spcPts val="0"/>
              </a:spcBef>
              <a:spcAft>
                <a:spcPts val="0"/>
              </a:spcAft>
              <a:defRPr/>
            </a:pPr>
            <a:r>
              <a:rPr lang="en-AU" sz="1300" dirty="0">
                <a:solidFill>
                  <a:srgbClr val="FFFFFF"/>
                </a:solidFill>
              </a:rPr>
              <a:t>African Reference Frame</a:t>
            </a:r>
          </a:p>
        </p:txBody>
      </p:sp>
      <p:sp>
        <p:nvSpPr>
          <p:cNvPr id="35857" name="Rectangle 10"/>
          <p:cNvSpPr>
            <a:spLocks noChangeArrowheads="1"/>
          </p:cNvSpPr>
          <p:nvPr/>
        </p:nvSpPr>
        <p:spPr bwMode="auto">
          <a:xfrm>
            <a:off x="2122363" y="1700683"/>
            <a:ext cx="1512888" cy="649288"/>
          </a:xfrm>
          <a:prstGeom prst="rect">
            <a:avLst/>
          </a:prstGeom>
          <a:solidFill>
            <a:srgbClr val="FFFF66"/>
          </a:solidFill>
          <a:ln w="25400" algn="ctr">
            <a:solidFill>
              <a:srgbClr val="385D8A"/>
            </a:solidFill>
            <a:miter lim="800000"/>
            <a:headEnd/>
            <a:tailEnd/>
          </a:ln>
        </p:spPr>
        <p:txBody>
          <a:bodyPr anchor="ctr"/>
          <a:lstStyle/>
          <a:p>
            <a:r>
              <a:rPr lang="en-AU" altLang="en-US" sz="1400" dirty="0">
                <a:latin typeface="+mn-lt"/>
              </a:rPr>
              <a:t>South Africa</a:t>
            </a:r>
          </a:p>
          <a:p>
            <a:r>
              <a:rPr lang="en-AU" altLang="en-US" sz="1400" dirty="0">
                <a:latin typeface="+mn-lt"/>
              </a:rPr>
              <a:t>UN ECA</a:t>
            </a:r>
          </a:p>
        </p:txBody>
      </p:sp>
      <p:sp>
        <p:nvSpPr>
          <p:cNvPr id="35858" name="Text Box 29"/>
          <p:cNvSpPr txBox="1">
            <a:spLocks noChangeArrowheads="1"/>
          </p:cNvSpPr>
          <p:nvPr/>
        </p:nvSpPr>
        <p:spPr bwMode="auto">
          <a:xfrm>
            <a:off x="2122363" y="4329583"/>
            <a:ext cx="1512888" cy="1763713"/>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a:latin typeface="+mn-lt"/>
              </a:rPr>
              <a:t>UN ECA: Geoinfo merged with Statistics. 3/2013 CODIST meeting recommended CODIST-Geo become UN-GGIM Africa. Yet to be ratified.</a:t>
            </a:r>
            <a:endParaRPr lang="en-GB" altLang="en-US" dirty="0">
              <a:latin typeface="+mn-lt"/>
            </a:endParaRPr>
          </a:p>
        </p:txBody>
      </p:sp>
      <p:sp>
        <p:nvSpPr>
          <p:cNvPr id="26" name="Rectangle 10"/>
          <p:cNvSpPr/>
          <p:nvPr/>
        </p:nvSpPr>
        <p:spPr bwMode="auto">
          <a:xfrm>
            <a:off x="7524626" y="4374033"/>
            <a:ext cx="1428750" cy="792163"/>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European Environment Agency</a:t>
            </a:r>
          </a:p>
        </p:txBody>
      </p:sp>
      <p:sp>
        <p:nvSpPr>
          <p:cNvPr id="27" name="Rectangle 11"/>
          <p:cNvSpPr/>
          <p:nvPr/>
        </p:nvSpPr>
        <p:spPr bwMode="auto">
          <a:xfrm>
            <a:off x="7534151" y="2529358"/>
            <a:ext cx="1430337" cy="792163"/>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European Commission</a:t>
            </a:r>
          </a:p>
          <a:p>
            <a:pPr algn="ctr" fontAlgn="auto">
              <a:spcBef>
                <a:spcPts val="0"/>
              </a:spcBef>
              <a:spcAft>
                <a:spcPts val="0"/>
              </a:spcAft>
              <a:defRPr/>
            </a:pPr>
            <a:r>
              <a:rPr lang="en-AU" sz="1600" dirty="0">
                <a:solidFill>
                  <a:srgbClr val="FFFFFF"/>
                </a:solidFill>
              </a:rPr>
              <a:t>+ Eurostat</a:t>
            </a:r>
          </a:p>
        </p:txBody>
      </p:sp>
      <p:sp>
        <p:nvSpPr>
          <p:cNvPr id="28" name="Rectangle 12"/>
          <p:cNvSpPr/>
          <p:nvPr/>
        </p:nvSpPr>
        <p:spPr bwMode="auto">
          <a:xfrm>
            <a:off x="7524626" y="3438996"/>
            <a:ext cx="1428750" cy="792162"/>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Euro</a:t>
            </a:r>
          </a:p>
          <a:p>
            <a:pPr algn="ctr" fontAlgn="auto">
              <a:spcBef>
                <a:spcPts val="0"/>
              </a:spcBef>
              <a:spcAft>
                <a:spcPts val="0"/>
              </a:spcAft>
              <a:defRPr/>
            </a:pPr>
            <a:r>
              <a:rPr lang="en-AU" sz="1600" dirty="0">
                <a:solidFill>
                  <a:srgbClr val="FFFFFF"/>
                </a:solidFill>
              </a:rPr>
              <a:t>Geographics</a:t>
            </a:r>
          </a:p>
        </p:txBody>
      </p:sp>
      <p:sp>
        <p:nvSpPr>
          <p:cNvPr id="29" name="Rectangle 10"/>
          <p:cNvSpPr/>
          <p:nvPr/>
        </p:nvSpPr>
        <p:spPr bwMode="auto">
          <a:xfrm>
            <a:off x="7524626" y="5283671"/>
            <a:ext cx="1428750" cy="792162"/>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AU" sz="1500" dirty="0">
                <a:solidFill>
                  <a:srgbClr val="FFFFFF"/>
                </a:solidFill>
              </a:rPr>
              <a:t>WG1: France</a:t>
            </a:r>
          </a:p>
          <a:p>
            <a:pPr fontAlgn="auto">
              <a:spcBef>
                <a:spcPts val="0"/>
              </a:spcBef>
              <a:spcAft>
                <a:spcPts val="0"/>
              </a:spcAft>
              <a:defRPr/>
            </a:pPr>
            <a:r>
              <a:rPr lang="en-AU" sz="1500" dirty="0">
                <a:solidFill>
                  <a:srgbClr val="FFFFFF"/>
                </a:solidFill>
              </a:rPr>
              <a:t>WG2: Sweden</a:t>
            </a:r>
          </a:p>
          <a:p>
            <a:pPr fontAlgn="auto">
              <a:spcBef>
                <a:spcPts val="0"/>
              </a:spcBef>
              <a:spcAft>
                <a:spcPts val="0"/>
              </a:spcAft>
              <a:defRPr/>
            </a:pPr>
            <a:r>
              <a:rPr lang="en-AU" sz="1500" dirty="0">
                <a:solidFill>
                  <a:srgbClr val="FFFFFF"/>
                </a:solidFill>
              </a:rPr>
              <a:t>WG3: Italy</a:t>
            </a:r>
          </a:p>
        </p:txBody>
      </p:sp>
      <p:sp>
        <p:nvSpPr>
          <p:cNvPr id="35863" name="Rectangle 10"/>
          <p:cNvSpPr>
            <a:spLocks noChangeArrowheads="1"/>
          </p:cNvSpPr>
          <p:nvPr/>
        </p:nvSpPr>
        <p:spPr bwMode="auto">
          <a:xfrm>
            <a:off x="7524626" y="1700683"/>
            <a:ext cx="1439862" cy="649288"/>
          </a:xfrm>
          <a:prstGeom prst="rect">
            <a:avLst/>
          </a:prstGeom>
          <a:solidFill>
            <a:srgbClr val="FFFF66"/>
          </a:solidFill>
          <a:ln w="25400" algn="ctr">
            <a:solidFill>
              <a:srgbClr val="385D8A"/>
            </a:solidFill>
            <a:miter lim="800000"/>
            <a:headEnd/>
            <a:tailEnd/>
          </a:ln>
        </p:spPr>
        <p:txBody>
          <a:bodyPr anchor="ctr"/>
          <a:lstStyle/>
          <a:p>
            <a:r>
              <a:rPr lang="en-AU" altLang="en-US" sz="1400" dirty="0">
                <a:latin typeface="+mn-lt"/>
              </a:rPr>
              <a:t>Member States to be elected</a:t>
            </a:r>
          </a:p>
        </p:txBody>
      </p:sp>
      <p:sp>
        <p:nvSpPr>
          <p:cNvPr id="11" name="Rectangle 10"/>
          <p:cNvSpPr/>
          <p:nvPr/>
        </p:nvSpPr>
        <p:spPr bwMode="auto">
          <a:xfrm>
            <a:off x="5724401" y="4374033"/>
            <a:ext cx="1500187" cy="792163"/>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SIRGAS</a:t>
            </a:r>
          </a:p>
          <a:p>
            <a:pPr algn="ctr" fontAlgn="auto">
              <a:spcBef>
                <a:spcPts val="0"/>
              </a:spcBef>
              <a:spcAft>
                <a:spcPts val="0"/>
              </a:spcAft>
              <a:defRPr/>
            </a:pPr>
            <a:r>
              <a:rPr lang="en-AU" sz="1200" dirty="0">
                <a:solidFill>
                  <a:srgbClr val="FFFFFF"/>
                </a:solidFill>
              </a:rPr>
              <a:t>Geocentric Reference System for Americas</a:t>
            </a:r>
          </a:p>
        </p:txBody>
      </p:sp>
      <p:sp>
        <p:nvSpPr>
          <p:cNvPr id="12" name="Rectangle 11"/>
          <p:cNvSpPr/>
          <p:nvPr/>
        </p:nvSpPr>
        <p:spPr bwMode="auto">
          <a:xfrm>
            <a:off x="5733926" y="2502371"/>
            <a:ext cx="1501775" cy="792162"/>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Working Groups &amp; Region Vocals</a:t>
            </a:r>
          </a:p>
        </p:txBody>
      </p:sp>
      <p:sp>
        <p:nvSpPr>
          <p:cNvPr id="13" name="Rectangle 12"/>
          <p:cNvSpPr/>
          <p:nvPr/>
        </p:nvSpPr>
        <p:spPr bwMode="auto">
          <a:xfrm>
            <a:off x="5724401" y="3438996"/>
            <a:ext cx="1500187" cy="792162"/>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PAIGH</a:t>
            </a:r>
          </a:p>
          <a:p>
            <a:pPr algn="ctr" fontAlgn="auto">
              <a:spcBef>
                <a:spcPts val="0"/>
              </a:spcBef>
              <a:spcAft>
                <a:spcPts val="0"/>
              </a:spcAft>
              <a:defRPr/>
            </a:pPr>
            <a:r>
              <a:rPr lang="en-AU" sz="1200" dirty="0">
                <a:solidFill>
                  <a:srgbClr val="FFFFFF"/>
                </a:solidFill>
              </a:rPr>
              <a:t>Pan Amer. Inst. of Geography and History</a:t>
            </a:r>
          </a:p>
        </p:txBody>
      </p:sp>
      <p:sp>
        <p:nvSpPr>
          <p:cNvPr id="35867" name="Rectangle 10"/>
          <p:cNvSpPr>
            <a:spLocks noChangeArrowheads="1"/>
          </p:cNvSpPr>
          <p:nvPr/>
        </p:nvSpPr>
        <p:spPr bwMode="auto">
          <a:xfrm>
            <a:off x="5722813" y="1700683"/>
            <a:ext cx="1512888" cy="649288"/>
          </a:xfrm>
          <a:prstGeom prst="rect">
            <a:avLst/>
          </a:prstGeom>
          <a:solidFill>
            <a:srgbClr val="FFFF66"/>
          </a:solidFill>
          <a:ln w="25400" algn="ctr">
            <a:solidFill>
              <a:srgbClr val="385D8A"/>
            </a:solidFill>
            <a:miter lim="800000"/>
            <a:headEnd/>
            <a:tailEnd/>
          </a:ln>
        </p:spPr>
        <p:txBody>
          <a:bodyPr anchor="ctr"/>
          <a:lstStyle/>
          <a:p>
            <a:r>
              <a:rPr lang="en-AU" altLang="en-US" sz="1400" dirty="0">
                <a:latin typeface="+mn-lt"/>
              </a:rPr>
              <a:t>Mexico</a:t>
            </a:r>
          </a:p>
          <a:p>
            <a:r>
              <a:rPr lang="en-AU" altLang="en-US" sz="1400" dirty="0">
                <a:latin typeface="+mn-lt"/>
              </a:rPr>
              <a:t>Chile</a:t>
            </a:r>
          </a:p>
          <a:p>
            <a:r>
              <a:rPr lang="en-AU" altLang="en-US" sz="1400" dirty="0">
                <a:latin typeface="+mn-lt"/>
              </a:rPr>
              <a:t>Mexico</a:t>
            </a:r>
          </a:p>
        </p:txBody>
      </p:sp>
      <p:sp>
        <p:nvSpPr>
          <p:cNvPr id="184352" name="Rectangle 10"/>
          <p:cNvSpPr/>
          <p:nvPr/>
        </p:nvSpPr>
        <p:spPr bwMode="auto">
          <a:xfrm>
            <a:off x="5724401" y="5288433"/>
            <a:ext cx="1500187" cy="792163"/>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AU" sz="1600" dirty="0">
                <a:solidFill>
                  <a:srgbClr val="FFFFFF"/>
                </a:solidFill>
              </a:rPr>
              <a:t>GeoSUR</a:t>
            </a:r>
          </a:p>
          <a:p>
            <a:pPr algn="ctr" fontAlgn="auto">
              <a:spcBef>
                <a:spcPts val="0"/>
              </a:spcBef>
              <a:spcAft>
                <a:spcPts val="0"/>
              </a:spcAft>
              <a:defRPr/>
            </a:pPr>
            <a:r>
              <a:rPr lang="en-AU" sz="1200" dirty="0">
                <a:solidFill>
                  <a:srgbClr val="FFFFFF"/>
                </a:solidFill>
              </a:rPr>
              <a:t>Geo. Network for Latin America &amp; Caribbean</a:t>
            </a:r>
          </a:p>
        </p:txBody>
      </p:sp>
    </p:spTree>
    <p:extLst>
      <p:ext uri="{BB962C8B-B14F-4D97-AF65-F5344CB8AC3E}">
        <p14:creationId xmlns:p14="http://schemas.microsoft.com/office/powerpoint/2010/main" val="2022585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1008"/>
            <a:ext cx="8229600" cy="2625155"/>
          </a:xfrm>
        </p:spPr>
        <p:txBody>
          <a:bodyPr/>
          <a:lstStyle/>
          <a:p>
            <a:pPr marL="0" indent="0" algn="ctr">
              <a:buNone/>
            </a:pPr>
            <a:endParaRPr lang="en-GB" dirty="0" smtClean="0"/>
          </a:p>
          <a:p>
            <a:pPr marL="0" indent="0" algn="ctr">
              <a:buNone/>
            </a:pPr>
            <a:r>
              <a:rPr lang="en-GB" dirty="0" smtClean="0"/>
              <a:t>We </a:t>
            </a:r>
            <a:r>
              <a:rPr lang="en-GB" dirty="0"/>
              <a:t>must gain “Big Value” from “Big Data</a:t>
            </a:r>
            <a:r>
              <a:rPr lang="en-GB" dirty="0" smtClean="0"/>
              <a:t>”</a:t>
            </a:r>
          </a:p>
          <a:p>
            <a:pPr marL="0" indent="0" algn="ctr">
              <a:buNone/>
            </a:pPr>
            <a:r>
              <a:rPr lang="en-GB" sz="2000" dirty="0" err="1" smtClean="0"/>
              <a:t>Tish</a:t>
            </a:r>
            <a:r>
              <a:rPr lang="en-GB" sz="2000" dirty="0" smtClean="0"/>
              <a:t> Long, Director, National Geospatial Intelligence Agency, USA</a:t>
            </a:r>
          </a:p>
          <a:p>
            <a:pPr marL="0" indent="0" algn="ctr">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34634"/>
            <a:ext cx="2592288" cy="3240360"/>
          </a:xfrm>
          <a:prstGeom prst="rect">
            <a:avLst/>
          </a:prstGeom>
        </p:spPr>
      </p:pic>
    </p:spTree>
    <p:extLst>
      <p:ext uri="{BB962C8B-B14F-4D97-AF65-F5344CB8AC3E}">
        <p14:creationId xmlns:p14="http://schemas.microsoft.com/office/powerpoint/2010/main" val="25211320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4094" y="4042819"/>
            <a:ext cx="1944000" cy="2585362"/>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High level forum for Member States</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Legal and Policy Frameworks</a:t>
            </a:r>
            <a:endParaRPr lang="en-GB" b="1" dirty="0">
              <a:solidFill>
                <a:prstClr val="white"/>
              </a:solidFill>
              <a:latin typeface="Source Sans Pro" panose="020B0503030403020204" pitchFamily="34" charset="0"/>
            </a:endParaRPr>
          </a:p>
        </p:txBody>
      </p:sp>
      <p:sp>
        <p:nvSpPr>
          <p:cNvPr id="8" name="TextBox 7"/>
          <p:cNvSpPr txBox="1"/>
          <p:nvPr/>
        </p:nvSpPr>
        <p:spPr>
          <a:xfrm>
            <a:off x="2499009" y="4081602"/>
            <a:ext cx="1944000" cy="2585324"/>
          </a:xfrm>
          <a:prstGeom prst="rect">
            <a:avLst/>
          </a:prstGeom>
          <a:solidFill>
            <a:srgbClr val="4770B1"/>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Standards for Geospatial Information Management</a:t>
            </a:r>
            <a:endParaRPr lang="en-GB" b="1" dirty="0">
              <a:solidFill>
                <a:prstClr val="white"/>
              </a:solidFill>
              <a:latin typeface="Source Sans Pro" panose="020B0503030403020204" pitchFamily="34" charset="0"/>
            </a:endParaRPr>
          </a:p>
        </p:txBody>
      </p:sp>
      <p:sp>
        <p:nvSpPr>
          <p:cNvPr id="9" name="TextBox 8"/>
          <p:cNvSpPr txBox="1"/>
          <p:nvPr/>
        </p:nvSpPr>
        <p:spPr>
          <a:xfrm>
            <a:off x="4618081" y="4081603"/>
            <a:ext cx="1944000" cy="2585323"/>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Knowledge base for Geospatial Information Management</a:t>
            </a:r>
          </a:p>
          <a:p>
            <a:pPr algn="ctr">
              <a:spcBef>
                <a:spcPts val="600"/>
              </a:spcBef>
            </a:pPr>
            <a:r>
              <a:rPr lang="en-GB" dirty="0" smtClean="0">
                <a:solidFill>
                  <a:prstClr val="white"/>
                </a:solidFill>
                <a:latin typeface="Source Sans Pro" panose="020B0503030403020204" pitchFamily="34" charset="0"/>
              </a:rPr>
              <a:t>Forum for exchange of best practice</a:t>
            </a:r>
          </a:p>
        </p:txBody>
      </p:sp>
      <p:sp>
        <p:nvSpPr>
          <p:cNvPr id="10" name="TextBox 9"/>
          <p:cNvSpPr txBox="1"/>
          <p:nvPr/>
        </p:nvSpPr>
        <p:spPr>
          <a:xfrm>
            <a:off x="2504172" y="2893343"/>
            <a:ext cx="1944000" cy="648000"/>
          </a:xfrm>
          <a:prstGeom prst="rect">
            <a:avLst/>
          </a:prstGeom>
          <a:solidFill>
            <a:srgbClr val="4770B1"/>
          </a:solidFill>
          <a:ln>
            <a:solidFill>
              <a:schemeClr val="tx1"/>
            </a:solidFill>
          </a:ln>
        </p:spPr>
        <p:txBody>
          <a:bodyPr wrap="square" rtlCol="0" anchor="ctr" anchorCtr="0">
            <a:noAutofit/>
          </a:bodyPr>
          <a:lstStyle/>
          <a:p>
            <a:pPr algn="ctr"/>
            <a:r>
              <a:rPr lang="en-GB" b="1" dirty="0" smtClean="0">
                <a:solidFill>
                  <a:prstClr val="white"/>
                </a:solidFill>
                <a:latin typeface="Source Sans Pro" panose="020B0503030403020204" pitchFamily="34" charset="0"/>
              </a:rPr>
              <a:t>Standards</a:t>
            </a:r>
          </a:p>
        </p:txBody>
      </p:sp>
      <p:sp>
        <p:nvSpPr>
          <p:cNvPr id="11" name="TextBox 10"/>
          <p:cNvSpPr txBox="1"/>
          <p:nvPr/>
        </p:nvSpPr>
        <p:spPr>
          <a:xfrm>
            <a:off x="413144" y="2893344"/>
            <a:ext cx="1944000" cy="646331"/>
          </a:xfrm>
          <a:prstGeom prst="rect">
            <a:avLst/>
          </a:prstGeom>
          <a:solidFill>
            <a:srgbClr val="C6D3E8"/>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Strong Governance</a:t>
            </a:r>
          </a:p>
        </p:txBody>
      </p:sp>
      <p:sp>
        <p:nvSpPr>
          <p:cNvPr id="12" name="TextBox 11"/>
          <p:cNvSpPr txBox="1"/>
          <p:nvPr/>
        </p:nvSpPr>
        <p:spPr>
          <a:xfrm>
            <a:off x="4594742" y="2898439"/>
            <a:ext cx="1944000" cy="648000"/>
          </a:xfrm>
          <a:prstGeom prst="rect">
            <a:avLst/>
          </a:prstGeom>
          <a:solidFill>
            <a:srgbClr val="C6D3E8"/>
          </a:solidFill>
          <a:ln>
            <a:solidFill>
              <a:schemeClr val="tx1"/>
            </a:solidFill>
          </a:ln>
        </p:spPr>
        <p:txBody>
          <a:bodyPr wrap="square" rtlCol="0" anchor="ctr" anchorCtr="0">
            <a:spAutoFit/>
          </a:bodyPr>
          <a:lstStyle/>
          <a:p>
            <a:pPr algn="ctr"/>
            <a:r>
              <a:rPr lang="en-GB" sz="1600" b="1" dirty="0" smtClean="0">
                <a:solidFill>
                  <a:prstClr val="white"/>
                </a:solidFill>
                <a:latin typeface="Source Sans Pro" panose="020B0503030403020204" pitchFamily="34" charset="0"/>
              </a:rPr>
              <a:t>Capability and Capacity Building</a:t>
            </a:r>
          </a:p>
        </p:txBody>
      </p:sp>
      <p:sp>
        <p:nvSpPr>
          <p:cNvPr id="13" name="TextBox 12"/>
          <p:cNvSpPr txBox="1"/>
          <p:nvPr/>
        </p:nvSpPr>
        <p:spPr>
          <a:xfrm>
            <a:off x="6699441" y="2896456"/>
            <a:ext cx="1944000" cy="646331"/>
          </a:xfrm>
          <a:prstGeom prst="rect">
            <a:avLst/>
          </a:prstGeom>
          <a:solidFill>
            <a:srgbClr val="C6D3E8"/>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Spatial Frameworks</a:t>
            </a:r>
          </a:p>
        </p:txBody>
      </p:sp>
      <p:sp>
        <p:nvSpPr>
          <p:cNvPr id="14" name="TextBox 13"/>
          <p:cNvSpPr txBox="1"/>
          <p:nvPr/>
        </p:nvSpPr>
        <p:spPr>
          <a:xfrm>
            <a:off x="6701460" y="4084037"/>
            <a:ext cx="1944000" cy="2585323"/>
          </a:xfrm>
          <a:prstGeom prst="rect">
            <a:avLst/>
          </a:prstGeom>
          <a:solidFill>
            <a:srgbClr val="C6D3E8"/>
          </a:solidFill>
          <a:ln>
            <a:solidFill>
              <a:schemeClr val="tx1"/>
            </a:solidFill>
          </a:ln>
        </p:spPr>
        <p:txBody>
          <a:bodyPr wrap="square" rtlCol="0">
            <a:noAutofit/>
          </a:bodyPr>
          <a:lstStyle/>
          <a:p>
            <a:pPr algn="ctr"/>
            <a:r>
              <a:rPr lang="en-GB" dirty="0" smtClean="0">
                <a:solidFill>
                  <a:prstClr val="white"/>
                </a:solidFill>
                <a:latin typeface="Source Sans Pro" panose="020B0503030403020204" pitchFamily="34" charset="0"/>
              </a:rPr>
              <a:t>Global Geodetic Reference Framework</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Global Map for Sustainable Development</a:t>
            </a:r>
          </a:p>
          <a:p>
            <a:endParaRPr lang="en-GB" b="1" dirty="0">
              <a:solidFill>
                <a:prstClr val="white"/>
              </a:solidFill>
              <a:latin typeface="Source Sans Pro" panose="020B0503030403020204" pitchFamily="34" charset="0"/>
            </a:endParaRPr>
          </a:p>
        </p:txBody>
      </p:sp>
      <p:sp>
        <p:nvSpPr>
          <p:cNvPr id="18" name="Right Arrow 17"/>
          <p:cNvSpPr/>
          <p:nvPr/>
        </p:nvSpPr>
        <p:spPr>
          <a:xfrm rot="16200000">
            <a:off x="1061579" y="3733323"/>
            <a:ext cx="533273" cy="137166"/>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19" name="Right Arrow 18"/>
          <p:cNvSpPr/>
          <p:nvPr/>
        </p:nvSpPr>
        <p:spPr>
          <a:xfrm rot="16200000">
            <a:off x="5310681" y="3746385"/>
            <a:ext cx="507139" cy="137168"/>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0" name="Right Arrow 19"/>
          <p:cNvSpPr/>
          <p:nvPr/>
        </p:nvSpPr>
        <p:spPr>
          <a:xfrm rot="16200000">
            <a:off x="7409836" y="3731758"/>
            <a:ext cx="536393" cy="137167"/>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1" name="TextBox 20"/>
          <p:cNvSpPr txBox="1"/>
          <p:nvPr/>
        </p:nvSpPr>
        <p:spPr>
          <a:xfrm>
            <a:off x="328320" y="939369"/>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Fit-for-purpose geospatial information </a:t>
            </a:r>
            <a:endParaRPr lang="en-GB" dirty="0">
              <a:solidFill>
                <a:prstClr val="white"/>
              </a:solidFill>
              <a:latin typeface="Source Sans Pro" panose="020B0503030403020204" pitchFamily="34" charset="0"/>
            </a:endParaRPr>
          </a:p>
        </p:txBody>
      </p:sp>
      <p:sp>
        <p:nvSpPr>
          <p:cNvPr id="29" name="TextBox 28"/>
          <p:cNvSpPr txBox="1"/>
          <p:nvPr/>
        </p:nvSpPr>
        <p:spPr>
          <a:xfrm>
            <a:off x="323112" y="229620"/>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Post-2015 Development Agenda</a:t>
            </a:r>
            <a:endParaRPr lang="en-GB" dirty="0">
              <a:solidFill>
                <a:prstClr val="white"/>
              </a:solidFill>
              <a:latin typeface="Source Sans Pro" panose="020B0503030403020204" pitchFamily="34" charset="0"/>
            </a:endParaRPr>
          </a:p>
        </p:txBody>
      </p:sp>
      <p:sp>
        <p:nvSpPr>
          <p:cNvPr id="31" name="Right Arrow 30"/>
          <p:cNvSpPr/>
          <p:nvPr/>
        </p:nvSpPr>
        <p:spPr>
          <a:xfrm rot="16200000">
            <a:off x="3206299" y="3729490"/>
            <a:ext cx="528865" cy="149232"/>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32" name="Right Arrow 31"/>
          <p:cNvSpPr/>
          <p:nvPr/>
        </p:nvSpPr>
        <p:spPr>
          <a:xfrm rot="16200000">
            <a:off x="4359886" y="710858"/>
            <a:ext cx="319856"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cxnSp>
        <p:nvCxnSpPr>
          <p:cNvPr id="44" name="Straight Arrow Connector 43"/>
          <p:cNvCxnSpPr>
            <a:stCxn id="11" idx="0"/>
          </p:cNvCxnSpPr>
          <p:nvPr/>
        </p:nvCxnSpPr>
        <p:spPr>
          <a:xfrm flipV="1">
            <a:off x="1385144" y="2282560"/>
            <a:ext cx="3134529" cy="610784"/>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3" idx="0"/>
          </p:cNvCxnSpPr>
          <p:nvPr/>
        </p:nvCxnSpPr>
        <p:spPr>
          <a:xfrm flipH="1" flipV="1">
            <a:off x="4519673" y="2282560"/>
            <a:ext cx="3151768" cy="613896"/>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0" idx="0"/>
          </p:cNvCxnSpPr>
          <p:nvPr/>
        </p:nvCxnSpPr>
        <p:spPr>
          <a:xfrm flipV="1">
            <a:off x="3476172" y="2282560"/>
            <a:ext cx="1043501" cy="610783"/>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2" idx="0"/>
          </p:cNvCxnSpPr>
          <p:nvPr/>
        </p:nvCxnSpPr>
        <p:spPr>
          <a:xfrm flipH="1" flipV="1">
            <a:off x="4519673" y="2282560"/>
            <a:ext cx="1047069" cy="615879"/>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57900" y="1844824"/>
            <a:ext cx="8347917"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United Nations Committee of Experts on Global Geospatial Information Management</a:t>
            </a:r>
            <a:endParaRPr lang="en-GB" dirty="0">
              <a:solidFill>
                <a:prstClr val="white"/>
              </a:solidFill>
              <a:latin typeface="Source Sans Pro" panose="020B0503030403020204" pitchFamily="34" charset="0"/>
            </a:endParaRPr>
          </a:p>
        </p:txBody>
      </p:sp>
      <p:sp>
        <p:nvSpPr>
          <p:cNvPr id="26" name="Right Arrow 25"/>
          <p:cNvSpPr/>
          <p:nvPr/>
        </p:nvSpPr>
        <p:spPr>
          <a:xfrm rot="16200000">
            <a:off x="4251876" y="1508301"/>
            <a:ext cx="535880"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Tree>
    <p:extLst>
      <p:ext uri="{BB962C8B-B14F-4D97-AF65-F5344CB8AC3E}">
        <p14:creationId xmlns:p14="http://schemas.microsoft.com/office/powerpoint/2010/main" val="2411903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UN-GGIM and International Standards</a:t>
            </a:r>
            <a:endParaRPr lang="en-GB" sz="3600" dirty="0"/>
          </a:p>
        </p:txBody>
      </p:sp>
      <p:sp>
        <p:nvSpPr>
          <p:cNvPr id="4" name="TekstSylinder 3"/>
          <p:cNvSpPr txBox="1"/>
          <p:nvPr/>
        </p:nvSpPr>
        <p:spPr>
          <a:xfrm>
            <a:off x="11290" y="3796441"/>
            <a:ext cx="3093155" cy="2031325"/>
          </a:xfrm>
          <a:prstGeom prst="rect">
            <a:avLst/>
          </a:prstGeom>
          <a:noFill/>
        </p:spPr>
        <p:txBody>
          <a:bodyPr wrap="square" rtlCol="0">
            <a:spAutoFit/>
          </a:bodyPr>
          <a:lstStyle/>
          <a:p>
            <a:pPr defTabSz="457200"/>
            <a:r>
              <a:rPr lang="en-US" sz="1800" dirty="0" smtClean="0">
                <a:solidFill>
                  <a:srgbClr val="1F497D"/>
                </a:solidFill>
                <a:latin typeface="Arial" pitchFamily="34" charset="0"/>
                <a:ea typeface="ＭＳ Ｐゴシック"/>
              </a:rPr>
              <a:t>New York, </a:t>
            </a:r>
          </a:p>
          <a:p>
            <a:pPr defTabSz="457200"/>
            <a:r>
              <a:rPr lang="en-US" sz="1800" dirty="0" smtClean="0">
                <a:solidFill>
                  <a:srgbClr val="1F497D"/>
                </a:solidFill>
                <a:latin typeface="Arial" pitchFamily="34" charset="0"/>
                <a:ea typeface="ＭＳ Ｐゴシック"/>
              </a:rPr>
              <a:t>13-15 August 2012</a:t>
            </a:r>
          </a:p>
          <a:p>
            <a:pPr defTabSz="457200"/>
            <a:r>
              <a:rPr lang="en-US" sz="1800" dirty="0" smtClean="0">
                <a:solidFill>
                  <a:srgbClr val="1F497D"/>
                </a:solidFill>
                <a:latin typeface="Arial" pitchFamily="34" charset="0"/>
                <a:ea typeface="ＭＳ Ｐゴシック"/>
              </a:rPr>
              <a:t>Second session of the</a:t>
            </a:r>
            <a:br>
              <a:rPr lang="en-US" sz="1800" dirty="0" smtClean="0">
                <a:solidFill>
                  <a:srgbClr val="1F497D"/>
                </a:solidFill>
                <a:latin typeface="Arial" pitchFamily="34" charset="0"/>
                <a:ea typeface="ＭＳ Ｐゴシック"/>
              </a:rPr>
            </a:br>
            <a:r>
              <a:rPr lang="en-US" sz="1800" dirty="0" smtClean="0">
                <a:solidFill>
                  <a:srgbClr val="1F497D"/>
                </a:solidFill>
                <a:latin typeface="Arial" pitchFamily="34" charset="0"/>
                <a:ea typeface="ＭＳ Ｐゴシック"/>
              </a:rPr>
              <a:t>UN Committee of Experts on Global Geospatial Information Management</a:t>
            </a:r>
          </a:p>
          <a:p>
            <a:pPr algn="ctr" defTabSz="457200"/>
            <a:endParaRPr lang="nb-NO" sz="1800" dirty="0">
              <a:solidFill>
                <a:srgbClr val="1F497D"/>
              </a:solidFill>
              <a:latin typeface="Arial" pitchFamily="34" charset="0"/>
              <a:ea typeface="ＭＳ Ｐゴシック"/>
            </a:endParaRP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86" y="1556792"/>
            <a:ext cx="3053154" cy="2067873"/>
          </a:xfrm>
          <a:prstGeom prst="rect">
            <a:avLst/>
          </a:prstGeom>
        </p:spPr>
      </p:pic>
      <p:sp>
        <p:nvSpPr>
          <p:cNvPr id="6" name="Rektangel 5"/>
          <p:cNvSpPr/>
          <p:nvPr/>
        </p:nvSpPr>
        <p:spPr>
          <a:xfrm>
            <a:off x="3172179" y="1299279"/>
            <a:ext cx="5802487" cy="3693319"/>
          </a:xfrm>
          <a:prstGeom prst="rect">
            <a:avLst/>
          </a:prstGeom>
        </p:spPr>
        <p:txBody>
          <a:bodyPr wrap="square">
            <a:spAutoFit/>
          </a:bodyPr>
          <a:lstStyle/>
          <a:p>
            <a:pPr defTabSz="457200"/>
            <a:r>
              <a:rPr lang="nb-NO" sz="1800" b="1" dirty="0" smtClean="0">
                <a:solidFill>
                  <a:srgbClr val="0066FF"/>
                </a:solidFill>
                <a:latin typeface="Arial" pitchFamily="34" charset="0"/>
                <a:ea typeface="ＭＳ Ｐゴシック"/>
              </a:rPr>
              <a:t>2/103</a:t>
            </a:r>
            <a:r>
              <a:rPr lang="nb-NO" sz="1800" b="1" dirty="0" smtClean="0">
                <a:solidFill>
                  <a:prstClr val="black"/>
                </a:solidFill>
                <a:latin typeface="Arial" pitchFamily="34" charset="0"/>
                <a:ea typeface="ＭＳ Ｐゴシック"/>
              </a:rPr>
              <a:t/>
            </a:r>
            <a:br>
              <a:rPr lang="nb-NO" sz="1800" b="1" dirty="0" smtClean="0">
                <a:solidFill>
                  <a:prstClr val="black"/>
                </a:solidFill>
                <a:latin typeface="Arial" pitchFamily="34" charset="0"/>
                <a:ea typeface="ＭＳ Ｐゴシック"/>
              </a:rPr>
            </a:br>
            <a:r>
              <a:rPr lang="en-US" sz="1800" b="1" dirty="0">
                <a:solidFill>
                  <a:srgbClr val="FF0000"/>
                </a:solidFill>
                <a:latin typeface="Arial" pitchFamily="34" charset="0"/>
                <a:ea typeface="ＭＳ Ｐゴシック"/>
              </a:rPr>
              <a:t>Inventory of issues </a:t>
            </a:r>
            <a:r>
              <a:rPr lang="en-US" sz="1800" b="1" dirty="0" smtClean="0">
                <a:solidFill>
                  <a:srgbClr val="0066FF"/>
                </a:solidFill>
                <a:latin typeface="Arial" pitchFamily="34" charset="0"/>
                <a:ea typeface="ＭＳ Ｐゴシック"/>
              </a:rPr>
              <a:t>to be addressed by the </a:t>
            </a:r>
            <a:br>
              <a:rPr lang="en-US" sz="1800" b="1" dirty="0" smtClean="0">
                <a:solidFill>
                  <a:srgbClr val="0066FF"/>
                </a:solidFill>
                <a:latin typeface="Arial" pitchFamily="34" charset="0"/>
                <a:ea typeface="ＭＳ Ｐゴシック"/>
              </a:rPr>
            </a:br>
            <a:r>
              <a:rPr lang="en-US" sz="1800" b="1" dirty="0" smtClean="0">
                <a:solidFill>
                  <a:srgbClr val="0066FF"/>
                </a:solidFill>
                <a:latin typeface="Arial" pitchFamily="34" charset="0"/>
                <a:ea typeface="ＭＳ Ｐゴシック"/>
              </a:rPr>
              <a:t>UN-GGIM Committee of Experts </a:t>
            </a:r>
          </a:p>
          <a:p>
            <a:pPr defTabSz="457200"/>
            <a:endParaRPr lang="en-US" sz="1800" b="1" dirty="0">
              <a:solidFill>
                <a:prstClr val="black"/>
              </a:solidFill>
              <a:latin typeface="Arial" pitchFamily="34" charset="0"/>
              <a:ea typeface="ＭＳ Ｐゴシック"/>
            </a:endParaRPr>
          </a:p>
          <a:p>
            <a:pPr defTabSz="457200"/>
            <a:r>
              <a:rPr lang="nb-NO" sz="1800" b="1" dirty="0" smtClean="0">
                <a:solidFill>
                  <a:srgbClr val="FF0000"/>
                </a:solidFill>
                <a:latin typeface="Arial" pitchFamily="34" charset="0"/>
                <a:ea typeface="ＭＳ Ｐゴシック"/>
              </a:rPr>
              <a:t>Concept proposed</a:t>
            </a:r>
            <a:endParaRPr lang="nb-NO" sz="1800" b="1" dirty="0">
              <a:solidFill>
                <a:srgbClr val="FF0000"/>
              </a:solidFill>
              <a:latin typeface="Arial" pitchFamily="34" charset="0"/>
              <a:ea typeface="ＭＳ Ｐゴシック"/>
            </a:endParaRPr>
          </a:p>
          <a:p>
            <a:pPr defTabSz="457200"/>
            <a:endParaRPr lang="en-US" sz="1800" b="1" dirty="0">
              <a:solidFill>
                <a:prstClr val="black"/>
              </a:solidFill>
              <a:latin typeface="Arial" pitchFamily="34" charset="0"/>
              <a:ea typeface="ＭＳ Ｐゴシック"/>
            </a:endParaRPr>
          </a:p>
          <a:p>
            <a:pPr defTabSz="457200"/>
            <a:r>
              <a:rPr lang="en-US" sz="1800" dirty="0" smtClean="0">
                <a:latin typeface="Arial" pitchFamily="34" charset="0"/>
                <a:ea typeface="ＭＳ Ｐゴシック"/>
              </a:rPr>
              <a:t>Suggestion by Technical Committee 211 </a:t>
            </a:r>
            <a:br>
              <a:rPr lang="en-US" sz="1800" dirty="0" smtClean="0">
                <a:latin typeface="Arial" pitchFamily="34" charset="0"/>
                <a:ea typeface="ＭＳ Ｐゴシック"/>
              </a:rPr>
            </a:br>
            <a:r>
              <a:rPr lang="en-US" sz="1800" dirty="0" smtClean="0">
                <a:latin typeface="Arial" pitchFamily="34" charset="0"/>
                <a:ea typeface="ＭＳ Ｐゴシック"/>
              </a:rPr>
              <a:t>(</a:t>
            </a:r>
            <a:r>
              <a:rPr lang="en-US" sz="1800" dirty="0" err="1">
                <a:latin typeface="Arial" pitchFamily="34" charset="0"/>
                <a:ea typeface="ＭＳ Ｐゴシック"/>
              </a:rPr>
              <a:t>g</a:t>
            </a:r>
            <a:r>
              <a:rPr lang="en-US" sz="1800" dirty="0" err="1" smtClean="0">
                <a:latin typeface="Arial" pitchFamily="34" charset="0"/>
                <a:ea typeface="ＭＳ Ｐゴシック"/>
              </a:rPr>
              <a:t>eomatics</a:t>
            </a:r>
            <a:r>
              <a:rPr lang="en-US" sz="1800" dirty="0" smtClean="0">
                <a:latin typeface="Arial" pitchFamily="34" charset="0"/>
                <a:ea typeface="ＭＳ Ｐゴシック"/>
              </a:rPr>
              <a:t> and geographic information) of the International Organization for Standardization (ISO/TC211) to put forward, jointly with the Open Geospatial Consortium (OGC) and the International Hydrographic Organization (IHO), a paper related to standard-setting issues in the international </a:t>
            </a:r>
            <a:r>
              <a:rPr lang="nb-NO" sz="1800" dirty="0" smtClean="0">
                <a:latin typeface="Arial" pitchFamily="34" charset="0"/>
                <a:ea typeface="ＭＳ Ｐゴシック"/>
              </a:rPr>
              <a:t>community</a:t>
            </a:r>
          </a:p>
        </p:txBody>
      </p:sp>
    </p:spTree>
    <p:extLst>
      <p:ext uri="{BB962C8B-B14F-4D97-AF65-F5344CB8AC3E}">
        <p14:creationId xmlns:p14="http://schemas.microsoft.com/office/powerpoint/2010/main" val="38154203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UN-GGIM and International Standards</a:t>
            </a:r>
            <a:endParaRPr lang="en-GB"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12776"/>
            <a:ext cx="3069970" cy="2030903"/>
          </a:xfrm>
          <a:prstGeom prst="rect">
            <a:avLst/>
          </a:prstGeom>
        </p:spPr>
      </p:pic>
      <p:sp>
        <p:nvSpPr>
          <p:cNvPr id="5" name="Rectangle 4"/>
          <p:cNvSpPr/>
          <p:nvPr/>
        </p:nvSpPr>
        <p:spPr>
          <a:xfrm>
            <a:off x="3635896" y="1412776"/>
            <a:ext cx="4572000" cy="2031325"/>
          </a:xfrm>
          <a:prstGeom prst="rect">
            <a:avLst/>
          </a:prstGeom>
        </p:spPr>
        <p:txBody>
          <a:bodyPr>
            <a:spAutoFit/>
          </a:bodyPr>
          <a:lstStyle/>
          <a:p>
            <a:pPr defTabSz="457200"/>
            <a:r>
              <a:rPr lang="nb-NO" sz="1800" b="1" dirty="0" smtClean="0">
                <a:solidFill>
                  <a:srgbClr val="007AFF"/>
                </a:solidFill>
                <a:latin typeface="Arial" pitchFamily="34" charset="0"/>
                <a:ea typeface="ＭＳ Ｐゴシック"/>
              </a:rPr>
              <a:t>Draft report submitted</a:t>
            </a:r>
          </a:p>
          <a:p>
            <a:pPr defTabSz="457200"/>
            <a:endParaRPr lang="nb-NO" sz="1800" b="1" dirty="0">
              <a:solidFill>
                <a:prstClr val="black"/>
              </a:solidFill>
              <a:latin typeface="Arial" pitchFamily="34" charset="0"/>
              <a:ea typeface="ＭＳ Ｐゴシック"/>
            </a:endParaRPr>
          </a:p>
          <a:p>
            <a:pPr defTabSz="457200"/>
            <a:r>
              <a:rPr lang="nb-NO" sz="1800" b="1" dirty="0" smtClean="0">
                <a:solidFill>
                  <a:srgbClr val="0066FF"/>
                </a:solidFill>
                <a:latin typeface="Arial" pitchFamily="34" charset="0"/>
                <a:ea typeface="ＭＳ Ｐゴシック"/>
              </a:rPr>
              <a:t>Second High Level Forum on Global Geospatial Information Management</a:t>
            </a:r>
            <a:endParaRPr lang="en-US" sz="1800" dirty="0" smtClean="0">
              <a:solidFill>
                <a:srgbClr val="0066FF"/>
              </a:solidFill>
              <a:latin typeface="Arial" pitchFamily="34" charset="0"/>
              <a:ea typeface="ＭＳ Ｐゴシック"/>
            </a:endParaRPr>
          </a:p>
          <a:p>
            <a:pPr defTabSz="457200"/>
            <a:endParaRPr lang="en-US" sz="1800" dirty="0">
              <a:solidFill>
                <a:srgbClr val="0066FF"/>
              </a:solidFill>
              <a:latin typeface="Arial" pitchFamily="34" charset="0"/>
              <a:ea typeface="ＭＳ Ｐゴシック"/>
            </a:endParaRPr>
          </a:p>
          <a:p>
            <a:pPr defTabSz="457200"/>
            <a:r>
              <a:rPr lang="en-US" sz="1800" dirty="0">
                <a:latin typeface="Arial" pitchFamily="34" charset="0"/>
                <a:ea typeface="ＭＳ Ｐゴシック"/>
              </a:rPr>
              <a:t>Qatar National Convention Centre, Doha, Qatar, 4-6 February 2013</a:t>
            </a:r>
          </a:p>
        </p:txBody>
      </p:sp>
      <p:sp>
        <p:nvSpPr>
          <p:cNvPr id="6" name="Rectangle 5"/>
          <p:cNvSpPr/>
          <p:nvPr/>
        </p:nvSpPr>
        <p:spPr>
          <a:xfrm>
            <a:off x="5400600" y="3645024"/>
            <a:ext cx="4572000" cy="2031325"/>
          </a:xfrm>
          <a:prstGeom prst="rect">
            <a:avLst/>
          </a:prstGeom>
          <a:noFill/>
        </p:spPr>
        <p:txBody>
          <a:bodyPr>
            <a:spAutoFit/>
          </a:bodyPr>
          <a:lstStyle/>
          <a:p>
            <a:pPr defTabSz="457200"/>
            <a:r>
              <a:rPr lang="nb-NO" sz="1800" b="1" dirty="0">
                <a:solidFill>
                  <a:srgbClr val="007AFF"/>
                </a:solidFill>
                <a:latin typeface="Arial" pitchFamily="34" charset="0"/>
                <a:ea typeface="ＭＳ Ｐゴシック"/>
              </a:rPr>
              <a:t>Full report</a:t>
            </a:r>
          </a:p>
          <a:p>
            <a:pPr defTabSz="457200"/>
            <a:endParaRPr lang="nb-NO" sz="1800" b="1" dirty="0">
              <a:solidFill>
                <a:prstClr val="black"/>
              </a:solidFill>
              <a:latin typeface="Arial" pitchFamily="34" charset="0"/>
              <a:ea typeface="ＭＳ Ｐゴシック"/>
            </a:endParaRPr>
          </a:p>
          <a:p>
            <a:pPr defTabSz="457200"/>
            <a:r>
              <a:rPr lang="en-GB" sz="1800" b="1" dirty="0" smtClean="0">
                <a:solidFill>
                  <a:srgbClr val="0066FF"/>
                </a:solidFill>
                <a:latin typeface="Arial" pitchFamily="34" charset="0"/>
                <a:ea typeface="ＭＳ Ｐゴシック"/>
              </a:rPr>
              <a:t>Third Session of UN-GGIM </a:t>
            </a:r>
          </a:p>
          <a:p>
            <a:pPr defTabSz="457200"/>
            <a:r>
              <a:rPr lang="en-GB" sz="1800" b="1" dirty="0" smtClean="0">
                <a:solidFill>
                  <a:srgbClr val="0066FF"/>
                </a:solidFill>
                <a:latin typeface="Arial" pitchFamily="34" charset="0"/>
                <a:ea typeface="ＭＳ Ｐゴシック"/>
              </a:rPr>
              <a:t>Committee of Experts</a:t>
            </a:r>
          </a:p>
          <a:p>
            <a:pPr defTabSz="457200"/>
            <a:endParaRPr lang="en-US" sz="1800" dirty="0">
              <a:solidFill>
                <a:srgbClr val="0066FF"/>
              </a:solidFill>
              <a:latin typeface="Arial" pitchFamily="34" charset="0"/>
              <a:ea typeface="ＭＳ Ｐゴシック"/>
            </a:endParaRPr>
          </a:p>
          <a:p>
            <a:pPr defTabSz="457200"/>
            <a:r>
              <a:rPr lang="en-US" sz="1800" dirty="0" smtClean="0">
                <a:latin typeface="Arial" pitchFamily="34" charset="0"/>
                <a:ea typeface="ＭＳ Ｐゴシック"/>
              </a:rPr>
              <a:t>Cambridge, UK,</a:t>
            </a:r>
            <a:br>
              <a:rPr lang="en-US" sz="1800" dirty="0" smtClean="0">
                <a:latin typeface="Arial" pitchFamily="34" charset="0"/>
                <a:ea typeface="ＭＳ Ｐゴシック"/>
              </a:rPr>
            </a:br>
            <a:r>
              <a:rPr lang="en-US" sz="1800" dirty="0" smtClean="0">
                <a:latin typeface="Arial" pitchFamily="34" charset="0"/>
                <a:ea typeface="ＭＳ Ｐゴシック"/>
              </a:rPr>
              <a:t>24-27 July 2013</a:t>
            </a:r>
            <a:endParaRPr lang="en-US" sz="1800" dirty="0">
              <a:latin typeface="Arial" pitchFamily="34" charset="0"/>
              <a:ea typeface="ＭＳ Ｐゴシック"/>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2947"/>
          <a:stretch/>
        </p:blipFill>
        <p:spPr>
          <a:xfrm>
            <a:off x="176509" y="3717032"/>
            <a:ext cx="5187579" cy="1858923"/>
          </a:xfrm>
          <a:prstGeom prst="rect">
            <a:avLst/>
          </a:prstGeom>
        </p:spPr>
      </p:pic>
    </p:spTree>
    <p:extLst>
      <p:ext uri="{BB962C8B-B14F-4D97-AF65-F5344CB8AC3E}">
        <p14:creationId xmlns:p14="http://schemas.microsoft.com/office/powerpoint/2010/main" val="27027093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Existing standards and Inventory of Issues</a:t>
            </a:r>
            <a:endParaRPr lang="en-GB" sz="3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9" y="1185510"/>
            <a:ext cx="9120572" cy="4314073"/>
          </a:xfrm>
          <a:prstGeom prst="rect">
            <a:avLst/>
          </a:prstGeom>
          <a:noFill/>
          <a:ln w="9525">
            <a:noFill/>
            <a:miter lim="800000"/>
            <a:headEnd/>
            <a:tailEnd/>
          </a:ln>
        </p:spPr>
      </p:pic>
    </p:spTree>
    <p:extLst>
      <p:ext uri="{BB962C8B-B14F-4D97-AF65-F5344CB8AC3E}">
        <p14:creationId xmlns:p14="http://schemas.microsoft.com/office/powerpoint/2010/main" val="21824720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4094" y="4042819"/>
            <a:ext cx="1944000" cy="2585362"/>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High level forum for Member States</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Legal and Policy Frameworks</a:t>
            </a:r>
            <a:endParaRPr lang="en-GB" b="1" dirty="0">
              <a:solidFill>
                <a:prstClr val="white"/>
              </a:solidFill>
              <a:latin typeface="Source Sans Pro" panose="020B0503030403020204" pitchFamily="34" charset="0"/>
            </a:endParaRPr>
          </a:p>
        </p:txBody>
      </p:sp>
      <p:sp>
        <p:nvSpPr>
          <p:cNvPr id="8" name="TextBox 7"/>
          <p:cNvSpPr txBox="1"/>
          <p:nvPr/>
        </p:nvSpPr>
        <p:spPr>
          <a:xfrm>
            <a:off x="2499009" y="4081602"/>
            <a:ext cx="1944000" cy="2585324"/>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Standards for Geospatial Information Management</a:t>
            </a:r>
            <a:endParaRPr lang="en-GB" b="1" dirty="0">
              <a:solidFill>
                <a:prstClr val="white"/>
              </a:solidFill>
              <a:latin typeface="Source Sans Pro" panose="020B0503030403020204" pitchFamily="34" charset="0"/>
            </a:endParaRPr>
          </a:p>
        </p:txBody>
      </p:sp>
      <p:sp>
        <p:nvSpPr>
          <p:cNvPr id="9" name="TextBox 8"/>
          <p:cNvSpPr txBox="1"/>
          <p:nvPr/>
        </p:nvSpPr>
        <p:spPr>
          <a:xfrm>
            <a:off x="4618081" y="4081603"/>
            <a:ext cx="1944000" cy="2585323"/>
          </a:xfrm>
          <a:prstGeom prst="rect">
            <a:avLst/>
          </a:prstGeom>
          <a:solidFill>
            <a:srgbClr val="4770B1"/>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Knowledge base for Geospatial Information Management</a:t>
            </a:r>
          </a:p>
          <a:p>
            <a:pPr algn="ctr">
              <a:spcBef>
                <a:spcPts val="600"/>
              </a:spcBef>
            </a:pPr>
            <a:r>
              <a:rPr lang="en-GB" dirty="0" smtClean="0">
                <a:solidFill>
                  <a:prstClr val="white"/>
                </a:solidFill>
                <a:latin typeface="Source Sans Pro" panose="020B0503030403020204" pitchFamily="34" charset="0"/>
              </a:rPr>
              <a:t>Forum for exchange of best practice</a:t>
            </a:r>
          </a:p>
        </p:txBody>
      </p:sp>
      <p:sp>
        <p:nvSpPr>
          <p:cNvPr id="10" name="TextBox 9"/>
          <p:cNvSpPr txBox="1"/>
          <p:nvPr/>
        </p:nvSpPr>
        <p:spPr>
          <a:xfrm>
            <a:off x="2504172" y="2893343"/>
            <a:ext cx="1944000" cy="648000"/>
          </a:xfrm>
          <a:prstGeom prst="rect">
            <a:avLst/>
          </a:prstGeom>
          <a:solidFill>
            <a:srgbClr val="C6D3E8"/>
          </a:solidFill>
          <a:ln>
            <a:solidFill>
              <a:schemeClr val="tx1"/>
            </a:solidFill>
          </a:ln>
        </p:spPr>
        <p:txBody>
          <a:bodyPr wrap="square" rtlCol="0" anchor="ctr" anchorCtr="0">
            <a:noAutofit/>
          </a:bodyPr>
          <a:lstStyle/>
          <a:p>
            <a:pPr algn="ctr"/>
            <a:r>
              <a:rPr lang="en-GB" b="1" dirty="0" smtClean="0">
                <a:solidFill>
                  <a:prstClr val="white"/>
                </a:solidFill>
                <a:latin typeface="Source Sans Pro" panose="020B0503030403020204" pitchFamily="34" charset="0"/>
              </a:rPr>
              <a:t>Standards</a:t>
            </a:r>
          </a:p>
        </p:txBody>
      </p:sp>
      <p:sp>
        <p:nvSpPr>
          <p:cNvPr id="11" name="TextBox 10"/>
          <p:cNvSpPr txBox="1"/>
          <p:nvPr/>
        </p:nvSpPr>
        <p:spPr>
          <a:xfrm>
            <a:off x="413144" y="2893344"/>
            <a:ext cx="1944000" cy="646331"/>
          </a:xfrm>
          <a:prstGeom prst="rect">
            <a:avLst/>
          </a:prstGeom>
          <a:solidFill>
            <a:srgbClr val="C6D3E8"/>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Strong Governance</a:t>
            </a:r>
          </a:p>
        </p:txBody>
      </p:sp>
      <p:sp>
        <p:nvSpPr>
          <p:cNvPr id="12" name="TextBox 11"/>
          <p:cNvSpPr txBox="1"/>
          <p:nvPr/>
        </p:nvSpPr>
        <p:spPr>
          <a:xfrm>
            <a:off x="4594742" y="2898439"/>
            <a:ext cx="1944000" cy="648000"/>
          </a:xfrm>
          <a:prstGeom prst="rect">
            <a:avLst/>
          </a:prstGeom>
          <a:solidFill>
            <a:srgbClr val="4770B1"/>
          </a:solidFill>
          <a:ln>
            <a:solidFill>
              <a:schemeClr val="tx1"/>
            </a:solidFill>
          </a:ln>
        </p:spPr>
        <p:txBody>
          <a:bodyPr wrap="square" rtlCol="0" anchor="ctr" anchorCtr="0">
            <a:spAutoFit/>
          </a:bodyPr>
          <a:lstStyle/>
          <a:p>
            <a:pPr algn="ctr"/>
            <a:r>
              <a:rPr lang="en-GB" sz="1600" b="1" dirty="0" smtClean="0">
                <a:solidFill>
                  <a:prstClr val="white"/>
                </a:solidFill>
                <a:latin typeface="Source Sans Pro" panose="020B0503030403020204" pitchFamily="34" charset="0"/>
              </a:rPr>
              <a:t>Capability and Capacity Building</a:t>
            </a:r>
          </a:p>
        </p:txBody>
      </p:sp>
      <p:sp>
        <p:nvSpPr>
          <p:cNvPr id="13" name="TextBox 12"/>
          <p:cNvSpPr txBox="1"/>
          <p:nvPr/>
        </p:nvSpPr>
        <p:spPr>
          <a:xfrm>
            <a:off x="6699441" y="2896456"/>
            <a:ext cx="1944000" cy="646331"/>
          </a:xfrm>
          <a:prstGeom prst="rect">
            <a:avLst/>
          </a:prstGeom>
          <a:solidFill>
            <a:srgbClr val="C6D3E8"/>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Spatial Frameworks</a:t>
            </a:r>
          </a:p>
        </p:txBody>
      </p:sp>
      <p:sp>
        <p:nvSpPr>
          <p:cNvPr id="14" name="TextBox 13"/>
          <p:cNvSpPr txBox="1"/>
          <p:nvPr/>
        </p:nvSpPr>
        <p:spPr>
          <a:xfrm>
            <a:off x="6701460" y="4084037"/>
            <a:ext cx="1944000" cy="2585323"/>
          </a:xfrm>
          <a:prstGeom prst="rect">
            <a:avLst/>
          </a:prstGeom>
          <a:solidFill>
            <a:srgbClr val="C6D3E8"/>
          </a:solidFill>
          <a:ln>
            <a:solidFill>
              <a:schemeClr val="tx1"/>
            </a:solidFill>
          </a:ln>
        </p:spPr>
        <p:txBody>
          <a:bodyPr wrap="square" rtlCol="0">
            <a:noAutofit/>
          </a:bodyPr>
          <a:lstStyle/>
          <a:p>
            <a:pPr algn="ctr"/>
            <a:r>
              <a:rPr lang="en-GB" dirty="0" smtClean="0">
                <a:solidFill>
                  <a:prstClr val="white"/>
                </a:solidFill>
                <a:latin typeface="Source Sans Pro" panose="020B0503030403020204" pitchFamily="34" charset="0"/>
              </a:rPr>
              <a:t>Global Geodetic Reference Framework</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Global Map for Sustainable Development</a:t>
            </a:r>
          </a:p>
          <a:p>
            <a:endParaRPr lang="en-GB" b="1" dirty="0">
              <a:solidFill>
                <a:prstClr val="white"/>
              </a:solidFill>
              <a:latin typeface="Source Sans Pro" panose="020B0503030403020204" pitchFamily="34" charset="0"/>
            </a:endParaRPr>
          </a:p>
        </p:txBody>
      </p:sp>
      <p:sp>
        <p:nvSpPr>
          <p:cNvPr id="18" name="Right Arrow 17"/>
          <p:cNvSpPr/>
          <p:nvPr/>
        </p:nvSpPr>
        <p:spPr>
          <a:xfrm rot="16200000">
            <a:off x="1061579" y="3733323"/>
            <a:ext cx="533273" cy="137166"/>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19" name="Right Arrow 18"/>
          <p:cNvSpPr/>
          <p:nvPr/>
        </p:nvSpPr>
        <p:spPr>
          <a:xfrm rot="16200000">
            <a:off x="5310681" y="3746385"/>
            <a:ext cx="507139" cy="137168"/>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0" name="Right Arrow 19"/>
          <p:cNvSpPr/>
          <p:nvPr/>
        </p:nvSpPr>
        <p:spPr>
          <a:xfrm rot="16200000">
            <a:off x="7409836" y="3731758"/>
            <a:ext cx="536393" cy="137167"/>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1" name="TextBox 20"/>
          <p:cNvSpPr txBox="1"/>
          <p:nvPr/>
        </p:nvSpPr>
        <p:spPr>
          <a:xfrm>
            <a:off x="328320" y="939369"/>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Fit-for-purpose geospatial information </a:t>
            </a:r>
            <a:endParaRPr lang="en-GB" dirty="0">
              <a:solidFill>
                <a:prstClr val="white"/>
              </a:solidFill>
              <a:latin typeface="Source Sans Pro" panose="020B0503030403020204" pitchFamily="34" charset="0"/>
            </a:endParaRPr>
          </a:p>
        </p:txBody>
      </p:sp>
      <p:sp>
        <p:nvSpPr>
          <p:cNvPr id="29" name="TextBox 28"/>
          <p:cNvSpPr txBox="1"/>
          <p:nvPr/>
        </p:nvSpPr>
        <p:spPr>
          <a:xfrm>
            <a:off x="323112" y="229620"/>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Post-2015 Development Agenda</a:t>
            </a:r>
            <a:endParaRPr lang="en-GB" dirty="0">
              <a:solidFill>
                <a:prstClr val="white"/>
              </a:solidFill>
              <a:latin typeface="Source Sans Pro" panose="020B0503030403020204" pitchFamily="34" charset="0"/>
            </a:endParaRPr>
          </a:p>
        </p:txBody>
      </p:sp>
      <p:sp>
        <p:nvSpPr>
          <p:cNvPr id="31" name="Right Arrow 30"/>
          <p:cNvSpPr/>
          <p:nvPr/>
        </p:nvSpPr>
        <p:spPr>
          <a:xfrm rot="16200000">
            <a:off x="3206299" y="3729490"/>
            <a:ext cx="528865" cy="149232"/>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32" name="Right Arrow 31"/>
          <p:cNvSpPr/>
          <p:nvPr/>
        </p:nvSpPr>
        <p:spPr>
          <a:xfrm rot="16200000">
            <a:off x="4359886" y="710858"/>
            <a:ext cx="319856"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cxnSp>
        <p:nvCxnSpPr>
          <p:cNvPr id="44" name="Straight Arrow Connector 43"/>
          <p:cNvCxnSpPr>
            <a:stCxn id="11" idx="0"/>
          </p:cNvCxnSpPr>
          <p:nvPr/>
        </p:nvCxnSpPr>
        <p:spPr>
          <a:xfrm flipV="1">
            <a:off x="1385144" y="2282560"/>
            <a:ext cx="3134529" cy="610784"/>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3" idx="0"/>
          </p:cNvCxnSpPr>
          <p:nvPr/>
        </p:nvCxnSpPr>
        <p:spPr>
          <a:xfrm flipH="1" flipV="1">
            <a:off x="4519673" y="2282560"/>
            <a:ext cx="3151768" cy="613896"/>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0" idx="0"/>
          </p:cNvCxnSpPr>
          <p:nvPr/>
        </p:nvCxnSpPr>
        <p:spPr>
          <a:xfrm flipV="1">
            <a:off x="3476172" y="2282560"/>
            <a:ext cx="1043501" cy="610783"/>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2" idx="0"/>
          </p:cNvCxnSpPr>
          <p:nvPr/>
        </p:nvCxnSpPr>
        <p:spPr>
          <a:xfrm flipH="1" flipV="1">
            <a:off x="4519673" y="2282560"/>
            <a:ext cx="1047069" cy="615879"/>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57900" y="1844824"/>
            <a:ext cx="8347917"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United Nations Committee of Experts on Global Geospatial Information Management</a:t>
            </a:r>
            <a:endParaRPr lang="en-GB" dirty="0">
              <a:solidFill>
                <a:prstClr val="white"/>
              </a:solidFill>
              <a:latin typeface="Source Sans Pro" panose="020B0503030403020204" pitchFamily="34" charset="0"/>
            </a:endParaRPr>
          </a:p>
        </p:txBody>
      </p:sp>
      <p:sp>
        <p:nvSpPr>
          <p:cNvPr id="26" name="Right Arrow 25"/>
          <p:cNvSpPr/>
          <p:nvPr/>
        </p:nvSpPr>
        <p:spPr>
          <a:xfrm rot="16200000">
            <a:off x="4251876" y="1508301"/>
            <a:ext cx="535880"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Tree>
    <p:extLst>
      <p:ext uri="{BB962C8B-B14F-4D97-AF65-F5344CB8AC3E}">
        <p14:creationId xmlns:p14="http://schemas.microsoft.com/office/powerpoint/2010/main" val="2411903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Sharing Best Practice</a:t>
            </a:r>
            <a:endParaRPr lang="en-GB" sz="3600" dirty="0"/>
          </a:p>
        </p:txBody>
      </p:sp>
      <p:sp>
        <p:nvSpPr>
          <p:cNvPr id="3" name="Content Placeholder 2"/>
          <p:cNvSpPr>
            <a:spLocks noGrp="1"/>
          </p:cNvSpPr>
          <p:nvPr>
            <p:ph idx="1"/>
          </p:nvPr>
        </p:nvSpPr>
        <p:spPr>
          <a:xfrm>
            <a:off x="457200" y="1052736"/>
            <a:ext cx="8229600" cy="5073427"/>
          </a:xfrm>
        </p:spPr>
        <p:txBody>
          <a:bodyPr/>
          <a:lstStyle/>
          <a:p>
            <a:pPr marL="0" indent="0">
              <a:buNone/>
            </a:pPr>
            <a:r>
              <a:rPr lang="en-GB" sz="2800" dirty="0" smtClean="0"/>
              <a:t>UN-GGIM website shares best practice </a:t>
            </a:r>
            <a:r>
              <a:rPr lang="en-GB" sz="2800" dirty="0" smtClean="0"/>
              <a:t>models</a:t>
            </a:r>
            <a:r>
              <a:rPr lang="en-GB" sz="2800" dirty="0"/>
              <a:t> </a:t>
            </a:r>
            <a:r>
              <a:rPr lang="en-GB" sz="2800" dirty="0" smtClean="0"/>
              <a:t>from around the world</a:t>
            </a:r>
            <a:endParaRPr lang="en-GB" dirty="0" smtClean="0"/>
          </a:p>
          <a:p>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379" y="2348880"/>
            <a:ext cx="7303117" cy="3772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1122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GB" sz="3600" dirty="0" smtClean="0"/>
              <a:t>Land tenure regularisation in Rwanda</a:t>
            </a:r>
          </a:p>
        </p:txBody>
      </p:sp>
      <p:sp>
        <p:nvSpPr>
          <p:cNvPr id="44035" name="Content Placeholder 4"/>
          <p:cNvSpPr>
            <a:spLocks noGrp="1"/>
          </p:cNvSpPr>
          <p:nvPr>
            <p:ph idx="1"/>
          </p:nvPr>
        </p:nvSpPr>
        <p:spPr>
          <a:xfrm>
            <a:off x="971550" y="1196975"/>
            <a:ext cx="5545138" cy="4752975"/>
          </a:xfrm>
        </p:spPr>
        <p:txBody>
          <a:bodyPr/>
          <a:lstStyle/>
          <a:p>
            <a:pPr eaLnBrk="1" hangingPunct="1"/>
            <a:r>
              <a:rPr lang="en-GB" sz="1800" dirty="0" smtClean="0">
                <a:solidFill>
                  <a:schemeClr val="tx1"/>
                </a:solidFill>
              </a:rPr>
              <a:t>The UK’s Department for International Development (</a:t>
            </a:r>
            <a:r>
              <a:rPr lang="en-GB" sz="1800" dirty="0" err="1" smtClean="0">
                <a:solidFill>
                  <a:schemeClr val="tx1"/>
                </a:solidFill>
              </a:rPr>
              <a:t>DfID</a:t>
            </a:r>
            <a:r>
              <a:rPr lang="en-GB" sz="1800" dirty="0" smtClean="0">
                <a:solidFill>
                  <a:schemeClr val="tx1"/>
                </a:solidFill>
              </a:rPr>
              <a:t>) have been supporting a major Land Tenure Regularisation programme in Rwanda</a:t>
            </a:r>
          </a:p>
          <a:p>
            <a:pPr eaLnBrk="1" hangingPunct="1"/>
            <a:r>
              <a:rPr lang="en-GB" sz="1800" dirty="0" smtClean="0">
                <a:solidFill>
                  <a:schemeClr val="tx1"/>
                </a:solidFill>
              </a:rPr>
              <a:t>Rwanda is one of the most densely populated countries in Africa, with pressure on land likely to increase in the coming years.</a:t>
            </a:r>
          </a:p>
          <a:p>
            <a:pPr eaLnBrk="1" hangingPunct="1"/>
            <a:r>
              <a:rPr lang="en-GB" sz="1800" dirty="0" smtClean="0">
                <a:solidFill>
                  <a:schemeClr val="tx1"/>
                </a:solidFill>
              </a:rPr>
              <a:t>Aim to increase number of registered plots</a:t>
            </a:r>
            <a:br>
              <a:rPr lang="en-GB" sz="1800" dirty="0" smtClean="0">
                <a:solidFill>
                  <a:schemeClr val="tx1"/>
                </a:solidFill>
              </a:rPr>
            </a:br>
            <a:r>
              <a:rPr lang="en-GB" sz="1800" dirty="0" smtClean="0">
                <a:solidFill>
                  <a:schemeClr val="tx1"/>
                </a:solidFill>
              </a:rPr>
              <a:t>from 40,000 in 2009/10 to 6.9 million </a:t>
            </a:r>
            <a:br>
              <a:rPr lang="en-GB" sz="1800" dirty="0" smtClean="0">
                <a:solidFill>
                  <a:schemeClr val="tx1"/>
                </a:solidFill>
              </a:rPr>
            </a:br>
            <a:r>
              <a:rPr lang="en-GB" sz="1800" dirty="0" smtClean="0">
                <a:solidFill>
                  <a:schemeClr val="tx1"/>
                </a:solidFill>
              </a:rPr>
              <a:t>by 2015, helping to reduce conflict </a:t>
            </a:r>
            <a:br>
              <a:rPr lang="en-GB" sz="1800" dirty="0" smtClean="0">
                <a:solidFill>
                  <a:schemeClr val="tx1"/>
                </a:solidFill>
              </a:rPr>
            </a:br>
            <a:r>
              <a:rPr lang="en-GB" sz="1800" dirty="0" smtClean="0">
                <a:solidFill>
                  <a:schemeClr val="tx1"/>
                </a:solidFill>
              </a:rPr>
              <a:t>and provide the security needed </a:t>
            </a:r>
            <a:br>
              <a:rPr lang="en-GB" sz="1800" dirty="0" smtClean="0">
                <a:solidFill>
                  <a:schemeClr val="tx1"/>
                </a:solidFill>
              </a:rPr>
            </a:br>
            <a:r>
              <a:rPr lang="en-GB" sz="1800" dirty="0" smtClean="0">
                <a:solidFill>
                  <a:schemeClr val="tx1"/>
                </a:solidFill>
              </a:rPr>
              <a:t>by farmers and businesses to invest in </a:t>
            </a:r>
            <a:br>
              <a:rPr lang="en-GB" sz="1800" dirty="0" smtClean="0">
                <a:solidFill>
                  <a:schemeClr val="tx1"/>
                </a:solidFill>
              </a:rPr>
            </a:br>
            <a:r>
              <a:rPr lang="en-GB" sz="1800" dirty="0" smtClean="0">
                <a:solidFill>
                  <a:schemeClr val="tx1"/>
                </a:solidFill>
              </a:rPr>
              <a:t>long-term food production. </a:t>
            </a:r>
          </a:p>
          <a:p>
            <a:pPr eaLnBrk="1" hangingPunct="1"/>
            <a:r>
              <a:rPr lang="en-GB" sz="1800" dirty="0" smtClean="0">
                <a:solidFill>
                  <a:schemeClr val="tx1"/>
                </a:solidFill>
              </a:rPr>
              <a:t>Location information is a key part </a:t>
            </a:r>
            <a:br>
              <a:rPr lang="en-GB" sz="1800" dirty="0" smtClean="0">
                <a:solidFill>
                  <a:schemeClr val="tx1"/>
                </a:solidFill>
              </a:rPr>
            </a:br>
            <a:r>
              <a:rPr lang="en-GB" sz="1800" dirty="0" smtClean="0">
                <a:solidFill>
                  <a:schemeClr val="tx1"/>
                </a:solidFill>
              </a:rPr>
              <a:t>of this process.</a:t>
            </a:r>
          </a:p>
        </p:txBody>
      </p:sp>
      <p:sp>
        <p:nvSpPr>
          <p:cNvPr id="44036" name="Text Box 4"/>
          <p:cNvSpPr txBox="1">
            <a:spLocks noChangeArrowheads="1"/>
          </p:cNvSpPr>
          <p:nvPr/>
        </p:nvSpPr>
        <p:spPr bwMode="auto">
          <a:xfrm>
            <a:off x="6084888" y="5949404"/>
            <a:ext cx="26670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800" dirty="0">
                <a:ea typeface="ＭＳ Ｐゴシック" pitchFamily="34" charset="-128"/>
              </a:rPr>
              <a:t>Source: UK Gov’t/</a:t>
            </a:r>
            <a:r>
              <a:rPr lang="en-GB" sz="800" dirty="0" err="1">
                <a:ea typeface="ＭＳ Ｐゴシック" pitchFamily="34" charset="-128"/>
              </a:rPr>
              <a:t>DfID</a:t>
            </a:r>
            <a:endParaRPr lang="en-GB" sz="800" dirty="0">
              <a:ea typeface="ＭＳ Ｐゴシック" pitchFamily="34" charset="-128"/>
            </a:endParaRPr>
          </a:p>
        </p:txBody>
      </p:sp>
      <p:pic>
        <p:nvPicPr>
          <p:cNvPr id="440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196975"/>
            <a:ext cx="1533525" cy="2232025"/>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4221163"/>
            <a:ext cx="2592388" cy="1728787"/>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7418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636912"/>
            <a:ext cx="2170259" cy="1626989"/>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2867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4449489"/>
            <a:ext cx="2152650" cy="1571799"/>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2867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1100658"/>
            <a:ext cx="1409700" cy="1392238"/>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28677" name="Rectangle 3"/>
          <p:cNvSpPr>
            <a:spLocks noChangeArrowheads="1"/>
          </p:cNvSpPr>
          <p:nvPr/>
        </p:nvSpPr>
        <p:spPr bwMode="auto">
          <a:xfrm>
            <a:off x="395288" y="2322224"/>
            <a:ext cx="542925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0" hangingPunct="0">
              <a:spcBef>
                <a:spcPts val="675"/>
              </a:spcBef>
              <a:buClr>
                <a:srgbClr val="000000"/>
              </a:buClr>
              <a:buFontTx/>
              <a:buChar char="•"/>
            </a:pPr>
            <a:r>
              <a:rPr lang="en-US" altLang="en-US" sz="1600" b="1" dirty="0">
                <a:latin typeface="+mn-lt"/>
              </a:rPr>
              <a:t>The challenge:</a:t>
            </a:r>
            <a:r>
              <a:rPr lang="en-US" altLang="en-US" sz="1600" dirty="0">
                <a:latin typeface="+mn-lt"/>
              </a:rPr>
              <a:t> need for faster police response to incidents and to improve the Integrated Public Safety System (SISP).</a:t>
            </a:r>
          </a:p>
          <a:p>
            <a:pPr marL="285750" indent="-285750" eaLnBrk="0" hangingPunct="0">
              <a:spcBef>
                <a:spcPts val="675"/>
              </a:spcBef>
              <a:buClr>
                <a:srgbClr val="000000"/>
              </a:buClr>
              <a:buFontTx/>
              <a:buChar char="•"/>
            </a:pPr>
            <a:r>
              <a:rPr lang="en-US" altLang="en-US" sz="1600" b="1" dirty="0">
                <a:latin typeface="+mn-lt"/>
              </a:rPr>
              <a:t>The solution: </a:t>
            </a:r>
            <a:r>
              <a:rPr lang="en-US" altLang="en-US" sz="1600" dirty="0">
                <a:latin typeface="+mn-lt"/>
              </a:rPr>
              <a:t>investment of US$ 150 million to map major cities, to implement a geographical information system (GIS) and for hardware acquisition (monitoring cameras and GPS navigator).</a:t>
            </a:r>
          </a:p>
          <a:p>
            <a:pPr marL="285750" indent="-285750" eaLnBrk="0" hangingPunct="0">
              <a:spcBef>
                <a:spcPts val="675"/>
              </a:spcBef>
              <a:buClr>
                <a:srgbClr val="000000"/>
              </a:buClr>
              <a:buFontTx/>
              <a:buChar char="•"/>
            </a:pPr>
            <a:r>
              <a:rPr lang="en-US" altLang="en-US" sz="1600" b="1" dirty="0">
                <a:latin typeface="+mn-lt"/>
              </a:rPr>
              <a:t>The benefits: </a:t>
            </a:r>
            <a:r>
              <a:rPr lang="en-US" altLang="en-US" sz="1600" dirty="0">
                <a:latin typeface="+mn-lt"/>
              </a:rPr>
              <a:t>10% reduction in police incidents and 13% reduction in homicides in May </a:t>
            </a:r>
            <a:r>
              <a:rPr lang="en-US" altLang="en-US" sz="1600" dirty="0" smtClean="0">
                <a:latin typeface="+mn-lt"/>
              </a:rPr>
              <a:t>2012, </a:t>
            </a:r>
            <a:r>
              <a:rPr lang="en-US" altLang="en-US" sz="1600" dirty="0">
                <a:latin typeface="+mn-lt"/>
              </a:rPr>
              <a:t>in comparison with May 2011, due to the benefits of ‘crime map’ in the State.</a:t>
            </a:r>
          </a:p>
          <a:p>
            <a:pPr marL="285750" indent="-285750" eaLnBrk="0" hangingPunct="0">
              <a:spcBef>
                <a:spcPts val="675"/>
              </a:spcBef>
              <a:buClr>
                <a:srgbClr val="000000"/>
              </a:buClr>
              <a:buFont typeface="Times New Roman" pitchFamily="18" charset="0"/>
              <a:buNone/>
            </a:pPr>
            <a:r>
              <a:rPr lang="en-US" altLang="en-US" sz="1600" dirty="0">
                <a:latin typeface="+mn-lt"/>
              </a:rPr>
              <a:t>Data integration between civil and military police.</a:t>
            </a:r>
          </a:p>
        </p:txBody>
      </p:sp>
      <p:sp>
        <p:nvSpPr>
          <p:cNvPr id="28678" name="Rectangle 3"/>
          <p:cNvSpPr txBox="1">
            <a:spLocks noChangeArrowheads="1"/>
          </p:cNvSpPr>
          <p:nvPr/>
        </p:nvSpPr>
        <p:spPr bwMode="auto">
          <a:xfrm>
            <a:off x="395288" y="1451372"/>
            <a:ext cx="68722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600" dirty="0">
                <a:latin typeface="+mn-lt"/>
                <a:ea typeface="SimSun" pitchFamily="2" charset="-122"/>
              </a:rPr>
              <a:t>With over 1.5 million km</a:t>
            </a:r>
            <a:r>
              <a:rPr lang="en-US" altLang="en-US" sz="1600" baseline="30000" dirty="0">
                <a:latin typeface="+mn-lt"/>
                <a:ea typeface="SimSun" pitchFamily="2" charset="-122"/>
              </a:rPr>
              <a:t>2</a:t>
            </a:r>
            <a:r>
              <a:rPr lang="en-US" altLang="en-US" sz="1600" dirty="0">
                <a:latin typeface="+mn-lt"/>
                <a:ea typeface="SimSun" pitchFamily="2" charset="-122"/>
              </a:rPr>
              <a:t> and 3.5 million inhabitants, the </a:t>
            </a:r>
            <a:br>
              <a:rPr lang="en-US" altLang="en-US" sz="1600" dirty="0">
                <a:latin typeface="+mn-lt"/>
                <a:ea typeface="SimSun" pitchFamily="2" charset="-122"/>
              </a:rPr>
            </a:br>
            <a:r>
              <a:rPr lang="en-US" altLang="en-US" sz="1600" dirty="0">
                <a:latin typeface="+mn-lt"/>
                <a:ea typeface="SimSun" pitchFamily="2" charset="-122"/>
              </a:rPr>
              <a:t>State of Amazonas is the largest of the 27 states in Brazil </a:t>
            </a:r>
            <a:br>
              <a:rPr lang="en-US" altLang="en-US" sz="1600" dirty="0">
                <a:latin typeface="+mn-lt"/>
                <a:ea typeface="SimSun" pitchFamily="2" charset="-122"/>
              </a:rPr>
            </a:br>
            <a:r>
              <a:rPr lang="en-US" altLang="en-US" sz="1600" dirty="0">
                <a:latin typeface="+mn-lt"/>
                <a:ea typeface="SimSun" pitchFamily="2" charset="-122"/>
              </a:rPr>
              <a:t>and the second most populous in the Northern region.</a:t>
            </a:r>
          </a:p>
        </p:txBody>
      </p:sp>
      <p:sp>
        <p:nvSpPr>
          <p:cNvPr id="28679" name="Text Box 17"/>
          <p:cNvSpPr txBox="1">
            <a:spLocks noChangeArrowheads="1"/>
          </p:cNvSpPr>
          <p:nvPr/>
        </p:nvSpPr>
        <p:spPr bwMode="auto">
          <a:xfrm>
            <a:off x="3419475" y="5949950"/>
            <a:ext cx="30480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algn="r">
              <a:spcBef>
                <a:spcPts val="625"/>
              </a:spcBef>
            </a:pPr>
            <a:r>
              <a:rPr lang="pt-BR" altLang="en-US" sz="800">
                <a:latin typeface="+mn-lt"/>
                <a:ea typeface="SimSun" pitchFamily="2" charset="-122"/>
              </a:rPr>
              <a:t>Source: Imagem / Amazon State Government </a:t>
            </a:r>
          </a:p>
        </p:txBody>
      </p:sp>
      <p:sp>
        <p:nvSpPr>
          <p:cNvPr id="28680" name="Title 1"/>
          <p:cNvSpPr>
            <a:spLocks noGrp="1"/>
          </p:cNvSpPr>
          <p:nvPr>
            <p:ph type="title"/>
          </p:nvPr>
        </p:nvSpPr>
        <p:spPr>
          <a:xfrm>
            <a:off x="396552" y="269776"/>
            <a:ext cx="8480748" cy="1143000"/>
          </a:xfrm>
        </p:spPr>
        <p:txBody>
          <a:bodyPr/>
          <a:lstStyle/>
          <a:p>
            <a:pPr algn="l" eaLnBrk="1" hangingPunct="1"/>
            <a:r>
              <a:rPr lang="en-GB" altLang="en-US" sz="2800" dirty="0" smtClean="0">
                <a:solidFill>
                  <a:srgbClr val="007AFF"/>
                </a:solidFill>
                <a:latin typeface="+mn-lt"/>
              </a:rPr>
              <a:t>Brazil: use of GIS improves monitoring and reduces crime in the state of Amazonas</a:t>
            </a:r>
          </a:p>
        </p:txBody>
      </p:sp>
      <p:sp>
        <p:nvSpPr>
          <p:cNvPr id="28681" name="TextBox 8"/>
          <p:cNvSpPr txBox="1">
            <a:spLocks noChangeArrowheads="1"/>
          </p:cNvSpPr>
          <p:nvPr/>
        </p:nvSpPr>
        <p:spPr bwMode="auto">
          <a:xfrm>
            <a:off x="11113" y="652462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chemeClr val="bg1"/>
                </a:solidFill>
                <a:latin typeface="+mn-lt"/>
              </a:rPr>
              <a:t>9</a:t>
            </a:r>
            <a:endParaRPr lang="en-GB" altLang="en-US" dirty="0">
              <a:solidFill>
                <a:schemeClr val="bg1"/>
              </a:solidFill>
              <a:latin typeface="+mn-lt"/>
            </a:endParaRPr>
          </a:p>
        </p:txBody>
      </p:sp>
    </p:spTree>
    <p:extLst>
      <p:ext uri="{BB962C8B-B14F-4D97-AF65-F5344CB8AC3E}">
        <p14:creationId xmlns:p14="http://schemas.microsoft.com/office/powerpoint/2010/main" val="10998861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noFill/>
        </p:spPr>
        <p:txBody>
          <a:bodyPr/>
          <a:lstStyle/>
          <a:p>
            <a:r>
              <a:rPr lang="en-GB" sz="3600" dirty="0" smtClean="0"/>
              <a:t>Namibia: Registration of Communal Land Rights Using Aerial Photos</a:t>
            </a:r>
          </a:p>
        </p:txBody>
      </p:sp>
      <p:sp>
        <p:nvSpPr>
          <p:cNvPr id="3075" name="Rectangle 3"/>
          <p:cNvSpPr>
            <a:spLocks noGrp="1" noChangeArrowheads="1"/>
          </p:cNvSpPr>
          <p:nvPr>
            <p:ph type="body" idx="1"/>
          </p:nvPr>
        </p:nvSpPr>
        <p:spPr>
          <a:xfrm>
            <a:off x="468313" y="1484313"/>
            <a:ext cx="5111750" cy="3989387"/>
          </a:xfrm>
          <a:noFill/>
        </p:spPr>
        <p:txBody>
          <a:bodyPr/>
          <a:lstStyle/>
          <a:p>
            <a:pPr>
              <a:lnSpc>
                <a:spcPct val="90000"/>
              </a:lnSpc>
            </a:pPr>
            <a:r>
              <a:rPr lang="en-GB" sz="2400" dirty="0" smtClean="0">
                <a:solidFill>
                  <a:schemeClr val="tx1"/>
                </a:solidFill>
              </a:rPr>
              <a:t>Registration of existing and new customary land rights</a:t>
            </a:r>
          </a:p>
          <a:p>
            <a:pPr lvl="1">
              <a:lnSpc>
                <a:spcPct val="90000"/>
              </a:lnSpc>
              <a:buFontTx/>
              <a:buChar char="-"/>
            </a:pPr>
            <a:r>
              <a:rPr lang="en-GB" sz="1800" dirty="0" smtClean="0">
                <a:solidFill>
                  <a:schemeClr val="tx1"/>
                </a:solidFill>
              </a:rPr>
              <a:t>Communal Land reform Act requires that everybody having any right to communal land should apply for recognition of this right by a certain deadline</a:t>
            </a:r>
          </a:p>
          <a:p>
            <a:pPr lvl="1">
              <a:lnSpc>
                <a:spcPct val="90000"/>
              </a:lnSpc>
              <a:buFontTx/>
              <a:buChar char="-"/>
            </a:pPr>
            <a:r>
              <a:rPr lang="en-GB" sz="1800" dirty="0" smtClean="0">
                <a:solidFill>
                  <a:schemeClr val="tx1"/>
                </a:solidFill>
              </a:rPr>
              <a:t>There are very few survey control points in the communal areas</a:t>
            </a:r>
          </a:p>
          <a:p>
            <a:pPr lvl="1">
              <a:lnSpc>
                <a:spcPct val="90000"/>
              </a:lnSpc>
              <a:buFontTx/>
              <a:buChar char="-"/>
            </a:pPr>
            <a:r>
              <a:rPr lang="en-GB" sz="1800" dirty="0" smtClean="0">
                <a:solidFill>
                  <a:schemeClr val="tx1"/>
                </a:solidFill>
              </a:rPr>
              <a:t>There is an urgent need to find a systematic approach to register communal land rights more efficiently and faster at affordable cost</a:t>
            </a:r>
            <a:r>
              <a:rPr lang="en-GB" sz="2000" dirty="0"/>
              <a:t>.</a:t>
            </a:r>
            <a:endParaRPr lang="en-GB" sz="2000" dirty="0" smtClean="0"/>
          </a:p>
        </p:txBody>
      </p:sp>
      <p:pic>
        <p:nvPicPr>
          <p:cNvPr id="307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8488" y="1628775"/>
            <a:ext cx="346551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2880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t>Benefits of using aerial photographs for communal land registration</a:t>
            </a:r>
          </a:p>
        </p:txBody>
      </p:sp>
      <p:sp>
        <p:nvSpPr>
          <p:cNvPr id="6147" name="Rectangle 3"/>
          <p:cNvSpPr>
            <a:spLocks noGrp="1" noChangeArrowheads="1"/>
          </p:cNvSpPr>
          <p:nvPr>
            <p:ph type="body" idx="1"/>
          </p:nvPr>
        </p:nvSpPr>
        <p:spPr>
          <a:xfrm>
            <a:off x="468313" y="1484313"/>
            <a:ext cx="5111750" cy="3989387"/>
          </a:xfrm>
        </p:spPr>
        <p:txBody>
          <a:bodyPr/>
          <a:lstStyle/>
          <a:p>
            <a:r>
              <a:rPr lang="en-US" sz="1800" dirty="0" smtClean="0">
                <a:solidFill>
                  <a:schemeClr val="tx1"/>
                </a:solidFill>
              </a:rPr>
              <a:t>Use of aerial photos provides a systematic and efficient method of registering the communal land rights in the quickest possible time</a:t>
            </a:r>
          </a:p>
          <a:p>
            <a:r>
              <a:rPr lang="en-US" sz="1800" dirty="0" smtClean="0">
                <a:solidFill>
                  <a:schemeClr val="tx1"/>
                </a:solidFill>
              </a:rPr>
              <a:t>Aerial photos are clear, fit for purpose, easy to use and understand, (they are WYSIWYG= what you see is what you get)</a:t>
            </a:r>
          </a:p>
          <a:p>
            <a:r>
              <a:rPr lang="en-US" sz="1800" dirty="0" smtClean="0">
                <a:solidFill>
                  <a:schemeClr val="tx1"/>
                </a:solidFill>
              </a:rPr>
              <a:t>Provides additional physical information for adjudication and determination of boundaries</a:t>
            </a:r>
          </a:p>
          <a:p>
            <a:r>
              <a:rPr lang="en-US" sz="1800" dirty="0" smtClean="0">
                <a:solidFill>
                  <a:schemeClr val="tx1"/>
                </a:solidFill>
              </a:rPr>
              <a:t>It is cost efficient.</a:t>
            </a:r>
          </a:p>
          <a:p>
            <a:r>
              <a:rPr lang="en-US" sz="1800" dirty="0" smtClean="0">
                <a:solidFill>
                  <a:schemeClr val="tx1"/>
                </a:solidFill>
              </a:rPr>
              <a:t>It encourages the involvement of local residents</a:t>
            </a:r>
          </a:p>
        </p:txBody>
      </p:sp>
      <p:pic>
        <p:nvPicPr>
          <p:cNvPr id="614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525" y="1557338"/>
            <a:ext cx="3201988"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6386580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Data is becoming increasingly central </a:t>
            </a:r>
            <a:r>
              <a:rPr lang="en-GB" sz="3200" dirty="0" smtClean="0"/>
              <a:t/>
            </a:r>
            <a:br>
              <a:rPr lang="en-GB" sz="3200" dirty="0" smtClean="0"/>
            </a:br>
            <a:r>
              <a:rPr lang="en-GB" sz="3200" dirty="0" smtClean="0"/>
              <a:t>to </a:t>
            </a:r>
            <a:r>
              <a:rPr lang="en-GB" sz="3200" dirty="0"/>
              <a:t>everyday </a:t>
            </a:r>
            <a:r>
              <a:rPr lang="en-GB" sz="3200" dirty="0" smtClean="0"/>
              <a:t>life</a:t>
            </a:r>
            <a:endParaRPr lang="en-GB" dirty="0"/>
          </a:p>
        </p:txBody>
      </p:sp>
      <p:sp>
        <p:nvSpPr>
          <p:cNvPr id="3" name="Content Placeholder 2"/>
          <p:cNvSpPr>
            <a:spLocks noGrp="1"/>
          </p:cNvSpPr>
          <p:nvPr>
            <p:ph idx="1"/>
          </p:nvPr>
        </p:nvSpPr>
        <p:spPr>
          <a:xfrm>
            <a:off x="457200" y="1052736"/>
            <a:ext cx="8233556" cy="4813995"/>
          </a:xfrm>
        </p:spPr>
        <p:txBody>
          <a:bodyPr/>
          <a:lstStyle/>
          <a:p>
            <a:r>
              <a:rPr lang="en-GB" sz="1800" dirty="0">
                <a:solidFill>
                  <a:schemeClr val="tx1"/>
                </a:solidFill>
              </a:rPr>
              <a:t>The ‘digital universe’ is doubling in size every 2 years… it is on course to have grown 50 times over its 2010 </a:t>
            </a:r>
            <a:r>
              <a:rPr lang="en-GB" sz="1800" dirty="0" smtClean="0">
                <a:solidFill>
                  <a:schemeClr val="tx1"/>
                </a:solidFill>
              </a:rPr>
              <a:t>size, </a:t>
            </a:r>
            <a:r>
              <a:rPr lang="en-GB" sz="1800" dirty="0">
                <a:solidFill>
                  <a:schemeClr val="tx1"/>
                </a:solidFill>
              </a:rPr>
              <a:t>by </a:t>
            </a:r>
            <a:r>
              <a:rPr lang="en-GB" sz="1800" dirty="0" smtClean="0">
                <a:solidFill>
                  <a:schemeClr val="tx1"/>
                </a:solidFill>
              </a:rPr>
              <a:t>2020</a:t>
            </a:r>
            <a:endParaRPr lang="en-GB" sz="1800" baseline="30000" dirty="0">
              <a:solidFill>
                <a:schemeClr val="tx1"/>
              </a:solidFill>
            </a:endParaRPr>
          </a:p>
          <a:p>
            <a:r>
              <a:rPr lang="en-GB" sz="1800" dirty="0">
                <a:solidFill>
                  <a:schemeClr val="tx1"/>
                </a:solidFill>
              </a:rPr>
              <a:t>Big Data is typically expressed in terms of ‘V’s…</a:t>
            </a:r>
          </a:p>
          <a:p>
            <a:pPr lvl="1"/>
            <a:r>
              <a:rPr lang="en-GB" sz="1800" b="1" dirty="0">
                <a:solidFill>
                  <a:srgbClr val="FF0000"/>
                </a:solidFill>
              </a:rPr>
              <a:t>Volume:</a:t>
            </a:r>
            <a:r>
              <a:rPr lang="en-GB" sz="1800" dirty="0">
                <a:solidFill>
                  <a:schemeClr val="tx1"/>
                </a:solidFill>
              </a:rPr>
              <a:t> 2.3 trillion Gigabytes are created every </a:t>
            </a:r>
            <a:r>
              <a:rPr lang="en-GB" sz="1800" dirty="0" smtClean="0">
                <a:solidFill>
                  <a:schemeClr val="tx1"/>
                </a:solidFill>
              </a:rPr>
              <a:t>day</a:t>
            </a:r>
            <a:endParaRPr lang="en-GB" sz="1800" baseline="30000" dirty="0">
              <a:solidFill>
                <a:schemeClr val="tx1"/>
              </a:solidFill>
            </a:endParaRPr>
          </a:p>
          <a:p>
            <a:pPr lvl="1"/>
            <a:r>
              <a:rPr lang="en-GB" sz="1800" b="1" dirty="0">
                <a:solidFill>
                  <a:srgbClr val="FF0000"/>
                </a:solidFill>
              </a:rPr>
              <a:t>Variety:</a:t>
            </a:r>
            <a:r>
              <a:rPr lang="en-GB" sz="1800" dirty="0">
                <a:solidFill>
                  <a:schemeClr val="tx1"/>
                </a:solidFill>
              </a:rPr>
              <a:t> Increasing range of sources – weblogs, tweets, video – often poorly structured</a:t>
            </a:r>
          </a:p>
          <a:p>
            <a:pPr lvl="1"/>
            <a:r>
              <a:rPr lang="en-GB" sz="1800" b="1" dirty="0">
                <a:solidFill>
                  <a:srgbClr val="FF0000"/>
                </a:solidFill>
              </a:rPr>
              <a:t>Velocity: </a:t>
            </a:r>
            <a:r>
              <a:rPr lang="en-GB" sz="1800" dirty="0">
                <a:solidFill>
                  <a:schemeClr val="tx1"/>
                </a:solidFill>
              </a:rPr>
              <a:t>Sensors are proliferating the flow of real-time data… cars today have between 60 and 100 on-board </a:t>
            </a:r>
            <a:r>
              <a:rPr lang="en-GB" sz="1800" dirty="0" smtClean="0">
                <a:solidFill>
                  <a:schemeClr val="tx1"/>
                </a:solidFill>
              </a:rPr>
              <a:t>sensors</a:t>
            </a:r>
            <a:endParaRPr lang="en-GB" sz="1800" dirty="0">
              <a:solidFill>
                <a:schemeClr val="tx1"/>
              </a:solidFill>
            </a:endParaRPr>
          </a:p>
          <a:p>
            <a:endParaRPr lang="en-GB" sz="1800" dirty="0">
              <a:solidFill>
                <a:schemeClr val="tx1"/>
              </a:solidFill>
            </a:endParaRPr>
          </a:p>
          <a:p>
            <a:r>
              <a:rPr lang="en-GB" sz="1800" dirty="0">
                <a:solidFill>
                  <a:schemeClr val="tx1"/>
                </a:solidFill>
              </a:rPr>
              <a:t>However, the 4</a:t>
            </a:r>
            <a:r>
              <a:rPr lang="en-GB" sz="1800" baseline="30000" dirty="0">
                <a:solidFill>
                  <a:schemeClr val="tx1"/>
                </a:solidFill>
              </a:rPr>
              <a:t>th</a:t>
            </a:r>
            <a:r>
              <a:rPr lang="en-GB" sz="1800" dirty="0">
                <a:solidFill>
                  <a:schemeClr val="tx1"/>
                </a:solidFill>
              </a:rPr>
              <a:t> V – Veracity – reveals the challenge</a:t>
            </a:r>
          </a:p>
          <a:p>
            <a:pPr lvl="1"/>
            <a:r>
              <a:rPr lang="en-GB" sz="1800" dirty="0">
                <a:solidFill>
                  <a:schemeClr val="tx1"/>
                </a:solidFill>
              </a:rPr>
              <a:t>1 in 3 business leaders don’t trust the information they use to make </a:t>
            </a:r>
            <a:r>
              <a:rPr lang="en-GB" sz="1800" dirty="0" smtClean="0">
                <a:solidFill>
                  <a:schemeClr val="tx1"/>
                </a:solidFill>
              </a:rPr>
              <a:t>decisions</a:t>
            </a:r>
            <a:endParaRPr lang="en-GB" sz="1800" dirty="0">
              <a:solidFill>
                <a:schemeClr val="tx1"/>
              </a:solidFill>
            </a:endParaRPr>
          </a:p>
          <a:p>
            <a:pPr lvl="1"/>
            <a:r>
              <a:rPr lang="en-GB" sz="1800" dirty="0">
                <a:solidFill>
                  <a:schemeClr val="tx1"/>
                </a:solidFill>
              </a:rPr>
              <a:t>Poor data quality costs the USA $3 trillion each </a:t>
            </a:r>
            <a:r>
              <a:rPr lang="en-GB" sz="1800" dirty="0" smtClean="0">
                <a:solidFill>
                  <a:schemeClr val="tx1"/>
                </a:solidFill>
              </a:rPr>
              <a:t>year</a:t>
            </a:r>
            <a:endParaRPr lang="en-GB" sz="1800" dirty="0">
              <a:solidFill>
                <a:schemeClr val="tx1"/>
              </a:solidFill>
            </a:endParaRPr>
          </a:p>
          <a:p>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78" r="-214"/>
          <a:stretch/>
        </p:blipFill>
        <p:spPr>
          <a:xfrm>
            <a:off x="1259632" y="5157192"/>
            <a:ext cx="7884368" cy="968469"/>
          </a:xfrm>
          <a:prstGeom prst="rect">
            <a:avLst/>
          </a:prstGeom>
        </p:spPr>
      </p:pic>
    </p:spTree>
    <p:extLst>
      <p:ext uri="{BB962C8B-B14F-4D97-AF65-F5344CB8AC3E}">
        <p14:creationId xmlns:p14="http://schemas.microsoft.com/office/powerpoint/2010/main" val="26334777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468313" y="188913"/>
            <a:ext cx="8229600" cy="993775"/>
          </a:xfrm>
        </p:spPr>
        <p:txBody>
          <a:bodyPr/>
          <a:lstStyle/>
          <a:p>
            <a:pPr eaLnBrk="1" hangingPunct="1"/>
            <a:r>
              <a:rPr lang="en-US" sz="3600" dirty="0" smtClean="0"/>
              <a:t>Front &amp; Back of Registration Certificate</a:t>
            </a:r>
          </a:p>
        </p:txBody>
      </p:sp>
      <p:pic>
        <p:nvPicPr>
          <p:cNvPr id="7172" name="Picture 5" descr="EENGHL000033_OCLB-CU000274_Pag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367188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EENGHL000033_OCLB-CU000274_Pag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43063"/>
            <a:ext cx="4248150"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Box 8"/>
          <p:cNvSpPr txBox="1">
            <a:spLocks noChangeArrowheads="1"/>
          </p:cNvSpPr>
          <p:nvPr/>
        </p:nvSpPr>
        <p:spPr bwMode="auto">
          <a:xfrm>
            <a:off x="5795963" y="908050"/>
            <a:ext cx="2232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bg1"/>
                </a:solidFill>
                <a:latin typeface="Arial" charset="0"/>
              </a:defRPr>
            </a:lvl1pPr>
            <a:lvl2pPr marL="742950" indent="-285750">
              <a:defRPr sz="3200">
                <a:solidFill>
                  <a:schemeClr val="bg1"/>
                </a:solidFill>
                <a:latin typeface="Arial" charset="0"/>
              </a:defRPr>
            </a:lvl2pPr>
            <a:lvl3pPr marL="1143000" indent="-228600">
              <a:defRPr sz="3200">
                <a:solidFill>
                  <a:schemeClr val="bg1"/>
                </a:solidFill>
                <a:latin typeface="Arial" charset="0"/>
              </a:defRPr>
            </a:lvl3pPr>
            <a:lvl4pPr marL="1600200" indent="-228600">
              <a:defRPr sz="3200">
                <a:solidFill>
                  <a:schemeClr val="bg1"/>
                </a:solidFill>
                <a:latin typeface="Arial" charset="0"/>
              </a:defRPr>
            </a:lvl4pPr>
            <a:lvl5pPr marL="2057400" indent="-228600">
              <a:defRPr sz="3200">
                <a:solidFill>
                  <a:schemeClr val="bg1"/>
                </a:solidFill>
                <a:latin typeface="Arial" charset="0"/>
              </a:defRPr>
            </a:lvl5pPr>
            <a:lvl6pPr marL="2514600" indent="-228600" eaLnBrk="0" fontAlgn="base" hangingPunct="0">
              <a:spcBef>
                <a:spcPct val="0"/>
              </a:spcBef>
              <a:spcAft>
                <a:spcPct val="0"/>
              </a:spcAft>
              <a:defRPr sz="3200">
                <a:solidFill>
                  <a:schemeClr val="bg1"/>
                </a:solidFill>
                <a:latin typeface="Arial" charset="0"/>
              </a:defRPr>
            </a:lvl6pPr>
            <a:lvl7pPr marL="2971800" indent="-228600" eaLnBrk="0" fontAlgn="base" hangingPunct="0">
              <a:spcBef>
                <a:spcPct val="0"/>
              </a:spcBef>
              <a:spcAft>
                <a:spcPct val="0"/>
              </a:spcAft>
              <a:defRPr sz="3200">
                <a:solidFill>
                  <a:schemeClr val="bg1"/>
                </a:solidFill>
                <a:latin typeface="Arial" charset="0"/>
              </a:defRPr>
            </a:lvl7pPr>
            <a:lvl8pPr marL="3429000" indent="-228600" eaLnBrk="0" fontAlgn="base" hangingPunct="0">
              <a:spcBef>
                <a:spcPct val="0"/>
              </a:spcBef>
              <a:spcAft>
                <a:spcPct val="0"/>
              </a:spcAft>
              <a:defRPr sz="3200">
                <a:solidFill>
                  <a:schemeClr val="bg1"/>
                </a:solidFill>
                <a:latin typeface="Arial" charset="0"/>
              </a:defRPr>
            </a:lvl8pPr>
            <a:lvl9pPr marL="3886200" indent="-228600" eaLnBrk="0" fontAlgn="base" hangingPunct="0">
              <a:spcBef>
                <a:spcPct val="0"/>
              </a:spcBef>
              <a:spcAft>
                <a:spcPct val="0"/>
              </a:spcAft>
              <a:defRPr sz="3200">
                <a:solidFill>
                  <a:schemeClr val="bg1"/>
                </a:solidFill>
                <a:latin typeface="Arial" charset="0"/>
              </a:defRPr>
            </a:lvl9pPr>
          </a:lstStyle>
          <a:p>
            <a:r>
              <a:rPr lang="en-US">
                <a:solidFill>
                  <a:srgbClr val="FF0000"/>
                </a:solidFill>
              </a:rPr>
              <a:t>BACK</a:t>
            </a:r>
          </a:p>
        </p:txBody>
      </p:sp>
      <p:sp>
        <p:nvSpPr>
          <p:cNvPr id="7178" name="TextBox 9"/>
          <p:cNvSpPr txBox="1">
            <a:spLocks noChangeArrowheads="1"/>
          </p:cNvSpPr>
          <p:nvPr/>
        </p:nvSpPr>
        <p:spPr bwMode="auto">
          <a:xfrm>
            <a:off x="1258888" y="908050"/>
            <a:ext cx="22336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bg1"/>
                </a:solidFill>
                <a:latin typeface="Arial" charset="0"/>
              </a:defRPr>
            </a:lvl1pPr>
            <a:lvl2pPr marL="742950" indent="-285750">
              <a:defRPr sz="3200">
                <a:solidFill>
                  <a:schemeClr val="bg1"/>
                </a:solidFill>
                <a:latin typeface="Arial" charset="0"/>
              </a:defRPr>
            </a:lvl2pPr>
            <a:lvl3pPr marL="1143000" indent="-228600">
              <a:defRPr sz="3200">
                <a:solidFill>
                  <a:schemeClr val="bg1"/>
                </a:solidFill>
                <a:latin typeface="Arial" charset="0"/>
              </a:defRPr>
            </a:lvl3pPr>
            <a:lvl4pPr marL="1600200" indent="-228600">
              <a:defRPr sz="3200">
                <a:solidFill>
                  <a:schemeClr val="bg1"/>
                </a:solidFill>
                <a:latin typeface="Arial" charset="0"/>
              </a:defRPr>
            </a:lvl4pPr>
            <a:lvl5pPr marL="2057400" indent="-228600">
              <a:defRPr sz="3200">
                <a:solidFill>
                  <a:schemeClr val="bg1"/>
                </a:solidFill>
                <a:latin typeface="Arial" charset="0"/>
              </a:defRPr>
            </a:lvl5pPr>
            <a:lvl6pPr marL="2514600" indent="-228600" eaLnBrk="0" fontAlgn="base" hangingPunct="0">
              <a:spcBef>
                <a:spcPct val="0"/>
              </a:spcBef>
              <a:spcAft>
                <a:spcPct val="0"/>
              </a:spcAft>
              <a:defRPr sz="3200">
                <a:solidFill>
                  <a:schemeClr val="bg1"/>
                </a:solidFill>
                <a:latin typeface="Arial" charset="0"/>
              </a:defRPr>
            </a:lvl6pPr>
            <a:lvl7pPr marL="2971800" indent="-228600" eaLnBrk="0" fontAlgn="base" hangingPunct="0">
              <a:spcBef>
                <a:spcPct val="0"/>
              </a:spcBef>
              <a:spcAft>
                <a:spcPct val="0"/>
              </a:spcAft>
              <a:defRPr sz="3200">
                <a:solidFill>
                  <a:schemeClr val="bg1"/>
                </a:solidFill>
                <a:latin typeface="Arial" charset="0"/>
              </a:defRPr>
            </a:lvl7pPr>
            <a:lvl8pPr marL="3429000" indent="-228600" eaLnBrk="0" fontAlgn="base" hangingPunct="0">
              <a:spcBef>
                <a:spcPct val="0"/>
              </a:spcBef>
              <a:spcAft>
                <a:spcPct val="0"/>
              </a:spcAft>
              <a:defRPr sz="3200">
                <a:solidFill>
                  <a:schemeClr val="bg1"/>
                </a:solidFill>
                <a:latin typeface="Arial" charset="0"/>
              </a:defRPr>
            </a:lvl8pPr>
            <a:lvl9pPr marL="3886200" indent="-228600" eaLnBrk="0" fontAlgn="base" hangingPunct="0">
              <a:spcBef>
                <a:spcPct val="0"/>
              </a:spcBef>
              <a:spcAft>
                <a:spcPct val="0"/>
              </a:spcAft>
              <a:defRPr sz="3200">
                <a:solidFill>
                  <a:schemeClr val="bg1"/>
                </a:solidFill>
                <a:latin typeface="Arial" charset="0"/>
              </a:defRPr>
            </a:lvl9pPr>
          </a:lstStyle>
          <a:p>
            <a:r>
              <a:rPr lang="en-US">
                <a:solidFill>
                  <a:srgbClr val="FF0000"/>
                </a:solidFill>
              </a:rPr>
              <a:t>FRONT</a:t>
            </a:r>
          </a:p>
        </p:txBody>
      </p:sp>
    </p:spTree>
    <p:extLst>
      <p:ext uri="{BB962C8B-B14F-4D97-AF65-F5344CB8AC3E}">
        <p14:creationId xmlns:p14="http://schemas.microsoft.com/office/powerpoint/2010/main" val="402910745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4094" y="4042819"/>
            <a:ext cx="1944000" cy="2585362"/>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High level forum for Member States</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Legal and Policy Frameworks</a:t>
            </a:r>
            <a:endParaRPr lang="en-GB" b="1" dirty="0">
              <a:solidFill>
                <a:prstClr val="white"/>
              </a:solidFill>
              <a:latin typeface="Source Sans Pro" panose="020B0503030403020204" pitchFamily="34" charset="0"/>
            </a:endParaRPr>
          </a:p>
        </p:txBody>
      </p:sp>
      <p:sp>
        <p:nvSpPr>
          <p:cNvPr id="8" name="TextBox 7"/>
          <p:cNvSpPr txBox="1"/>
          <p:nvPr/>
        </p:nvSpPr>
        <p:spPr>
          <a:xfrm>
            <a:off x="2499009" y="4081602"/>
            <a:ext cx="1944000" cy="2585324"/>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Standards for Geospatial Information Management</a:t>
            </a:r>
            <a:endParaRPr lang="en-GB" b="1" dirty="0">
              <a:solidFill>
                <a:prstClr val="white"/>
              </a:solidFill>
              <a:latin typeface="Source Sans Pro" panose="020B0503030403020204" pitchFamily="34" charset="0"/>
            </a:endParaRPr>
          </a:p>
        </p:txBody>
      </p:sp>
      <p:sp>
        <p:nvSpPr>
          <p:cNvPr id="9" name="TextBox 8"/>
          <p:cNvSpPr txBox="1"/>
          <p:nvPr/>
        </p:nvSpPr>
        <p:spPr>
          <a:xfrm>
            <a:off x="4618081" y="4081603"/>
            <a:ext cx="1944000" cy="2585323"/>
          </a:xfrm>
          <a:prstGeom prst="rect">
            <a:avLst/>
          </a:prstGeom>
          <a:solidFill>
            <a:srgbClr val="C6D3E8"/>
          </a:solidFill>
          <a:ln>
            <a:solidFill>
              <a:schemeClr val="tx1"/>
            </a:solidFill>
          </a:ln>
        </p:spPr>
        <p:txBody>
          <a:bodyPr wrap="square" rtlCol="0">
            <a:noAutofit/>
          </a:bodyPr>
          <a:lstStyle/>
          <a:p>
            <a:pPr algn="ctr">
              <a:spcBef>
                <a:spcPts val="600"/>
              </a:spcBef>
            </a:pPr>
            <a:r>
              <a:rPr lang="en-GB" dirty="0" smtClean="0">
                <a:solidFill>
                  <a:prstClr val="white"/>
                </a:solidFill>
                <a:latin typeface="Source Sans Pro" panose="020B0503030403020204" pitchFamily="34" charset="0"/>
              </a:rPr>
              <a:t>Knowledge base for Geospatial Information Management</a:t>
            </a:r>
          </a:p>
          <a:p>
            <a:pPr algn="ctr">
              <a:spcBef>
                <a:spcPts val="600"/>
              </a:spcBef>
            </a:pPr>
            <a:r>
              <a:rPr lang="en-GB" dirty="0" smtClean="0">
                <a:solidFill>
                  <a:prstClr val="white"/>
                </a:solidFill>
                <a:latin typeface="Source Sans Pro" panose="020B0503030403020204" pitchFamily="34" charset="0"/>
              </a:rPr>
              <a:t>Forum for exchange of best practice</a:t>
            </a:r>
          </a:p>
        </p:txBody>
      </p:sp>
      <p:sp>
        <p:nvSpPr>
          <p:cNvPr id="10" name="TextBox 9"/>
          <p:cNvSpPr txBox="1"/>
          <p:nvPr/>
        </p:nvSpPr>
        <p:spPr>
          <a:xfrm>
            <a:off x="2504172" y="2893343"/>
            <a:ext cx="1944000" cy="648000"/>
          </a:xfrm>
          <a:prstGeom prst="rect">
            <a:avLst/>
          </a:prstGeom>
          <a:solidFill>
            <a:srgbClr val="C6D3E8"/>
          </a:solidFill>
          <a:ln>
            <a:solidFill>
              <a:schemeClr val="tx1"/>
            </a:solidFill>
          </a:ln>
        </p:spPr>
        <p:txBody>
          <a:bodyPr wrap="square" rtlCol="0" anchor="ctr" anchorCtr="0">
            <a:noAutofit/>
          </a:bodyPr>
          <a:lstStyle/>
          <a:p>
            <a:pPr algn="ctr"/>
            <a:r>
              <a:rPr lang="en-GB" b="1" dirty="0" smtClean="0">
                <a:solidFill>
                  <a:prstClr val="white"/>
                </a:solidFill>
                <a:latin typeface="Source Sans Pro" panose="020B0503030403020204" pitchFamily="34" charset="0"/>
              </a:rPr>
              <a:t>Standards</a:t>
            </a:r>
          </a:p>
        </p:txBody>
      </p:sp>
      <p:sp>
        <p:nvSpPr>
          <p:cNvPr id="11" name="TextBox 10"/>
          <p:cNvSpPr txBox="1"/>
          <p:nvPr/>
        </p:nvSpPr>
        <p:spPr>
          <a:xfrm>
            <a:off x="413144" y="2893344"/>
            <a:ext cx="1944000" cy="646331"/>
          </a:xfrm>
          <a:prstGeom prst="rect">
            <a:avLst/>
          </a:prstGeom>
          <a:solidFill>
            <a:srgbClr val="C6D3E8"/>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Strong Governance</a:t>
            </a:r>
          </a:p>
        </p:txBody>
      </p:sp>
      <p:sp>
        <p:nvSpPr>
          <p:cNvPr id="12" name="TextBox 11"/>
          <p:cNvSpPr txBox="1"/>
          <p:nvPr/>
        </p:nvSpPr>
        <p:spPr>
          <a:xfrm>
            <a:off x="4594742" y="2898439"/>
            <a:ext cx="1944000" cy="648000"/>
          </a:xfrm>
          <a:prstGeom prst="rect">
            <a:avLst/>
          </a:prstGeom>
          <a:solidFill>
            <a:srgbClr val="C6D3E8"/>
          </a:solidFill>
          <a:ln>
            <a:solidFill>
              <a:schemeClr val="tx1"/>
            </a:solidFill>
          </a:ln>
        </p:spPr>
        <p:txBody>
          <a:bodyPr wrap="square" rtlCol="0" anchor="ctr" anchorCtr="0">
            <a:spAutoFit/>
          </a:bodyPr>
          <a:lstStyle/>
          <a:p>
            <a:pPr algn="ctr"/>
            <a:r>
              <a:rPr lang="en-GB" sz="1600" b="1" dirty="0" smtClean="0">
                <a:solidFill>
                  <a:prstClr val="white"/>
                </a:solidFill>
                <a:latin typeface="Source Sans Pro" panose="020B0503030403020204" pitchFamily="34" charset="0"/>
              </a:rPr>
              <a:t>Capability and Capacity Building</a:t>
            </a:r>
          </a:p>
        </p:txBody>
      </p:sp>
      <p:sp>
        <p:nvSpPr>
          <p:cNvPr id="13" name="TextBox 12"/>
          <p:cNvSpPr txBox="1"/>
          <p:nvPr/>
        </p:nvSpPr>
        <p:spPr>
          <a:xfrm>
            <a:off x="6699441" y="2896456"/>
            <a:ext cx="1944000" cy="646331"/>
          </a:xfrm>
          <a:prstGeom prst="rect">
            <a:avLst/>
          </a:prstGeom>
          <a:solidFill>
            <a:srgbClr val="4770B1"/>
          </a:solidFill>
          <a:ln>
            <a:solidFill>
              <a:schemeClr val="tx1"/>
            </a:solidFill>
          </a:ln>
        </p:spPr>
        <p:txBody>
          <a:bodyPr wrap="square" rtlCol="0">
            <a:spAutoFit/>
          </a:bodyPr>
          <a:lstStyle/>
          <a:p>
            <a:pPr algn="ctr"/>
            <a:r>
              <a:rPr lang="en-GB" b="1" dirty="0" smtClean="0">
                <a:solidFill>
                  <a:prstClr val="white"/>
                </a:solidFill>
                <a:latin typeface="Source Sans Pro" panose="020B0503030403020204" pitchFamily="34" charset="0"/>
              </a:rPr>
              <a:t>Spatial Frameworks</a:t>
            </a:r>
          </a:p>
        </p:txBody>
      </p:sp>
      <p:sp>
        <p:nvSpPr>
          <p:cNvPr id="14" name="TextBox 13"/>
          <p:cNvSpPr txBox="1"/>
          <p:nvPr/>
        </p:nvSpPr>
        <p:spPr>
          <a:xfrm>
            <a:off x="6701460" y="4084037"/>
            <a:ext cx="1944000" cy="2585323"/>
          </a:xfrm>
          <a:prstGeom prst="rect">
            <a:avLst/>
          </a:prstGeom>
          <a:solidFill>
            <a:srgbClr val="4770B1"/>
          </a:solidFill>
          <a:ln>
            <a:solidFill>
              <a:schemeClr val="tx1"/>
            </a:solidFill>
          </a:ln>
        </p:spPr>
        <p:txBody>
          <a:bodyPr wrap="square" rtlCol="0">
            <a:noAutofit/>
          </a:bodyPr>
          <a:lstStyle/>
          <a:p>
            <a:pPr algn="ctr"/>
            <a:r>
              <a:rPr lang="en-GB" dirty="0" smtClean="0">
                <a:solidFill>
                  <a:prstClr val="white"/>
                </a:solidFill>
                <a:latin typeface="Source Sans Pro" panose="020B0503030403020204" pitchFamily="34" charset="0"/>
              </a:rPr>
              <a:t>Global Geodetic Reference Framework</a:t>
            </a:r>
            <a:endParaRPr lang="en-GB" dirty="0">
              <a:solidFill>
                <a:prstClr val="white"/>
              </a:solidFill>
              <a:latin typeface="Source Sans Pro" panose="020B0503030403020204" pitchFamily="34" charset="0"/>
            </a:endParaRPr>
          </a:p>
          <a:p>
            <a:pPr algn="ctr">
              <a:spcBef>
                <a:spcPts val="600"/>
              </a:spcBef>
            </a:pPr>
            <a:r>
              <a:rPr lang="en-GB" dirty="0" smtClean="0">
                <a:solidFill>
                  <a:prstClr val="white"/>
                </a:solidFill>
                <a:latin typeface="Source Sans Pro" panose="020B0503030403020204" pitchFamily="34" charset="0"/>
              </a:rPr>
              <a:t>Global Map for Sustainable Development</a:t>
            </a:r>
          </a:p>
          <a:p>
            <a:endParaRPr lang="en-GB" b="1" dirty="0">
              <a:solidFill>
                <a:prstClr val="white"/>
              </a:solidFill>
              <a:latin typeface="Source Sans Pro" panose="020B0503030403020204" pitchFamily="34" charset="0"/>
            </a:endParaRPr>
          </a:p>
        </p:txBody>
      </p:sp>
      <p:sp>
        <p:nvSpPr>
          <p:cNvPr id="18" name="Right Arrow 17"/>
          <p:cNvSpPr/>
          <p:nvPr/>
        </p:nvSpPr>
        <p:spPr>
          <a:xfrm rot="16200000">
            <a:off x="1061579" y="3733323"/>
            <a:ext cx="533273" cy="137166"/>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19" name="Right Arrow 18"/>
          <p:cNvSpPr/>
          <p:nvPr/>
        </p:nvSpPr>
        <p:spPr>
          <a:xfrm rot="16200000">
            <a:off x="5310681" y="3746385"/>
            <a:ext cx="507139" cy="137168"/>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0" name="Right Arrow 19"/>
          <p:cNvSpPr/>
          <p:nvPr/>
        </p:nvSpPr>
        <p:spPr>
          <a:xfrm rot="16200000">
            <a:off x="7409836" y="3731758"/>
            <a:ext cx="536393" cy="137167"/>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21" name="TextBox 20"/>
          <p:cNvSpPr txBox="1"/>
          <p:nvPr/>
        </p:nvSpPr>
        <p:spPr>
          <a:xfrm>
            <a:off x="328320" y="939369"/>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Fit-for-purpose geospatial information </a:t>
            </a:r>
            <a:endParaRPr lang="en-GB" dirty="0">
              <a:solidFill>
                <a:prstClr val="white"/>
              </a:solidFill>
              <a:latin typeface="Source Sans Pro" panose="020B0503030403020204" pitchFamily="34" charset="0"/>
            </a:endParaRPr>
          </a:p>
        </p:txBody>
      </p:sp>
      <p:sp>
        <p:nvSpPr>
          <p:cNvPr id="29" name="TextBox 28"/>
          <p:cNvSpPr txBox="1"/>
          <p:nvPr/>
        </p:nvSpPr>
        <p:spPr>
          <a:xfrm>
            <a:off x="323112" y="229620"/>
            <a:ext cx="8382705"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Post-2015 Development Agenda</a:t>
            </a:r>
            <a:endParaRPr lang="en-GB" dirty="0">
              <a:solidFill>
                <a:prstClr val="white"/>
              </a:solidFill>
              <a:latin typeface="Source Sans Pro" panose="020B0503030403020204" pitchFamily="34" charset="0"/>
            </a:endParaRPr>
          </a:p>
        </p:txBody>
      </p:sp>
      <p:sp>
        <p:nvSpPr>
          <p:cNvPr id="31" name="Right Arrow 30"/>
          <p:cNvSpPr/>
          <p:nvPr/>
        </p:nvSpPr>
        <p:spPr>
          <a:xfrm rot="16200000">
            <a:off x="3206299" y="3729490"/>
            <a:ext cx="528865" cy="149232"/>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
        <p:nvSpPr>
          <p:cNvPr id="32" name="Right Arrow 31"/>
          <p:cNvSpPr/>
          <p:nvPr/>
        </p:nvSpPr>
        <p:spPr>
          <a:xfrm rot="16200000">
            <a:off x="4359886" y="710858"/>
            <a:ext cx="319856"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cxnSp>
        <p:nvCxnSpPr>
          <p:cNvPr id="44" name="Straight Arrow Connector 43"/>
          <p:cNvCxnSpPr>
            <a:stCxn id="11" idx="0"/>
          </p:cNvCxnSpPr>
          <p:nvPr/>
        </p:nvCxnSpPr>
        <p:spPr>
          <a:xfrm flipV="1">
            <a:off x="1385144" y="2282560"/>
            <a:ext cx="3134529" cy="610784"/>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3" idx="0"/>
          </p:cNvCxnSpPr>
          <p:nvPr/>
        </p:nvCxnSpPr>
        <p:spPr>
          <a:xfrm flipH="1" flipV="1">
            <a:off x="4519673" y="2282560"/>
            <a:ext cx="3151768" cy="613896"/>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0" idx="0"/>
          </p:cNvCxnSpPr>
          <p:nvPr/>
        </p:nvCxnSpPr>
        <p:spPr>
          <a:xfrm flipV="1">
            <a:off x="3476172" y="2282560"/>
            <a:ext cx="1043501" cy="610783"/>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2" idx="0"/>
          </p:cNvCxnSpPr>
          <p:nvPr/>
        </p:nvCxnSpPr>
        <p:spPr>
          <a:xfrm flipH="1" flipV="1">
            <a:off x="4519673" y="2282560"/>
            <a:ext cx="1047069" cy="615879"/>
          </a:xfrm>
          <a:prstGeom prst="straightConnector1">
            <a:avLst/>
          </a:prstGeom>
          <a:ln w="57150">
            <a:solidFill>
              <a:srgbClr val="33548B"/>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57900" y="1844824"/>
            <a:ext cx="8347917" cy="369332"/>
          </a:xfrm>
          <a:prstGeom prst="rect">
            <a:avLst/>
          </a:prstGeom>
          <a:solidFill>
            <a:srgbClr val="4770B1"/>
          </a:solidFill>
          <a:ln>
            <a:solidFill>
              <a:schemeClr val="tx1"/>
            </a:solidFill>
          </a:ln>
        </p:spPr>
        <p:txBody>
          <a:bodyPr wrap="square" rtlCol="0">
            <a:spAutoFit/>
          </a:bodyPr>
          <a:lstStyle/>
          <a:p>
            <a:pPr algn="ctr"/>
            <a:r>
              <a:rPr lang="en-GB" dirty="0" smtClean="0">
                <a:solidFill>
                  <a:prstClr val="white"/>
                </a:solidFill>
                <a:latin typeface="Source Sans Pro" panose="020B0503030403020204" pitchFamily="34" charset="0"/>
              </a:rPr>
              <a:t>United Nations Committee of Experts on Global Geospatial Information Management</a:t>
            </a:r>
            <a:endParaRPr lang="en-GB" dirty="0">
              <a:solidFill>
                <a:prstClr val="white"/>
              </a:solidFill>
              <a:latin typeface="Source Sans Pro" panose="020B0503030403020204" pitchFamily="34" charset="0"/>
            </a:endParaRPr>
          </a:p>
        </p:txBody>
      </p:sp>
      <p:sp>
        <p:nvSpPr>
          <p:cNvPr id="26" name="Right Arrow 25"/>
          <p:cNvSpPr/>
          <p:nvPr/>
        </p:nvSpPr>
        <p:spPr>
          <a:xfrm rot="16200000">
            <a:off x="4251876" y="1508301"/>
            <a:ext cx="535880" cy="137165"/>
          </a:xfrm>
          <a:prstGeom prst="rightArrow">
            <a:avLst/>
          </a:prstGeom>
          <a:solidFill>
            <a:srgbClr val="33548B"/>
          </a:solidFill>
          <a:ln>
            <a:solidFill>
              <a:srgbClr val="3354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ource Sans Pro" panose="020B0503030403020204" pitchFamily="34" charset="0"/>
            </a:endParaRPr>
          </a:p>
        </p:txBody>
      </p:sp>
    </p:spTree>
    <p:extLst>
      <p:ext uri="{BB962C8B-B14F-4D97-AF65-F5344CB8AC3E}">
        <p14:creationId xmlns:p14="http://schemas.microsoft.com/office/powerpoint/2010/main" val="2411903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dirty="0" smtClean="0"/>
              <a:t>Global Geodetic Reference Frame</a:t>
            </a:r>
            <a:endParaRPr lang="en-GB" sz="3600" dirty="0"/>
          </a:p>
        </p:txBody>
      </p:sp>
      <p:sp>
        <p:nvSpPr>
          <p:cNvPr id="5" name="Content Placeholder 4"/>
          <p:cNvSpPr>
            <a:spLocks noGrp="1"/>
          </p:cNvSpPr>
          <p:nvPr>
            <p:ph sz="half" idx="1"/>
          </p:nvPr>
        </p:nvSpPr>
        <p:spPr>
          <a:xfrm>
            <a:off x="457200" y="980728"/>
            <a:ext cx="4038600" cy="5145435"/>
          </a:xfrm>
        </p:spPr>
        <p:txBody>
          <a:bodyPr/>
          <a:lstStyle/>
          <a:p>
            <a:r>
              <a:rPr lang="en-GB" sz="2000" dirty="0">
                <a:solidFill>
                  <a:schemeClr val="tx1"/>
                </a:solidFill>
              </a:rPr>
              <a:t>Global Geodetic Reference Frame (GGRF) is the global coordinate system - it allows us to know where we and things are on the </a:t>
            </a:r>
            <a:r>
              <a:rPr lang="en-GB" sz="2000" dirty="0" smtClean="0">
                <a:solidFill>
                  <a:schemeClr val="tx1"/>
                </a:solidFill>
              </a:rPr>
              <a:t>Earth.</a:t>
            </a:r>
          </a:p>
          <a:p>
            <a:endParaRPr lang="en-GB" sz="2000" dirty="0" smtClean="0">
              <a:solidFill>
                <a:schemeClr val="tx1"/>
              </a:solidFill>
            </a:endParaRPr>
          </a:p>
          <a:p>
            <a:r>
              <a:rPr lang="en-GB" sz="2000" dirty="0">
                <a:solidFill>
                  <a:schemeClr val="tx1"/>
                </a:solidFill>
              </a:rPr>
              <a:t>The GGRF is important to society because it underpins all satellite positioning technology including the all societal applications of the Global Navigation Satellite Systems (GNSS), of which GPS is an example.</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547" y="3225801"/>
            <a:ext cx="2880000" cy="2678217"/>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STRN_ant_nea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83547" y="1304566"/>
            <a:ext cx="1440000" cy="116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547" y="1310262"/>
            <a:ext cx="1440000" cy="191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621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a:xfrm>
            <a:off x="396552" y="0"/>
            <a:ext cx="9144000" cy="1143000"/>
          </a:xfrm>
        </p:spPr>
        <p:txBody>
          <a:bodyPr/>
          <a:lstStyle/>
          <a:p>
            <a:pPr algn="l"/>
            <a:r>
              <a:rPr lang="en-GB" altLang="en-US" sz="2800" dirty="0" smtClean="0">
                <a:solidFill>
                  <a:srgbClr val="007AFF"/>
                </a:solidFill>
                <a:latin typeface="+mn-lt"/>
              </a:rPr>
              <a:t>UN-GGIM: areas of engagement</a:t>
            </a:r>
          </a:p>
        </p:txBody>
      </p:sp>
      <p:sp>
        <p:nvSpPr>
          <p:cNvPr id="47107" name="Subtitle 2"/>
          <p:cNvSpPr>
            <a:spLocks noGrp="1"/>
          </p:cNvSpPr>
          <p:nvPr>
            <p:ph idx="1"/>
          </p:nvPr>
        </p:nvSpPr>
        <p:spPr>
          <a:xfrm>
            <a:off x="395536" y="1124744"/>
            <a:ext cx="8229600" cy="4929188"/>
          </a:xfrm>
        </p:spPr>
        <p:txBody>
          <a:bodyPr/>
          <a:lstStyle/>
          <a:p>
            <a:r>
              <a:rPr lang="en-GB" altLang="en-US" sz="1600" dirty="0" smtClean="0">
                <a:solidFill>
                  <a:schemeClr val="tx1"/>
                </a:solidFill>
              </a:rPr>
              <a:t>Future trends in geospatial information management</a:t>
            </a:r>
          </a:p>
          <a:p>
            <a:r>
              <a:rPr lang="en-GB" altLang="en-US" sz="1600" dirty="0" smtClean="0">
                <a:solidFill>
                  <a:srgbClr val="FF0000"/>
                </a:solidFill>
              </a:rPr>
              <a:t>Development of the global geodetic reference frame</a:t>
            </a:r>
          </a:p>
          <a:p>
            <a:r>
              <a:rPr lang="en-GB" altLang="en-US" sz="1600" dirty="0" smtClean="0">
                <a:solidFill>
                  <a:schemeClr val="tx1"/>
                </a:solidFill>
              </a:rPr>
              <a:t>Development of a global map for sustainable development</a:t>
            </a:r>
          </a:p>
          <a:p>
            <a:r>
              <a:rPr lang="en-GB" altLang="en-US" sz="1600" dirty="0" smtClean="0">
                <a:solidFill>
                  <a:schemeClr val="tx1"/>
                </a:solidFill>
              </a:rPr>
              <a:t>Establishment and implementation of standards for the global geospatial information community</a:t>
            </a:r>
          </a:p>
          <a:p>
            <a:r>
              <a:rPr lang="en-GB" altLang="en-US" sz="1600" dirty="0" smtClean="0">
                <a:solidFill>
                  <a:schemeClr val="tx1"/>
                </a:solidFill>
              </a:rPr>
              <a:t>Development of a knowledge base for geospatial information</a:t>
            </a:r>
          </a:p>
          <a:p>
            <a:r>
              <a:rPr lang="en-GB" altLang="en-US" sz="1600" dirty="0" smtClean="0">
                <a:solidFill>
                  <a:schemeClr val="tx1"/>
                </a:solidFill>
              </a:rPr>
              <a:t>Linking of geospatial information to statistics and other data</a:t>
            </a:r>
          </a:p>
          <a:p>
            <a:r>
              <a:rPr lang="en-GB" altLang="en-US" sz="1600" dirty="0" smtClean="0">
                <a:solidFill>
                  <a:schemeClr val="tx1"/>
                </a:solidFill>
              </a:rPr>
              <a:t>Significant presence at the United Nations Conference on Sustainable Development</a:t>
            </a:r>
          </a:p>
          <a:p>
            <a:r>
              <a:rPr lang="en-GB" altLang="en-US" sz="1600" dirty="0" smtClean="0">
                <a:solidFill>
                  <a:schemeClr val="tx1"/>
                </a:solidFill>
              </a:rPr>
              <a:t>Activities on geospatial information within the United Nations system</a:t>
            </a:r>
          </a:p>
          <a:p>
            <a:r>
              <a:rPr lang="en-GB" altLang="en-US" sz="1600" dirty="0" smtClean="0">
                <a:solidFill>
                  <a:schemeClr val="tx1"/>
                </a:solidFill>
              </a:rPr>
              <a:t>Inventory of the status of mapping in the world</a:t>
            </a:r>
          </a:p>
          <a:p>
            <a:r>
              <a:rPr lang="en-GB" altLang="en-US" sz="1600" dirty="0" smtClean="0">
                <a:solidFill>
                  <a:schemeClr val="tx1"/>
                </a:solidFill>
              </a:rPr>
              <a:t>Establishment of regional UN-GGIM entities</a:t>
            </a:r>
          </a:p>
          <a:p>
            <a:r>
              <a:rPr lang="en-GB" altLang="en-US" sz="1600" dirty="0" smtClean="0">
                <a:solidFill>
                  <a:schemeClr val="tx1"/>
                </a:solidFill>
              </a:rPr>
              <a:t>Legal and policy frameworks, including critical issues related to authoritative data</a:t>
            </a:r>
          </a:p>
          <a:p>
            <a:r>
              <a:rPr lang="en-GB" altLang="en-US" sz="1600" dirty="0" smtClean="0">
                <a:solidFill>
                  <a:schemeClr val="tx1"/>
                </a:solidFill>
              </a:rPr>
              <a:t>Development of shared statement of principles on the management of geospatial information</a:t>
            </a:r>
          </a:p>
          <a:p>
            <a:r>
              <a:rPr lang="en-GB" altLang="en-US" sz="1600" dirty="0" smtClean="0">
                <a:solidFill>
                  <a:schemeClr val="tx1"/>
                </a:solidFill>
              </a:rPr>
              <a:t>Activities relating to the integration of land and marine geospatial information</a:t>
            </a:r>
          </a:p>
        </p:txBody>
      </p:sp>
    </p:spTree>
    <p:extLst>
      <p:ext uri="{BB962C8B-B14F-4D97-AF65-F5344CB8AC3E}">
        <p14:creationId xmlns:p14="http://schemas.microsoft.com/office/powerpoint/2010/main" val="7378881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Text Box 4"/>
          <p:cNvSpPr txBox="1">
            <a:spLocks noChangeAspect="1" noChangeArrowheads="1"/>
          </p:cNvSpPr>
          <p:nvPr/>
        </p:nvSpPr>
        <p:spPr bwMode="auto">
          <a:xfrm>
            <a:off x="340644" y="3099501"/>
            <a:ext cx="36115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altLang="en-US" sz="1400" dirty="0" smtClean="0">
                <a:latin typeface="Arial" pitchFamily="34" charset="0"/>
              </a:rPr>
              <a:t>Global Geodetic Reference System</a:t>
            </a:r>
            <a:endParaRPr lang="en-US" altLang="en-US" sz="1400" dirty="0">
              <a:latin typeface="Arial" pitchFamily="34" charset="0"/>
            </a:endParaRPr>
          </a:p>
        </p:txBody>
      </p:sp>
      <p:sp>
        <p:nvSpPr>
          <p:cNvPr id="282629" name="Text Box 5"/>
          <p:cNvSpPr txBox="1">
            <a:spLocks noChangeAspect="1" noChangeArrowheads="1"/>
          </p:cNvSpPr>
          <p:nvPr/>
        </p:nvSpPr>
        <p:spPr bwMode="auto">
          <a:xfrm>
            <a:off x="4876502" y="2672994"/>
            <a:ext cx="308887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endParaRPr lang="en-US" altLang="en-US" sz="1400" dirty="0">
              <a:solidFill>
                <a:schemeClr val="accent2"/>
              </a:solidFill>
              <a:latin typeface="Arial" pitchFamily="34" charset="0"/>
            </a:endParaRPr>
          </a:p>
          <a:p>
            <a:pPr algn="l" eaLnBrk="1" hangingPunct="1"/>
            <a:endParaRPr lang="en-US" altLang="en-US" sz="1400" dirty="0">
              <a:latin typeface="Arial" pitchFamily="34" charset="0"/>
            </a:endParaRPr>
          </a:p>
          <a:p>
            <a:pPr algn="l" eaLnBrk="1" hangingPunct="1"/>
            <a:r>
              <a:rPr lang="en-US" altLang="en-US" sz="1400" dirty="0" smtClean="0">
                <a:latin typeface="Arial" pitchFamily="34" charset="0"/>
              </a:rPr>
              <a:t>Regional Reference System</a:t>
            </a:r>
            <a:endParaRPr lang="en-US" altLang="en-US" sz="1400" dirty="0">
              <a:latin typeface="Arial" pitchFamily="34" charset="0"/>
            </a:endParaRPr>
          </a:p>
        </p:txBody>
      </p:sp>
      <p:sp>
        <p:nvSpPr>
          <p:cNvPr id="282646" name="Rectangle 22"/>
          <p:cNvSpPr>
            <a:spLocks noChangeArrowheads="1"/>
          </p:cNvSpPr>
          <p:nvPr/>
        </p:nvSpPr>
        <p:spPr bwMode="auto">
          <a:xfrm>
            <a:off x="6538368" y="5755146"/>
            <a:ext cx="2524835" cy="307777"/>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1400" dirty="0">
                <a:latin typeface="Arial" pitchFamily="34" charset="0"/>
              </a:rPr>
              <a:t>National </a:t>
            </a:r>
            <a:r>
              <a:rPr lang="en-US" altLang="en-US" sz="1400" dirty="0" smtClean="0">
                <a:latin typeface="Arial" pitchFamily="34" charset="0"/>
              </a:rPr>
              <a:t>Reference System</a:t>
            </a:r>
            <a:endParaRPr lang="en-US" altLang="en-US" sz="1400" dirty="0">
              <a:latin typeface="Arial" pitchFamily="34" charset="0"/>
            </a:endParaRPr>
          </a:p>
        </p:txBody>
      </p:sp>
      <p:sp>
        <p:nvSpPr>
          <p:cNvPr id="282649" name="Line 25"/>
          <p:cNvSpPr>
            <a:spLocks noChangeShapeType="1"/>
          </p:cNvSpPr>
          <p:nvPr/>
        </p:nvSpPr>
        <p:spPr bwMode="auto">
          <a:xfrm>
            <a:off x="3824288" y="2096492"/>
            <a:ext cx="622300" cy="1016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82650" name="Line 26"/>
          <p:cNvSpPr>
            <a:spLocks noChangeShapeType="1"/>
          </p:cNvSpPr>
          <p:nvPr/>
        </p:nvSpPr>
        <p:spPr bwMode="auto">
          <a:xfrm>
            <a:off x="6114196" y="3835021"/>
            <a:ext cx="440035" cy="697741"/>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82651" name="Picture 27" descr="my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6800" y="4219890"/>
            <a:ext cx="2090491" cy="130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52" name="Line 28"/>
          <p:cNvSpPr>
            <a:spLocks noChangeShapeType="1"/>
          </p:cNvSpPr>
          <p:nvPr/>
        </p:nvSpPr>
        <p:spPr bwMode="auto">
          <a:xfrm flipH="1">
            <a:off x="5295332" y="5115636"/>
            <a:ext cx="1038881" cy="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82653" name="Rectangle 29"/>
          <p:cNvSpPr>
            <a:spLocks noChangeArrowheads="1"/>
          </p:cNvSpPr>
          <p:nvPr/>
        </p:nvSpPr>
        <p:spPr bwMode="auto">
          <a:xfrm>
            <a:off x="2336801" y="5713767"/>
            <a:ext cx="2090490" cy="307777"/>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altLang="en-US" sz="1400" dirty="0">
                <a:latin typeface="Arial" pitchFamily="34" charset="0"/>
              </a:rPr>
              <a:t>Local </a:t>
            </a:r>
            <a:r>
              <a:rPr lang="en-US" altLang="en-US" sz="1400" dirty="0" smtClean="0">
                <a:latin typeface="Arial" pitchFamily="34" charset="0"/>
              </a:rPr>
              <a:t>application</a:t>
            </a:r>
            <a:endParaRPr lang="en-US" altLang="en-US" sz="1400" dirty="0">
              <a:latin typeface="Arial" pitchFamily="34" charset="0"/>
            </a:endParaRPr>
          </a:p>
        </p:txBody>
      </p:sp>
      <p:pic>
        <p:nvPicPr>
          <p:cNvPr id="282658"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44" y="1281510"/>
            <a:ext cx="3043356" cy="1731565"/>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82659" name="Picture 3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7" t="10073" r="1262" b="9018"/>
          <a:stretch/>
        </p:blipFill>
        <p:spPr bwMode="auto">
          <a:xfrm>
            <a:off x="4876502" y="1282312"/>
            <a:ext cx="2475388" cy="1737114"/>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9" name="Picture 3" descr="OSNetmap200911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4473" y="3411658"/>
            <a:ext cx="1729010" cy="2312988"/>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3"/>
          <p:cNvSpPr>
            <a:spLocks noGrp="1"/>
          </p:cNvSpPr>
          <p:nvPr>
            <p:ph type="title"/>
          </p:nvPr>
        </p:nvSpPr>
        <p:spPr>
          <a:xfrm>
            <a:off x="396552" y="0"/>
            <a:ext cx="9144000" cy="1143000"/>
          </a:xfrm>
        </p:spPr>
        <p:txBody>
          <a:bodyPr/>
          <a:lstStyle/>
          <a:p>
            <a:pPr algn="l"/>
            <a:r>
              <a:rPr lang="en-GB" altLang="en-US" sz="2800" dirty="0" smtClean="0">
                <a:solidFill>
                  <a:srgbClr val="007AFF"/>
                </a:solidFill>
                <a:latin typeface="+mn-lt"/>
              </a:rPr>
              <a:t>The global geodetic reference frame</a:t>
            </a:r>
          </a:p>
        </p:txBody>
      </p:sp>
    </p:spTree>
    <p:extLst>
      <p:ext uri="{BB962C8B-B14F-4D97-AF65-F5344CB8AC3E}">
        <p14:creationId xmlns:p14="http://schemas.microsoft.com/office/powerpoint/2010/main" val="8603210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 3" descr="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045" y="1268760"/>
            <a:ext cx="2098545" cy="2098544"/>
          </a:xfrm>
          <a:prstGeom prst="rect">
            <a:avLst/>
          </a:prstGeom>
          <a:noFill/>
          <a:extLst>
            <a:ext uri="{909E8E84-426E-40DD-AFC4-6F175D3DCCD1}">
              <a14:hiddenFill xmlns:a14="http://schemas.microsoft.com/office/drawing/2010/main">
                <a:solidFill>
                  <a:srgbClr val="FFFFFF"/>
                </a:solidFill>
              </a14:hiddenFill>
            </a:ext>
          </a:extLst>
        </p:spPr>
      </p:pic>
      <p:pic>
        <p:nvPicPr>
          <p:cNvPr id="277510" name="Picture 6" descr="Ship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305" y="3560892"/>
            <a:ext cx="2097201" cy="2097200"/>
          </a:xfrm>
          <a:prstGeom prst="rect">
            <a:avLst/>
          </a:prstGeom>
          <a:noFill/>
          <a:extLst>
            <a:ext uri="{909E8E84-426E-40DD-AFC4-6F175D3DCCD1}">
              <a14:hiddenFill xmlns:a14="http://schemas.microsoft.com/office/drawing/2010/main">
                <a:solidFill>
                  <a:srgbClr val="FFFFFF"/>
                </a:solidFill>
              </a14:hiddenFill>
            </a:ext>
          </a:extLst>
        </p:spPr>
      </p:pic>
      <p:pic>
        <p:nvPicPr>
          <p:cNvPr id="277511" name="Picture 7" descr="Comb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0913" y="3536693"/>
            <a:ext cx="2117366" cy="2117366"/>
          </a:xfrm>
          <a:prstGeom prst="rect">
            <a:avLst/>
          </a:prstGeom>
          <a:noFill/>
          <a:extLst>
            <a:ext uri="{909E8E84-426E-40DD-AFC4-6F175D3DCCD1}">
              <a14:hiddenFill xmlns:a14="http://schemas.microsoft.com/office/drawing/2010/main">
                <a:solidFill>
                  <a:srgbClr val="FFFFFF"/>
                </a:solidFill>
              </a14:hiddenFill>
            </a:ext>
          </a:extLst>
        </p:spPr>
      </p:pic>
      <p:pic>
        <p:nvPicPr>
          <p:cNvPr id="27751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50378" t="12063" r="-48256" b="7261"/>
          <a:stretch/>
        </p:blipFill>
        <p:spPr bwMode="auto">
          <a:xfrm>
            <a:off x="6154746" y="1268760"/>
            <a:ext cx="4167358" cy="2103551"/>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77514"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18550" r="10319"/>
          <a:stretch/>
        </p:blipFill>
        <p:spPr bwMode="auto">
          <a:xfrm>
            <a:off x="6156689" y="3570930"/>
            <a:ext cx="2103552" cy="2077123"/>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2457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2031" r="32031"/>
          <a:stretch/>
        </p:blipFill>
        <p:spPr bwMode="auto">
          <a:xfrm>
            <a:off x="118981" y="1285108"/>
            <a:ext cx="3084426" cy="209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3"/>
          <p:cNvSpPr>
            <a:spLocks noGrp="1"/>
          </p:cNvSpPr>
          <p:nvPr>
            <p:ph type="title"/>
          </p:nvPr>
        </p:nvSpPr>
        <p:spPr>
          <a:xfrm>
            <a:off x="396552" y="0"/>
            <a:ext cx="9144000" cy="1143000"/>
          </a:xfrm>
        </p:spPr>
        <p:txBody>
          <a:bodyPr/>
          <a:lstStyle/>
          <a:p>
            <a:pPr algn="l"/>
            <a:r>
              <a:rPr lang="en-GB" altLang="en-US" sz="2800" dirty="0" smtClean="0">
                <a:solidFill>
                  <a:srgbClr val="007AFF"/>
                </a:solidFill>
                <a:latin typeface="+mn-lt"/>
              </a:rPr>
              <a:t>Applications</a:t>
            </a:r>
          </a:p>
        </p:txBody>
      </p:sp>
    </p:spTree>
    <p:extLst>
      <p:ext uri="{BB962C8B-B14F-4D97-AF65-F5344CB8AC3E}">
        <p14:creationId xmlns:p14="http://schemas.microsoft.com/office/powerpoint/2010/main" val="38199724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コンテンツ プレースホルダ 2"/>
          <p:cNvSpPr>
            <a:spLocks noGrp="1"/>
          </p:cNvSpPr>
          <p:nvPr>
            <p:ph idx="4294967295"/>
          </p:nvPr>
        </p:nvSpPr>
        <p:spPr>
          <a:xfrm>
            <a:off x="179388" y="908050"/>
            <a:ext cx="8785225" cy="4970463"/>
          </a:xfrm>
        </p:spPr>
        <p:txBody>
          <a:bodyPr/>
          <a:lstStyle/>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In August 2012, the Committee considered a report by the PCGIAP Working Group on Geodesy that described the growing demand and need for a stable and accurate global geodetic reference frame.</a:t>
            </a:r>
          </a:p>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The Committee considered that further global consultation was required on the topic in order to gather consistent tangible evidence from Member States.</a:t>
            </a:r>
          </a:p>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Requested the Secretariat to:</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Organize informal consultations with international experts and entities to discuss technical issues on the GGRF;</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Send a questionnaire to Member States and regional organizations on the present status and role of government in adopting and maintaining a globally connected geodetic reference frame;</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Organize a special session on the global geodetic reference system during the 2nd HLF on GGIM in Qatar in February 2013; and</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Consult with global experts and include the topic in the agenda of the 3</a:t>
            </a:r>
            <a:r>
              <a:rPr lang="en-US" altLang="ja-JP" sz="1600" baseline="30000" dirty="0" smtClean="0">
                <a:solidFill>
                  <a:schemeClr val="tx1"/>
                </a:solidFill>
                <a:latin typeface="Trebuchet MS" pitchFamily="34" charset="0"/>
                <a:ea typeface="ＭＳ Ｐゴシック" pitchFamily="34" charset="-128"/>
              </a:rPr>
              <a:t>rd</a:t>
            </a:r>
            <a:r>
              <a:rPr lang="en-US" altLang="ja-JP" sz="1600" dirty="0" smtClean="0">
                <a:solidFill>
                  <a:schemeClr val="tx1"/>
                </a:solidFill>
                <a:latin typeface="Trebuchet MS" pitchFamily="34" charset="0"/>
                <a:ea typeface="ＭＳ Ｐゴシック" pitchFamily="34" charset="-128"/>
              </a:rPr>
              <a:t> session of the Committee.</a:t>
            </a:r>
          </a:p>
        </p:txBody>
      </p:sp>
      <p:sp>
        <p:nvSpPr>
          <p:cNvPr id="5" name="Title 1"/>
          <p:cNvSpPr txBox="1">
            <a:spLocks/>
          </p:cNvSpPr>
          <p:nvPr/>
        </p:nvSpPr>
        <p:spPr>
          <a:xfrm>
            <a:off x="0" y="188913"/>
            <a:ext cx="9144000" cy="954087"/>
          </a:xfrm>
          <a:prstGeom prst="rect">
            <a:avLst/>
          </a:prstGeom>
        </p:spPr>
        <p:txBody>
          <a:bodyPr lIns="91435" tIns="45718" rIns="91435" bIns="45718"/>
          <a:lstStyle>
            <a:lvl1pPr algn="ctr" rtl="0" eaLnBrk="0" fontAlgn="base" hangingPunct="0">
              <a:spcBef>
                <a:spcPct val="0"/>
              </a:spcBef>
              <a:spcAft>
                <a:spcPct val="0"/>
              </a:spcAft>
              <a:defRPr sz="4000">
                <a:solidFill>
                  <a:srgbClr val="0066FF"/>
                </a:solidFill>
                <a:latin typeface="+mj-lt"/>
                <a:ea typeface="+mj-ea"/>
                <a:cs typeface="+mj-cs"/>
              </a:defRPr>
            </a:lvl1pPr>
            <a:lvl2pPr algn="ctr" rtl="0" eaLnBrk="0" fontAlgn="base" hangingPunct="0">
              <a:spcBef>
                <a:spcPct val="0"/>
              </a:spcBef>
              <a:spcAft>
                <a:spcPct val="0"/>
              </a:spcAft>
              <a:defRPr sz="4000">
                <a:solidFill>
                  <a:srgbClr val="0066FF"/>
                </a:solidFill>
                <a:latin typeface="Arial" pitchFamily="34" charset="0"/>
              </a:defRPr>
            </a:lvl2pPr>
            <a:lvl3pPr algn="ctr" rtl="0" eaLnBrk="0" fontAlgn="base" hangingPunct="0">
              <a:spcBef>
                <a:spcPct val="0"/>
              </a:spcBef>
              <a:spcAft>
                <a:spcPct val="0"/>
              </a:spcAft>
              <a:defRPr sz="4000">
                <a:solidFill>
                  <a:srgbClr val="0066FF"/>
                </a:solidFill>
                <a:latin typeface="Arial" pitchFamily="34" charset="0"/>
              </a:defRPr>
            </a:lvl3pPr>
            <a:lvl4pPr algn="ctr" rtl="0" eaLnBrk="0" fontAlgn="base" hangingPunct="0">
              <a:spcBef>
                <a:spcPct val="0"/>
              </a:spcBef>
              <a:spcAft>
                <a:spcPct val="0"/>
              </a:spcAft>
              <a:defRPr sz="4000">
                <a:solidFill>
                  <a:srgbClr val="0066FF"/>
                </a:solidFill>
                <a:latin typeface="Arial" pitchFamily="34" charset="0"/>
              </a:defRPr>
            </a:lvl4pPr>
            <a:lvl5pPr algn="ctr" rtl="0" eaLnBrk="0" fontAlgn="base" hangingPunct="0">
              <a:spcBef>
                <a:spcPct val="0"/>
              </a:spcBef>
              <a:spcAft>
                <a:spcPct val="0"/>
              </a:spcAft>
              <a:defRPr sz="4000">
                <a:solidFill>
                  <a:srgbClr val="0066FF"/>
                </a:solidFill>
                <a:latin typeface="Arial" pitchFamily="34" charset="0"/>
              </a:defRPr>
            </a:lvl5pPr>
            <a:lvl6pPr marL="457200" algn="ctr" rtl="0" fontAlgn="base">
              <a:spcBef>
                <a:spcPct val="0"/>
              </a:spcBef>
              <a:spcAft>
                <a:spcPct val="0"/>
              </a:spcAft>
              <a:defRPr sz="4000">
                <a:solidFill>
                  <a:srgbClr val="0066FF"/>
                </a:solidFill>
                <a:latin typeface="Arial" pitchFamily="34" charset="0"/>
              </a:defRPr>
            </a:lvl6pPr>
            <a:lvl7pPr marL="914400" algn="ctr" rtl="0" fontAlgn="base">
              <a:spcBef>
                <a:spcPct val="0"/>
              </a:spcBef>
              <a:spcAft>
                <a:spcPct val="0"/>
              </a:spcAft>
              <a:defRPr sz="4000">
                <a:solidFill>
                  <a:srgbClr val="0066FF"/>
                </a:solidFill>
                <a:latin typeface="Arial" pitchFamily="34" charset="0"/>
              </a:defRPr>
            </a:lvl7pPr>
            <a:lvl8pPr marL="1371600" algn="ctr" rtl="0" fontAlgn="base">
              <a:spcBef>
                <a:spcPct val="0"/>
              </a:spcBef>
              <a:spcAft>
                <a:spcPct val="0"/>
              </a:spcAft>
              <a:defRPr sz="4000">
                <a:solidFill>
                  <a:srgbClr val="0066FF"/>
                </a:solidFill>
                <a:latin typeface="Arial" pitchFamily="34" charset="0"/>
              </a:defRPr>
            </a:lvl8pPr>
            <a:lvl9pPr marL="1828800" algn="ctr" rtl="0" fontAlgn="base">
              <a:spcBef>
                <a:spcPct val="0"/>
              </a:spcBef>
              <a:spcAft>
                <a:spcPct val="0"/>
              </a:spcAft>
              <a:defRPr sz="4000">
                <a:solidFill>
                  <a:srgbClr val="0066FF"/>
                </a:solidFill>
                <a:latin typeface="Arial" pitchFamily="34" charset="0"/>
              </a:defRPr>
            </a:lvl9pPr>
          </a:lstStyle>
          <a:p>
            <a:pPr>
              <a:defRPr/>
            </a:pPr>
            <a:r>
              <a:rPr lang="en-GB" altLang="en-US" sz="3400" b="1" kern="0" dirty="0" smtClean="0">
                <a:solidFill>
                  <a:srgbClr val="007AFF"/>
                </a:solidFill>
                <a:latin typeface="Trebuchet MS" panose="020B0603020202020204" pitchFamily="34" charset="0"/>
              </a:rPr>
              <a:t>Genesis of the GGRF evolution</a:t>
            </a:r>
            <a:endParaRPr lang="en-GB" altLang="en-US" sz="3400" b="1" kern="0" dirty="0">
              <a:solidFill>
                <a:srgbClr val="007AFF"/>
              </a:solidFill>
              <a:latin typeface="Trebuchet MS" panose="020B0603020202020204" pitchFamily="34" charset="0"/>
            </a:endParaRPr>
          </a:p>
        </p:txBody>
      </p:sp>
    </p:spTree>
    <p:extLst>
      <p:ext uri="{BB962C8B-B14F-4D97-AF65-F5344CB8AC3E}">
        <p14:creationId xmlns:p14="http://schemas.microsoft.com/office/powerpoint/2010/main" val="15595482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 2"/>
          <p:cNvSpPr>
            <a:spLocks noGrp="1"/>
          </p:cNvSpPr>
          <p:nvPr>
            <p:ph idx="4294967295"/>
          </p:nvPr>
        </p:nvSpPr>
        <p:spPr>
          <a:xfrm>
            <a:off x="179388" y="908050"/>
            <a:ext cx="8785225" cy="4970463"/>
          </a:xfrm>
        </p:spPr>
        <p:txBody>
          <a:bodyPr/>
          <a:lstStyle/>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In July 2013, the Committee considered the global consultations and the responses to the global geodetic questionnaire in which over 100 Member States responded.</a:t>
            </a:r>
          </a:p>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A significant number of questionnaire respondents (81%) were from Member State agencies that currently contribute to the global geodetic community, and considered that the geodetic data, products and services of the IAG and the GGOS were of high-critical importance.</a:t>
            </a:r>
          </a:p>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Over 50% of agencies indicated that they are potentially able to share the majority of their static GNSS and geodetic levelling data internationally, particularly if a mandate was in place to do so.</a:t>
            </a:r>
          </a:p>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The majority of the Member States (75%), recognizing the economic value of a precise positioning capability, indicated that their organization would benefit from having a high level mandate in place that would provide clear responsibilities for national governments and international agencies.</a:t>
            </a:r>
          </a:p>
          <a:p>
            <a:pPr>
              <a:lnSpc>
                <a:spcPct val="90000"/>
              </a:lnSpc>
              <a:spcAft>
                <a:spcPct val="20000"/>
              </a:spcAft>
            </a:pPr>
            <a:endParaRPr lang="en-US" altLang="ja-JP" sz="1600" dirty="0" smtClean="0">
              <a:solidFill>
                <a:srgbClr val="0000FF"/>
              </a:solidFill>
              <a:latin typeface="Trebuchet MS" pitchFamily="34" charset="0"/>
              <a:ea typeface="ＭＳ Ｐゴシック" pitchFamily="34" charset="-128"/>
            </a:endParaRPr>
          </a:p>
        </p:txBody>
      </p:sp>
      <p:sp>
        <p:nvSpPr>
          <p:cNvPr id="5" name="Title 1"/>
          <p:cNvSpPr txBox="1">
            <a:spLocks/>
          </p:cNvSpPr>
          <p:nvPr/>
        </p:nvSpPr>
        <p:spPr>
          <a:xfrm>
            <a:off x="0" y="188913"/>
            <a:ext cx="9144000" cy="954087"/>
          </a:xfrm>
          <a:prstGeom prst="rect">
            <a:avLst/>
          </a:prstGeom>
        </p:spPr>
        <p:txBody>
          <a:bodyPr lIns="91435" tIns="45718" rIns="91435" bIns="45718"/>
          <a:lstStyle>
            <a:lvl1pPr algn="ctr" rtl="0" eaLnBrk="0" fontAlgn="base" hangingPunct="0">
              <a:spcBef>
                <a:spcPct val="0"/>
              </a:spcBef>
              <a:spcAft>
                <a:spcPct val="0"/>
              </a:spcAft>
              <a:defRPr sz="4000">
                <a:solidFill>
                  <a:srgbClr val="0066FF"/>
                </a:solidFill>
                <a:latin typeface="+mj-lt"/>
                <a:ea typeface="+mj-ea"/>
                <a:cs typeface="+mj-cs"/>
              </a:defRPr>
            </a:lvl1pPr>
            <a:lvl2pPr algn="ctr" rtl="0" eaLnBrk="0" fontAlgn="base" hangingPunct="0">
              <a:spcBef>
                <a:spcPct val="0"/>
              </a:spcBef>
              <a:spcAft>
                <a:spcPct val="0"/>
              </a:spcAft>
              <a:defRPr sz="4000">
                <a:solidFill>
                  <a:srgbClr val="0066FF"/>
                </a:solidFill>
                <a:latin typeface="Arial" pitchFamily="34" charset="0"/>
              </a:defRPr>
            </a:lvl2pPr>
            <a:lvl3pPr algn="ctr" rtl="0" eaLnBrk="0" fontAlgn="base" hangingPunct="0">
              <a:spcBef>
                <a:spcPct val="0"/>
              </a:spcBef>
              <a:spcAft>
                <a:spcPct val="0"/>
              </a:spcAft>
              <a:defRPr sz="4000">
                <a:solidFill>
                  <a:srgbClr val="0066FF"/>
                </a:solidFill>
                <a:latin typeface="Arial" pitchFamily="34" charset="0"/>
              </a:defRPr>
            </a:lvl3pPr>
            <a:lvl4pPr algn="ctr" rtl="0" eaLnBrk="0" fontAlgn="base" hangingPunct="0">
              <a:spcBef>
                <a:spcPct val="0"/>
              </a:spcBef>
              <a:spcAft>
                <a:spcPct val="0"/>
              </a:spcAft>
              <a:defRPr sz="4000">
                <a:solidFill>
                  <a:srgbClr val="0066FF"/>
                </a:solidFill>
                <a:latin typeface="Arial" pitchFamily="34" charset="0"/>
              </a:defRPr>
            </a:lvl4pPr>
            <a:lvl5pPr algn="ctr" rtl="0" eaLnBrk="0" fontAlgn="base" hangingPunct="0">
              <a:spcBef>
                <a:spcPct val="0"/>
              </a:spcBef>
              <a:spcAft>
                <a:spcPct val="0"/>
              </a:spcAft>
              <a:defRPr sz="4000">
                <a:solidFill>
                  <a:srgbClr val="0066FF"/>
                </a:solidFill>
                <a:latin typeface="Arial" pitchFamily="34" charset="0"/>
              </a:defRPr>
            </a:lvl5pPr>
            <a:lvl6pPr marL="457200" algn="ctr" rtl="0" fontAlgn="base">
              <a:spcBef>
                <a:spcPct val="0"/>
              </a:spcBef>
              <a:spcAft>
                <a:spcPct val="0"/>
              </a:spcAft>
              <a:defRPr sz="4000">
                <a:solidFill>
                  <a:srgbClr val="0066FF"/>
                </a:solidFill>
                <a:latin typeface="Arial" pitchFamily="34" charset="0"/>
              </a:defRPr>
            </a:lvl6pPr>
            <a:lvl7pPr marL="914400" algn="ctr" rtl="0" fontAlgn="base">
              <a:spcBef>
                <a:spcPct val="0"/>
              </a:spcBef>
              <a:spcAft>
                <a:spcPct val="0"/>
              </a:spcAft>
              <a:defRPr sz="4000">
                <a:solidFill>
                  <a:srgbClr val="0066FF"/>
                </a:solidFill>
                <a:latin typeface="Arial" pitchFamily="34" charset="0"/>
              </a:defRPr>
            </a:lvl7pPr>
            <a:lvl8pPr marL="1371600" algn="ctr" rtl="0" fontAlgn="base">
              <a:spcBef>
                <a:spcPct val="0"/>
              </a:spcBef>
              <a:spcAft>
                <a:spcPct val="0"/>
              </a:spcAft>
              <a:defRPr sz="4000">
                <a:solidFill>
                  <a:srgbClr val="0066FF"/>
                </a:solidFill>
                <a:latin typeface="Arial" pitchFamily="34" charset="0"/>
              </a:defRPr>
            </a:lvl8pPr>
            <a:lvl9pPr marL="1828800" algn="ctr" rtl="0" fontAlgn="base">
              <a:spcBef>
                <a:spcPct val="0"/>
              </a:spcBef>
              <a:spcAft>
                <a:spcPct val="0"/>
              </a:spcAft>
              <a:defRPr sz="4000">
                <a:solidFill>
                  <a:srgbClr val="0066FF"/>
                </a:solidFill>
                <a:latin typeface="Arial" pitchFamily="34" charset="0"/>
              </a:defRPr>
            </a:lvl9pPr>
          </a:lstStyle>
          <a:p>
            <a:pPr>
              <a:defRPr/>
            </a:pPr>
            <a:r>
              <a:rPr lang="en-GB" altLang="en-US" sz="3400" b="1" kern="0" dirty="0" smtClean="0">
                <a:solidFill>
                  <a:srgbClr val="007AFF"/>
                </a:solidFill>
                <a:latin typeface="Trebuchet MS" panose="020B0603020202020204" pitchFamily="34" charset="0"/>
              </a:rPr>
              <a:t>Genesis of the GGRF evolution</a:t>
            </a:r>
            <a:endParaRPr lang="en-GB" altLang="en-US" sz="3400" b="1" kern="0" dirty="0">
              <a:solidFill>
                <a:srgbClr val="007AFF"/>
              </a:solidFill>
              <a:latin typeface="Trebuchet MS" panose="020B0603020202020204" pitchFamily="34" charset="0"/>
            </a:endParaRPr>
          </a:p>
        </p:txBody>
      </p:sp>
    </p:spTree>
    <p:extLst>
      <p:ext uri="{BB962C8B-B14F-4D97-AF65-F5344CB8AC3E}">
        <p14:creationId xmlns:p14="http://schemas.microsoft.com/office/powerpoint/2010/main" val="1669014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コンテンツ プレースホルダ 2"/>
          <p:cNvSpPr>
            <a:spLocks noGrp="1"/>
          </p:cNvSpPr>
          <p:nvPr>
            <p:ph idx="4294967295"/>
          </p:nvPr>
        </p:nvSpPr>
        <p:spPr>
          <a:xfrm>
            <a:off x="179388" y="908050"/>
            <a:ext cx="8785225" cy="4970463"/>
          </a:xfrm>
        </p:spPr>
        <p:txBody>
          <a:bodyPr/>
          <a:lstStyle/>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It was felt that such a mandate would:</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Provide recognition and raise the profile of those agencies providing geodetic infrastructure to help inform government and decision makers of its importance;</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Encourage additional investment by Member States in geodetic infrastructure;</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Encourage free and open geodetic data access policies and reduce data security concerns;</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Motivate Member States to improve international engagement on geodetic matters;</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Facilitate improved intergovernmental coordination of geodetic activities, standards and infrastructure development; and</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Recognize common-good contributions by Member States to the global geodetic</a:t>
            </a:r>
          </a:p>
          <a:p>
            <a:pPr lvl="1">
              <a:lnSpc>
                <a:spcPct val="90000"/>
              </a:lnSpc>
              <a:spcAft>
                <a:spcPct val="20000"/>
              </a:spcAft>
            </a:pPr>
            <a:r>
              <a:rPr lang="en-US" altLang="ja-JP" sz="1600" dirty="0" smtClean="0">
                <a:solidFill>
                  <a:schemeClr val="tx1"/>
                </a:solidFill>
                <a:latin typeface="Trebuchet MS" pitchFamily="34" charset="0"/>
                <a:ea typeface="ＭＳ Ｐゴシック" pitchFamily="34" charset="-128"/>
              </a:rPr>
              <a:t>infrastructure.</a:t>
            </a:r>
          </a:p>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In the outcomes of the 2</a:t>
            </a:r>
            <a:r>
              <a:rPr lang="en-US" altLang="ja-JP" sz="2000" baseline="30000" dirty="0" smtClean="0">
                <a:solidFill>
                  <a:schemeClr val="tx1"/>
                </a:solidFill>
                <a:latin typeface="Trebuchet MS" pitchFamily="34" charset="0"/>
                <a:ea typeface="ＭＳ Ｐゴシック" pitchFamily="34" charset="-128"/>
              </a:rPr>
              <a:t>nd</a:t>
            </a:r>
            <a:r>
              <a:rPr lang="en-US" altLang="ja-JP" sz="2000" dirty="0" smtClean="0">
                <a:solidFill>
                  <a:schemeClr val="tx1"/>
                </a:solidFill>
                <a:latin typeface="Trebuchet MS" pitchFamily="34" charset="0"/>
                <a:ea typeface="ＭＳ Ｐゴシック" pitchFamily="34" charset="-128"/>
              </a:rPr>
              <a:t> HLF on GGIM, participants agreed that, while the science of establishing a geodetic reference frame is available, it was essential to have governments accept the responsibility of establishing and maintaining a sound national geodetic reference frame which could serve as the foundation for a global system.</a:t>
            </a:r>
          </a:p>
          <a:p>
            <a:pPr>
              <a:lnSpc>
                <a:spcPct val="90000"/>
              </a:lnSpc>
              <a:spcAft>
                <a:spcPct val="20000"/>
              </a:spcAft>
            </a:pPr>
            <a:endParaRPr lang="en-US" altLang="ja-JP" sz="1600" dirty="0" smtClean="0">
              <a:solidFill>
                <a:schemeClr val="tx1"/>
              </a:solidFill>
              <a:latin typeface="Trebuchet MS" pitchFamily="34" charset="0"/>
              <a:ea typeface="ＭＳ Ｐゴシック" pitchFamily="34" charset="-128"/>
            </a:endParaRPr>
          </a:p>
        </p:txBody>
      </p:sp>
      <p:sp>
        <p:nvSpPr>
          <p:cNvPr id="5" name="Title 1"/>
          <p:cNvSpPr txBox="1">
            <a:spLocks/>
          </p:cNvSpPr>
          <p:nvPr/>
        </p:nvSpPr>
        <p:spPr>
          <a:xfrm>
            <a:off x="0" y="188913"/>
            <a:ext cx="9144000" cy="954087"/>
          </a:xfrm>
          <a:prstGeom prst="rect">
            <a:avLst/>
          </a:prstGeom>
        </p:spPr>
        <p:txBody>
          <a:bodyPr lIns="91435" tIns="45718" rIns="91435" bIns="45718"/>
          <a:lstStyle>
            <a:lvl1pPr algn="ctr" rtl="0" eaLnBrk="0" fontAlgn="base" hangingPunct="0">
              <a:spcBef>
                <a:spcPct val="0"/>
              </a:spcBef>
              <a:spcAft>
                <a:spcPct val="0"/>
              </a:spcAft>
              <a:defRPr sz="4000">
                <a:solidFill>
                  <a:srgbClr val="0066FF"/>
                </a:solidFill>
                <a:latin typeface="+mj-lt"/>
                <a:ea typeface="+mj-ea"/>
                <a:cs typeface="+mj-cs"/>
              </a:defRPr>
            </a:lvl1pPr>
            <a:lvl2pPr algn="ctr" rtl="0" eaLnBrk="0" fontAlgn="base" hangingPunct="0">
              <a:spcBef>
                <a:spcPct val="0"/>
              </a:spcBef>
              <a:spcAft>
                <a:spcPct val="0"/>
              </a:spcAft>
              <a:defRPr sz="4000">
                <a:solidFill>
                  <a:srgbClr val="0066FF"/>
                </a:solidFill>
                <a:latin typeface="Arial" pitchFamily="34" charset="0"/>
              </a:defRPr>
            </a:lvl2pPr>
            <a:lvl3pPr algn="ctr" rtl="0" eaLnBrk="0" fontAlgn="base" hangingPunct="0">
              <a:spcBef>
                <a:spcPct val="0"/>
              </a:spcBef>
              <a:spcAft>
                <a:spcPct val="0"/>
              </a:spcAft>
              <a:defRPr sz="4000">
                <a:solidFill>
                  <a:srgbClr val="0066FF"/>
                </a:solidFill>
                <a:latin typeface="Arial" pitchFamily="34" charset="0"/>
              </a:defRPr>
            </a:lvl3pPr>
            <a:lvl4pPr algn="ctr" rtl="0" eaLnBrk="0" fontAlgn="base" hangingPunct="0">
              <a:spcBef>
                <a:spcPct val="0"/>
              </a:spcBef>
              <a:spcAft>
                <a:spcPct val="0"/>
              </a:spcAft>
              <a:defRPr sz="4000">
                <a:solidFill>
                  <a:srgbClr val="0066FF"/>
                </a:solidFill>
                <a:latin typeface="Arial" pitchFamily="34" charset="0"/>
              </a:defRPr>
            </a:lvl4pPr>
            <a:lvl5pPr algn="ctr" rtl="0" eaLnBrk="0" fontAlgn="base" hangingPunct="0">
              <a:spcBef>
                <a:spcPct val="0"/>
              </a:spcBef>
              <a:spcAft>
                <a:spcPct val="0"/>
              </a:spcAft>
              <a:defRPr sz="4000">
                <a:solidFill>
                  <a:srgbClr val="0066FF"/>
                </a:solidFill>
                <a:latin typeface="Arial" pitchFamily="34" charset="0"/>
              </a:defRPr>
            </a:lvl5pPr>
            <a:lvl6pPr marL="457200" algn="ctr" rtl="0" fontAlgn="base">
              <a:spcBef>
                <a:spcPct val="0"/>
              </a:spcBef>
              <a:spcAft>
                <a:spcPct val="0"/>
              </a:spcAft>
              <a:defRPr sz="4000">
                <a:solidFill>
                  <a:srgbClr val="0066FF"/>
                </a:solidFill>
                <a:latin typeface="Arial" pitchFamily="34" charset="0"/>
              </a:defRPr>
            </a:lvl6pPr>
            <a:lvl7pPr marL="914400" algn="ctr" rtl="0" fontAlgn="base">
              <a:spcBef>
                <a:spcPct val="0"/>
              </a:spcBef>
              <a:spcAft>
                <a:spcPct val="0"/>
              </a:spcAft>
              <a:defRPr sz="4000">
                <a:solidFill>
                  <a:srgbClr val="0066FF"/>
                </a:solidFill>
                <a:latin typeface="Arial" pitchFamily="34" charset="0"/>
              </a:defRPr>
            </a:lvl7pPr>
            <a:lvl8pPr marL="1371600" algn="ctr" rtl="0" fontAlgn="base">
              <a:spcBef>
                <a:spcPct val="0"/>
              </a:spcBef>
              <a:spcAft>
                <a:spcPct val="0"/>
              </a:spcAft>
              <a:defRPr sz="4000">
                <a:solidFill>
                  <a:srgbClr val="0066FF"/>
                </a:solidFill>
                <a:latin typeface="Arial" pitchFamily="34" charset="0"/>
              </a:defRPr>
            </a:lvl8pPr>
            <a:lvl9pPr marL="1828800" algn="ctr" rtl="0" fontAlgn="base">
              <a:spcBef>
                <a:spcPct val="0"/>
              </a:spcBef>
              <a:spcAft>
                <a:spcPct val="0"/>
              </a:spcAft>
              <a:defRPr sz="4000">
                <a:solidFill>
                  <a:srgbClr val="0066FF"/>
                </a:solidFill>
                <a:latin typeface="Arial" pitchFamily="34" charset="0"/>
              </a:defRPr>
            </a:lvl9pPr>
          </a:lstStyle>
          <a:p>
            <a:pPr>
              <a:defRPr/>
            </a:pPr>
            <a:r>
              <a:rPr lang="en-GB" altLang="en-US" sz="3400" b="1" kern="0" dirty="0" smtClean="0">
                <a:solidFill>
                  <a:srgbClr val="007AFF"/>
                </a:solidFill>
                <a:latin typeface="Trebuchet MS" panose="020B0603020202020204" pitchFamily="34" charset="0"/>
              </a:rPr>
              <a:t>Genesis of the GGRF evolution</a:t>
            </a:r>
            <a:endParaRPr lang="en-GB" altLang="en-US" sz="3400" b="1" kern="0" dirty="0">
              <a:solidFill>
                <a:srgbClr val="007AFF"/>
              </a:solidFill>
              <a:latin typeface="Trebuchet MS" panose="020B0603020202020204" pitchFamily="34" charset="0"/>
            </a:endParaRPr>
          </a:p>
        </p:txBody>
      </p:sp>
    </p:spTree>
    <p:extLst>
      <p:ext uri="{BB962C8B-B14F-4D97-AF65-F5344CB8AC3E}">
        <p14:creationId xmlns:p14="http://schemas.microsoft.com/office/powerpoint/2010/main" val="35509713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コンテンツ プレースホルダ 2"/>
          <p:cNvSpPr>
            <a:spLocks noGrp="1"/>
          </p:cNvSpPr>
          <p:nvPr>
            <p:ph idx="4294967295"/>
          </p:nvPr>
        </p:nvSpPr>
        <p:spPr>
          <a:xfrm>
            <a:off x="179388" y="908050"/>
            <a:ext cx="8785225" cy="4970463"/>
          </a:xfrm>
        </p:spPr>
        <p:txBody>
          <a:bodyPr/>
          <a:lstStyle/>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In July 2013, the Committee of Experts agreed that actions be taken to facilitate the submission of a resolution to be tabled at the 2013-14 Session of the UN General Assembly to seek support and commitment at the highest level.</a:t>
            </a:r>
          </a:p>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Requested the Secretariat to establish a Working Group, with equitable regional representation, to develop the conceptual note and draft text of a UN General Assembly resolution through an open and inclusive process.</a:t>
            </a:r>
          </a:p>
          <a:p>
            <a:pPr>
              <a:lnSpc>
                <a:spcPct val="90000"/>
              </a:lnSpc>
              <a:spcAft>
                <a:spcPct val="20000"/>
              </a:spcAft>
            </a:pPr>
            <a:r>
              <a:rPr lang="en-US" altLang="ja-JP" sz="2000" dirty="0" smtClean="0">
                <a:solidFill>
                  <a:schemeClr val="tx1"/>
                </a:solidFill>
                <a:latin typeface="Trebuchet MS" pitchFamily="34" charset="0"/>
                <a:ea typeface="ＭＳ Ｐゴシック" pitchFamily="34" charset="-128"/>
              </a:rPr>
              <a:t>The Global Geodetic Reference Frame Working Group (GGRF-WG), comprising 21 Member States and the International Association of Geodesy (IAG), has been established, and under the leadership of Australia and Norway as co-chairs, developed Terms of Reference, a draft Concept Note and the draft text of a UN General Assembly resolution.</a:t>
            </a:r>
            <a:endParaRPr lang="en-US" altLang="ja-JP" sz="1600" dirty="0" smtClean="0">
              <a:solidFill>
                <a:schemeClr val="tx1"/>
              </a:solidFill>
              <a:latin typeface="Trebuchet MS" pitchFamily="34" charset="0"/>
              <a:ea typeface="ＭＳ Ｐゴシック" pitchFamily="34" charset="-128"/>
            </a:endParaRPr>
          </a:p>
        </p:txBody>
      </p:sp>
      <p:sp>
        <p:nvSpPr>
          <p:cNvPr id="5" name="Title 1"/>
          <p:cNvSpPr txBox="1">
            <a:spLocks/>
          </p:cNvSpPr>
          <p:nvPr/>
        </p:nvSpPr>
        <p:spPr>
          <a:xfrm>
            <a:off x="0" y="188913"/>
            <a:ext cx="9144000" cy="954087"/>
          </a:xfrm>
          <a:prstGeom prst="rect">
            <a:avLst/>
          </a:prstGeom>
        </p:spPr>
        <p:txBody>
          <a:bodyPr lIns="91435" tIns="45718" rIns="91435" bIns="45718"/>
          <a:lstStyle>
            <a:lvl1pPr algn="ctr" rtl="0" eaLnBrk="0" fontAlgn="base" hangingPunct="0">
              <a:spcBef>
                <a:spcPct val="0"/>
              </a:spcBef>
              <a:spcAft>
                <a:spcPct val="0"/>
              </a:spcAft>
              <a:defRPr sz="4000">
                <a:solidFill>
                  <a:srgbClr val="0066FF"/>
                </a:solidFill>
                <a:latin typeface="+mj-lt"/>
                <a:ea typeface="+mj-ea"/>
                <a:cs typeface="+mj-cs"/>
              </a:defRPr>
            </a:lvl1pPr>
            <a:lvl2pPr algn="ctr" rtl="0" eaLnBrk="0" fontAlgn="base" hangingPunct="0">
              <a:spcBef>
                <a:spcPct val="0"/>
              </a:spcBef>
              <a:spcAft>
                <a:spcPct val="0"/>
              </a:spcAft>
              <a:defRPr sz="4000">
                <a:solidFill>
                  <a:srgbClr val="0066FF"/>
                </a:solidFill>
                <a:latin typeface="Arial" pitchFamily="34" charset="0"/>
              </a:defRPr>
            </a:lvl2pPr>
            <a:lvl3pPr algn="ctr" rtl="0" eaLnBrk="0" fontAlgn="base" hangingPunct="0">
              <a:spcBef>
                <a:spcPct val="0"/>
              </a:spcBef>
              <a:spcAft>
                <a:spcPct val="0"/>
              </a:spcAft>
              <a:defRPr sz="4000">
                <a:solidFill>
                  <a:srgbClr val="0066FF"/>
                </a:solidFill>
                <a:latin typeface="Arial" pitchFamily="34" charset="0"/>
              </a:defRPr>
            </a:lvl3pPr>
            <a:lvl4pPr algn="ctr" rtl="0" eaLnBrk="0" fontAlgn="base" hangingPunct="0">
              <a:spcBef>
                <a:spcPct val="0"/>
              </a:spcBef>
              <a:spcAft>
                <a:spcPct val="0"/>
              </a:spcAft>
              <a:defRPr sz="4000">
                <a:solidFill>
                  <a:srgbClr val="0066FF"/>
                </a:solidFill>
                <a:latin typeface="Arial" pitchFamily="34" charset="0"/>
              </a:defRPr>
            </a:lvl4pPr>
            <a:lvl5pPr algn="ctr" rtl="0" eaLnBrk="0" fontAlgn="base" hangingPunct="0">
              <a:spcBef>
                <a:spcPct val="0"/>
              </a:spcBef>
              <a:spcAft>
                <a:spcPct val="0"/>
              </a:spcAft>
              <a:defRPr sz="4000">
                <a:solidFill>
                  <a:srgbClr val="0066FF"/>
                </a:solidFill>
                <a:latin typeface="Arial" pitchFamily="34" charset="0"/>
              </a:defRPr>
            </a:lvl5pPr>
            <a:lvl6pPr marL="457200" algn="ctr" rtl="0" fontAlgn="base">
              <a:spcBef>
                <a:spcPct val="0"/>
              </a:spcBef>
              <a:spcAft>
                <a:spcPct val="0"/>
              </a:spcAft>
              <a:defRPr sz="4000">
                <a:solidFill>
                  <a:srgbClr val="0066FF"/>
                </a:solidFill>
                <a:latin typeface="Arial" pitchFamily="34" charset="0"/>
              </a:defRPr>
            </a:lvl6pPr>
            <a:lvl7pPr marL="914400" algn="ctr" rtl="0" fontAlgn="base">
              <a:spcBef>
                <a:spcPct val="0"/>
              </a:spcBef>
              <a:spcAft>
                <a:spcPct val="0"/>
              </a:spcAft>
              <a:defRPr sz="4000">
                <a:solidFill>
                  <a:srgbClr val="0066FF"/>
                </a:solidFill>
                <a:latin typeface="Arial" pitchFamily="34" charset="0"/>
              </a:defRPr>
            </a:lvl7pPr>
            <a:lvl8pPr marL="1371600" algn="ctr" rtl="0" fontAlgn="base">
              <a:spcBef>
                <a:spcPct val="0"/>
              </a:spcBef>
              <a:spcAft>
                <a:spcPct val="0"/>
              </a:spcAft>
              <a:defRPr sz="4000">
                <a:solidFill>
                  <a:srgbClr val="0066FF"/>
                </a:solidFill>
                <a:latin typeface="Arial" pitchFamily="34" charset="0"/>
              </a:defRPr>
            </a:lvl8pPr>
            <a:lvl9pPr marL="1828800" algn="ctr" rtl="0" fontAlgn="base">
              <a:spcBef>
                <a:spcPct val="0"/>
              </a:spcBef>
              <a:spcAft>
                <a:spcPct val="0"/>
              </a:spcAft>
              <a:defRPr sz="4000">
                <a:solidFill>
                  <a:srgbClr val="0066FF"/>
                </a:solidFill>
                <a:latin typeface="Arial" pitchFamily="34" charset="0"/>
              </a:defRPr>
            </a:lvl9pPr>
          </a:lstStyle>
          <a:p>
            <a:pPr>
              <a:defRPr/>
            </a:pPr>
            <a:r>
              <a:rPr lang="en-GB" altLang="en-US" sz="3400" b="1" kern="0" dirty="0" smtClean="0">
                <a:solidFill>
                  <a:srgbClr val="007AFF"/>
                </a:solidFill>
                <a:latin typeface="Trebuchet MS" panose="020B0603020202020204" pitchFamily="34" charset="0"/>
              </a:rPr>
              <a:t>Genesis of the GGRF evolution</a:t>
            </a:r>
            <a:endParaRPr lang="en-GB" altLang="en-US" sz="3400" b="1" kern="0" dirty="0">
              <a:solidFill>
                <a:srgbClr val="007AFF"/>
              </a:solidFill>
              <a:latin typeface="Trebuchet MS" panose="020B0603020202020204" pitchFamily="34" charset="0"/>
            </a:endParaRPr>
          </a:p>
        </p:txBody>
      </p:sp>
    </p:spTree>
    <p:extLst>
      <p:ext uri="{BB962C8B-B14F-4D97-AF65-F5344CB8AC3E}">
        <p14:creationId xmlns:p14="http://schemas.microsoft.com/office/powerpoint/2010/main" val="3892831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geospatial community needs to adapt to the challenges of Big Data</a:t>
            </a:r>
            <a:endParaRPr lang="en-GB"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03648" y="4876681"/>
            <a:ext cx="1260000" cy="86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895" y="4888017"/>
            <a:ext cx="882169" cy="88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s://encrypted-tbn2.gstatic.com/images?q=tbn:ANd9GcTt_OPIFyQuntbvHJclLzvDw9yPJ8B9jD36IsDZmu9YZ1ktsJIxLgb32-s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2257" y="4926069"/>
            <a:ext cx="844117" cy="8441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797436692"/>
              </p:ext>
            </p:extLst>
          </p:nvPr>
        </p:nvGraphicFramePr>
        <p:xfrm>
          <a:off x="683568" y="1432483"/>
          <a:ext cx="7560840" cy="3418840"/>
        </p:xfrm>
        <a:graphic>
          <a:graphicData uri="http://schemas.openxmlformats.org/drawingml/2006/table">
            <a:tbl>
              <a:tblPr firstRow="1" bandRow="1">
                <a:tableStyleId>{00A15C55-8517-42AA-B614-E9B94910E393}</a:tableStyleId>
              </a:tblPr>
              <a:tblGrid>
                <a:gridCol w="1080120"/>
                <a:gridCol w="6480720"/>
              </a:tblGrid>
              <a:tr h="370840">
                <a:tc>
                  <a:txBody>
                    <a:bodyPr/>
                    <a:lstStyle/>
                    <a:p>
                      <a:pPr algn="ctr"/>
                      <a:r>
                        <a:rPr lang="en-GB" sz="1600" dirty="0" smtClean="0"/>
                        <a:t>‘V’</a:t>
                      </a:r>
                      <a:endParaRPr lang="en-GB" sz="1600" dirty="0"/>
                    </a:p>
                  </a:txBody>
                  <a:tcPr/>
                </a:tc>
                <a:tc>
                  <a:txBody>
                    <a:bodyPr/>
                    <a:lstStyle/>
                    <a:p>
                      <a:pPr algn="ctr"/>
                      <a:r>
                        <a:rPr lang="en-GB" sz="1600" dirty="0" smtClean="0"/>
                        <a:t>Our challenges</a:t>
                      </a:r>
                      <a:endParaRPr lang="en-GB" sz="1600" dirty="0"/>
                    </a:p>
                  </a:txBody>
                  <a:tcPr/>
                </a:tc>
              </a:tr>
              <a:tr h="370840">
                <a:tc>
                  <a:txBody>
                    <a:bodyPr/>
                    <a:lstStyle/>
                    <a:p>
                      <a:r>
                        <a:rPr lang="en-GB" sz="1600" dirty="0" smtClean="0"/>
                        <a:t>Volume</a:t>
                      </a:r>
                      <a:endParaRPr lang="en-GB" sz="16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t>Ensure that we are connecting</a:t>
                      </a:r>
                      <a:r>
                        <a:rPr lang="en-GB" sz="1600" baseline="0" dirty="0" smtClean="0"/>
                        <a:t> with </a:t>
                      </a:r>
                      <a:r>
                        <a:rPr lang="en-GB" sz="1600" dirty="0" smtClean="0"/>
                        <a:t>sensors and crowdsourcing / </a:t>
                      </a:r>
                      <a:r>
                        <a:rPr lang="en-GB" sz="1600" smtClean="0"/>
                        <a:t>data sharing opportunities</a:t>
                      </a:r>
                      <a:endParaRPr lang="en-GB" sz="1600" dirty="0" smtClean="0"/>
                    </a:p>
                  </a:txBody>
                  <a:tcPr/>
                </a:tc>
              </a:tr>
              <a:tr h="370840">
                <a:tc>
                  <a:txBody>
                    <a:bodyPr/>
                    <a:lstStyle/>
                    <a:p>
                      <a:r>
                        <a:rPr lang="en-GB" sz="1600" dirty="0" smtClean="0"/>
                        <a:t>Velocity</a:t>
                      </a:r>
                      <a:endParaRPr lang="en-GB" sz="16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t>Rapid</a:t>
                      </a:r>
                      <a:r>
                        <a:rPr lang="en-GB" sz="1600" baseline="0" dirty="0" smtClean="0"/>
                        <a:t> transition of supply models from p</a:t>
                      </a:r>
                      <a:r>
                        <a:rPr lang="en-GB" sz="1600" dirty="0" smtClean="0"/>
                        <a:t>hysical media and data downloads Application Programming Interfaces (APIs)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t>Responding</a:t>
                      </a:r>
                      <a:r>
                        <a:rPr lang="en-GB" sz="1600" baseline="0" dirty="0" smtClean="0"/>
                        <a:t> to increasing expectation for data which is fully maintained</a:t>
                      </a:r>
                      <a:endParaRPr lang="en-GB" sz="1600" dirty="0" smtClean="0"/>
                    </a:p>
                  </a:txBody>
                  <a:tcPr/>
                </a:tc>
              </a:tr>
              <a:tr h="370840">
                <a:tc>
                  <a:txBody>
                    <a:bodyPr/>
                    <a:lstStyle/>
                    <a:p>
                      <a:r>
                        <a:rPr lang="en-GB" sz="1600" dirty="0" smtClean="0"/>
                        <a:t>Variety</a:t>
                      </a:r>
                      <a:endParaRPr lang="en-GB" sz="16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t>With so much data relating to location, part of our role is to help provide a framework relating</a:t>
                      </a:r>
                      <a:r>
                        <a:rPr lang="en-GB" sz="1600" baseline="0" dirty="0" smtClean="0"/>
                        <a:t> ‘space’ (coordinate systems) to ‘place’ (gazetteers and addresses)</a:t>
                      </a:r>
                      <a:endParaRPr lang="en-GB" sz="1600" dirty="0" smtClean="0"/>
                    </a:p>
                  </a:txBody>
                  <a:tcPr/>
                </a:tc>
              </a:tr>
              <a:tr h="370840">
                <a:tc>
                  <a:txBody>
                    <a:bodyPr/>
                    <a:lstStyle/>
                    <a:p>
                      <a:r>
                        <a:rPr lang="en-GB" sz="1600" dirty="0" smtClean="0"/>
                        <a:t>Veracity</a:t>
                      </a:r>
                      <a:endParaRPr lang="en-GB" sz="1600"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smtClean="0"/>
                        <a:t>Ensure that data provenance, accuracy </a:t>
                      </a:r>
                      <a:r>
                        <a:rPr lang="en-GB" sz="1600" baseline="0" dirty="0" smtClean="0"/>
                        <a:t>and quality is described in a meaningful way</a:t>
                      </a:r>
                      <a:endParaRPr lang="en-GB" sz="1600" dirty="0" smtClean="0"/>
                    </a:p>
                  </a:txBody>
                  <a:tcPr/>
                </a:tc>
              </a:tr>
            </a:tbl>
          </a:graphicData>
        </a:graphic>
      </p:graphicFrame>
      <p:sp>
        <p:nvSpPr>
          <p:cNvPr id="8" name="TextBox 7"/>
          <p:cNvSpPr txBox="1"/>
          <p:nvPr/>
        </p:nvSpPr>
        <p:spPr>
          <a:xfrm>
            <a:off x="1355495" y="5818799"/>
            <a:ext cx="1308153" cy="338554"/>
          </a:xfrm>
          <a:prstGeom prst="rect">
            <a:avLst/>
          </a:prstGeom>
          <a:noFill/>
        </p:spPr>
        <p:txBody>
          <a:bodyPr wrap="square" rtlCol="0">
            <a:spAutoFit/>
          </a:bodyPr>
          <a:lstStyle>
            <a:defPPr>
              <a:defRPr lang="en-GB"/>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GB" sz="1600" dirty="0" smtClean="0">
                <a:solidFill>
                  <a:srgbClr val="C0504D">
                    <a:lumMod val="75000"/>
                  </a:srgbClr>
                </a:solidFill>
                <a:latin typeface="Calibri" pitchFamily="34" charset="0"/>
                <a:cs typeface="Calibri" pitchFamily="34" charset="0"/>
              </a:rPr>
              <a:t>1990s</a:t>
            </a:r>
          </a:p>
        </p:txBody>
      </p:sp>
      <p:sp>
        <p:nvSpPr>
          <p:cNvPr id="9" name="TextBox 6"/>
          <p:cNvSpPr txBox="1"/>
          <p:nvPr/>
        </p:nvSpPr>
        <p:spPr>
          <a:xfrm>
            <a:off x="4011545" y="5745903"/>
            <a:ext cx="1308153" cy="338554"/>
          </a:xfrm>
          <a:prstGeom prst="rect">
            <a:avLst/>
          </a:prstGeom>
          <a:noFill/>
        </p:spPr>
        <p:txBody>
          <a:bodyPr wrap="square" rtlCol="0">
            <a:spAutoFit/>
          </a:bodyPr>
          <a:lstStyle>
            <a:defPPr>
              <a:defRPr lang="en-GB"/>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GB" sz="1600" dirty="0" smtClean="0">
                <a:solidFill>
                  <a:srgbClr val="C0504D">
                    <a:lumMod val="75000"/>
                  </a:srgbClr>
                </a:solidFill>
                <a:latin typeface="Calibri" pitchFamily="34" charset="0"/>
                <a:cs typeface="Calibri" pitchFamily="34" charset="0"/>
              </a:rPr>
              <a:t>2000s</a:t>
            </a:r>
          </a:p>
        </p:txBody>
      </p:sp>
      <p:sp>
        <p:nvSpPr>
          <p:cNvPr id="10" name="TextBox 6"/>
          <p:cNvSpPr txBox="1"/>
          <p:nvPr/>
        </p:nvSpPr>
        <p:spPr>
          <a:xfrm>
            <a:off x="6267820" y="5818799"/>
            <a:ext cx="1308153" cy="338554"/>
          </a:xfrm>
          <a:prstGeom prst="rect">
            <a:avLst/>
          </a:prstGeom>
          <a:noFill/>
        </p:spPr>
        <p:txBody>
          <a:bodyPr wrap="square" rtlCol="0">
            <a:spAutoFit/>
          </a:bodyPr>
          <a:lstStyle>
            <a:defPPr>
              <a:defRPr lang="en-GB"/>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GB" sz="1600" dirty="0" smtClean="0">
                <a:solidFill>
                  <a:srgbClr val="C0504D">
                    <a:lumMod val="75000"/>
                  </a:srgbClr>
                </a:solidFill>
                <a:latin typeface="Calibri" pitchFamily="34" charset="0"/>
                <a:cs typeface="Calibri" pitchFamily="34" charset="0"/>
              </a:rPr>
              <a:t>2010s</a:t>
            </a:r>
          </a:p>
        </p:txBody>
      </p:sp>
    </p:spTree>
    <p:extLst>
      <p:ext uri="{BB962C8B-B14F-4D97-AF65-F5344CB8AC3E}">
        <p14:creationId xmlns:p14="http://schemas.microsoft.com/office/powerpoint/2010/main" val="1210742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l="34976" t="13170" r="32906" b="5209"/>
          <a:stretch>
            <a:fillRect/>
          </a:stretch>
        </p:blipFill>
        <p:spPr bwMode="auto">
          <a:xfrm>
            <a:off x="0" y="71438"/>
            <a:ext cx="4338638" cy="6597650"/>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3555" name="Picture 2"/>
          <p:cNvPicPr>
            <a:picLocks noChangeAspect="1" noChangeArrowheads="1"/>
          </p:cNvPicPr>
          <p:nvPr/>
        </p:nvPicPr>
        <p:blipFill>
          <a:blip r:embed="rId4">
            <a:extLst>
              <a:ext uri="{28A0092B-C50C-407E-A947-70E740481C1C}">
                <a14:useLocalDpi xmlns:a14="http://schemas.microsoft.com/office/drawing/2010/main" val="0"/>
              </a:ext>
            </a:extLst>
          </a:blip>
          <a:srcRect l="31982" t="9991" r="30148" b="2039"/>
          <a:stretch>
            <a:fillRect/>
          </a:stretch>
        </p:blipFill>
        <p:spPr bwMode="auto">
          <a:xfrm>
            <a:off x="4387850" y="11113"/>
            <a:ext cx="4864100" cy="6846887"/>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3556" name="Picture 4" descr="C:\Users\Gregory.Scott\Presentations\Photos\Geodesy Briefing\IMG_27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13100"/>
            <a:ext cx="43561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7" name="Straight Connector 2"/>
          <p:cNvCxnSpPr>
            <a:cxnSpLocks noChangeShapeType="1"/>
          </p:cNvCxnSpPr>
          <p:nvPr/>
        </p:nvCxnSpPr>
        <p:spPr bwMode="auto">
          <a:xfrm>
            <a:off x="10188575" y="549275"/>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3558" name="Straight Connector 4"/>
          <p:cNvCxnSpPr>
            <a:cxnSpLocks noChangeShapeType="1"/>
          </p:cNvCxnSpPr>
          <p:nvPr/>
        </p:nvCxnSpPr>
        <p:spPr bwMode="auto">
          <a:xfrm>
            <a:off x="4368800" y="0"/>
            <a:ext cx="0" cy="68580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3559" name="Straight Connector 10"/>
          <p:cNvCxnSpPr>
            <a:cxnSpLocks noChangeShapeType="1"/>
          </p:cNvCxnSpPr>
          <p:nvPr/>
        </p:nvCxnSpPr>
        <p:spPr bwMode="auto">
          <a:xfrm flipH="1">
            <a:off x="0" y="3213100"/>
            <a:ext cx="43561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910974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Content Placeholder 4"/>
          <p:cNvSpPr>
            <a:spLocks noGrp="1"/>
          </p:cNvSpPr>
          <p:nvPr>
            <p:ph idx="4294967295"/>
          </p:nvPr>
        </p:nvSpPr>
        <p:spPr>
          <a:xfrm>
            <a:off x="3059832" y="1232694"/>
            <a:ext cx="6265863" cy="5145087"/>
          </a:xfrm>
        </p:spPr>
        <p:txBody>
          <a:bodyPr/>
          <a:lstStyle/>
          <a:p>
            <a:pPr eaLnBrk="1" hangingPunct="1"/>
            <a:r>
              <a:rPr lang="en-GB" altLang="en-US" sz="2400" dirty="0" smtClean="0">
                <a:solidFill>
                  <a:schemeClr val="tx1"/>
                </a:solidFill>
              </a:rPr>
              <a:t>‘The First Carbon Neutral City’</a:t>
            </a:r>
          </a:p>
          <a:p>
            <a:pPr eaLnBrk="1" hangingPunct="1"/>
            <a:r>
              <a:rPr lang="en-GB" altLang="en-US" sz="2400" dirty="0" smtClean="0">
                <a:solidFill>
                  <a:schemeClr val="tx1"/>
                </a:solidFill>
              </a:rPr>
              <a:t>integrating the use of GIS in every aspect to plan the city</a:t>
            </a:r>
          </a:p>
          <a:p>
            <a:pPr eaLnBrk="1" hangingPunct="1"/>
            <a:r>
              <a:rPr lang="en-GB" altLang="en-US" sz="2400" dirty="0" smtClean="0">
                <a:solidFill>
                  <a:schemeClr val="tx1"/>
                </a:solidFill>
              </a:rPr>
              <a:t>from ensuring the construction process is efficient and produces zero waste </a:t>
            </a:r>
          </a:p>
          <a:p>
            <a:pPr eaLnBrk="1" hangingPunct="1"/>
            <a:r>
              <a:rPr lang="en-GB" altLang="en-US" sz="2400" dirty="0" smtClean="0">
                <a:solidFill>
                  <a:schemeClr val="tx1"/>
                </a:solidFill>
              </a:rPr>
              <a:t>to planning the transport and energy network to meet potential demand</a:t>
            </a:r>
          </a:p>
          <a:p>
            <a:pPr eaLnBrk="1" hangingPunct="1"/>
            <a:r>
              <a:rPr lang="en-GB" altLang="en-US" sz="2400" dirty="0" smtClean="0">
                <a:solidFill>
                  <a:schemeClr val="tx1"/>
                </a:solidFill>
              </a:rPr>
              <a:t>building in monitoring systems into the city infrastructure</a:t>
            </a:r>
          </a:p>
          <a:p>
            <a:pPr eaLnBrk="1" hangingPunct="1"/>
            <a:r>
              <a:rPr lang="en-GB" altLang="en-US" sz="2400" dirty="0" smtClean="0">
                <a:solidFill>
                  <a:schemeClr val="tx1"/>
                </a:solidFill>
              </a:rPr>
              <a:t>monitoring energy reduction, environmental conservation and social development</a:t>
            </a:r>
            <a:endParaRPr lang="en-GB" altLang="en-US" sz="2400" dirty="0" smtClean="0">
              <a:solidFill>
                <a:schemeClr val="tx1"/>
              </a:solidFill>
              <a:latin typeface="Trebuchet MS" pitchFamily="34" charset="0"/>
            </a:endParaRPr>
          </a:p>
        </p:txBody>
      </p:sp>
      <p:pic>
        <p:nvPicPr>
          <p:cNvPr id="3789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828" y="1340768"/>
            <a:ext cx="1657350" cy="22479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00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822700"/>
            <a:ext cx="2401887" cy="170497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00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Title 3"/>
          <p:cNvSpPr>
            <a:spLocks noGrp="1"/>
          </p:cNvSpPr>
          <p:nvPr>
            <p:ph type="title" idx="4294967295"/>
          </p:nvPr>
        </p:nvSpPr>
        <p:spPr>
          <a:xfrm>
            <a:off x="395288" y="0"/>
            <a:ext cx="8748712" cy="1152525"/>
          </a:xfrm>
        </p:spPr>
        <p:txBody>
          <a:bodyPr/>
          <a:lstStyle/>
          <a:p>
            <a:pPr eaLnBrk="1" hangingPunct="1"/>
            <a:r>
              <a:rPr lang="en-GB" altLang="en-US" dirty="0" smtClean="0">
                <a:solidFill>
                  <a:schemeClr val="tx1"/>
                </a:solidFill>
              </a:rPr>
              <a:t/>
            </a:r>
            <a:br>
              <a:rPr lang="en-GB" altLang="en-US" dirty="0" smtClean="0">
                <a:solidFill>
                  <a:schemeClr val="tx1"/>
                </a:solidFill>
              </a:rPr>
            </a:br>
            <a:r>
              <a:rPr lang="en-GB" altLang="en-US" sz="3600" dirty="0" smtClean="0"/>
              <a:t>Creating a sustainable city:</a:t>
            </a:r>
            <a:r>
              <a:rPr lang="en-GB" altLang="en-US" sz="3600" dirty="0" smtClean="0">
                <a:solidFill>
                  <a:schemeClr val="tx1"/>
                </a:solidFill>
              </a:rPr>
              <a:t> </a:t>
            </a:r>
            <a:r>
              <a:rPr lang="en-GB" altLang="en-US" sz="3600" dirty="0" err="1" smtClean="0"/>
              <a:t>Masdar</a:t>
            </a:r>
            <a:r>
              <a:rPr lang="en-GB" altLang="en-US" sz="3600" dirty="0" smtClean="0"/>
              <a:t> City, Abu Dhabi</a:t>
            </a:r>
            <a:r>
              <a:rPr lang="en-GB" altLang="en-US" sz="3600" dirty="0" smtClean="0">
                <a:solidFill>
                  <a:schemeClr val="tx1"/>
                </a:solidFill>
              </a:rPr>
              <a:t> </a:t>
            </a:r>
            <a:r>
              <a:rPr lang="en-GB" altLang="en-US" dirty="0" smtClean="0">
                <a:solidFill>
                  <a:srgbClr val="0F7AAC"/>
                </a:solidFill>
                <a:latin typeface="Trebuchet MS" pitchFamily="34" charset="0"/>
              </a:rPr>
              <a:t/>
            </a:r>
            <a:br>
              <a:rPr lang="en-GB" altLang="en-US" dirty="0" smtClean="0">
                <a:solidFill>
                  <a:srgbClr val="0F7AAC"/>
                </a:solidFill>
                <a:latin typeface="Trebuchet MS" pitchFamily="34" charset="0"/>
              </a:rPr>
            </a:br>
            <a:endParaRPr lang="en-GB" altLang="en-US" dirty="0" smtClean="0">
              <a:solidFill>
                <a:srgbClr val="0F7AAC"/>
              </a:solidFill>
              <a:latin typeface="Trebuchet MS" pitchFamily="34" charset="0"/>
            </a:endParaRPr>
          </a:p>
        </p:txBody>
      </p:sp>
    </p:spTree>
    <p:extLst>
      <p:ext uri="{BB962C8B-B14F-4D97-AF65-F5344CB8AC3E}">
        <p14:creationId xmlns:p14="http://schemas.microsoft.com/office/powerpoint/2010/main" val="27788746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Location matters</a:t>
            </a:r>
          </a:p>
        </p:txBody>
      </p:sp>
      <p:sp>
        <p:nvSpPr>
          <p:cNvPr id="94211" name="Rectangle 2"/>
          <p:cNvSpPr>
            <a:spLocks noGrp="1" noChangeArrowheads="1"/>
          </p:cNvSpPr>
          <p:nvPr>
            <p:ph idx="1"/>
          </p:nvPr>
        </p:nvSpPr>
        <p:spPr>
          <a:xfrm>
            <a:off x="457200" y="1484784"/>
            <a:ext cx="8229600" cy="352839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1800"/>
              </a:spcBef>
            </a:pPr>
            <a:r>
              <a:rPr lang="en-GB" altLang="en-US" sz="2400" i="1" dirty="0" smtClean="0">
                <a:solidFill>
                  <a:schemeClr val="tx1"/>
                </a:solidFill>
              </a:rPr>
              <a:t>‘We believe a lot of poverty has to do with the poverty of information…if we can democratise our information we can radicalise our democracy</a:t>
            </a:r>
            <a:r>
              <a:rPr lang="en-GB" altLang="en-US" sz="2400" i="1" dirty="0" smtClean="0">
                <a:solidFill>
                  <a:schemeClr val="tx1"/>
                </a:solidFill>
              </a:rPr>
              <a:t>. ’ A</a:t>
            </a:r>
            <a:r>
              <a:rPr lang="en-GB" altLang="en-US" sz="2400" dirty="0" smtClean="0">
                <a:solidFill>
                  <a:schemeClr val="tx1"/>
                </a:solidFill>
              </a:rPr>
              <a:t>dviser </a:t>
            </a:r>
            <a:r>
              <a:rPr lang="en-GB" altLang="en-US" sz="2400" dirty="0" smtClean="0">
                <a:solidFill>
                  <a:schemeClr val="tx1"/>
                </a:solidFill>
              </a:rPr>
              <a:t>to the Prime Minister of India </a:t>
            </a:r>
          </a:p>
          <a:p>
            <a:pPr eaLnBrk="1" hangingPunct="1">
              <a:lnSpc>
                <a:spcPct val="90000"/>
              </a:lnSpc>
              <a:spcBef>
                <a:spcPts val="1800"/>
              </a:spcBef>
            </a:pPr>
            <a:r>
              <a:rPr lang="en-GB" altLang="en-US" sz="2400" dirty="0" smtClean="0">
                <a:solidFill>
                  <a:schemeClr val="tx1"/>
                </a:solidFill>
              </a:rPr>
              <a:t>White House memo: </a:t>
            </a:r>
            <a:r>
              <a:rPr lang="en-GB" altLang="en-US" sz="2400" i="1" dirty="0" smtClean="0">
                <a:solidFill>
                  <a:schemeClr val="tx1"/>
                </a:solidFill>
              </a:rPr>
              <a:t>‘Various federal programs can function more effectively if they include well-focused, place-based strategies.’</a:t>
            </a:r>
          </a:p>
          <a:p>
            <a:pPr eaLnBrk="1" hangingPunct="1">
              <a:lnSpc>
                <a:spcPct val="90000"/>
              </a:lnSpc>
              <a:spcBef>
                <a:spcPts val="1800"/>
              </a:spcBef>
            </a:pPr>
            <a:r>
              <a:rPr lang="en-GB" altLang="en-US" sz="2400" i="1" dirty="0" smtClean="0">
                <a:solidFill>
                  <a:schemeClr val="tx1"/>
                </a:solidFill>
              </a:rPr>
              <a:t>‘Effective policy depends on good information…it is vital to understand not just what is happening, but also where it is happening.’</a:t>
            </a:r>
            <a:r>
              <a:rPr lang="en-GB" altLang="en-US" sz="2400" dirty="0" smtClean="0">
                <a:solidFill>
                  <a:schemeClr val="tx1"/>
                </a:solidFill>
              </a:rPr>
              <a:t> President of the European Council</a:t>
            </a:r>
          </a:p>
        </p:txBody>
      </p:sp>
    </p:spTree>
    <p:extLst>
      <p:ext uri="{BB962C8B-B14F-4D97-AF65-F5344CB8AC3E}">
        <p14:creationId xmlns:p14="http://schemas.microsoft.com/office/powerpoint/2010/main" val="1088821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Location is the new dimension to decision making</a:t>
            </a:r>
            <a:endParaRPr lang="en-GB"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2" b="2432"/>
          <a:stretch/>
        </p:blipFill>
        <p:spPr bwMode="auto">
          <a:xfrm>
            <a:off x="1219200" y="1210466"/>
            <a:ext cx="6865206" cy="490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331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582613"/>
            <a:ext cx="9144000" cy="614362"/>
          </a:xfrm>
        </p:spPr>
        <p:txBody>
          <a:bodyPr/>
          <a:lstStyle/>
          <a:p>
            <a:pPr eaLnBrk="1" hangingPunct="1"/>
            <a:r>
              <a:rPr lang="en-GB" sz="3600" dirty="0" smtClean="0"/>
              <a:t>The G8 reaffirmed a global commitment to openness and transparency data</a:t>
            </a:r>
          </a:p>
        </p:txBody>
      </p:sp>
      <p:pic>
        <p:nvPicPr>
          <p:cNvPr id="37891" name="Picture 2" descr="ENNISKILLEN, NORTHERN IRELAND - JUNE 18:  Leaders (L-R) President of the European Commission Jose Manuel Barroso, Japanese Prime Minister Shinzo Abe, German Chancellor Angela Merkel, Russia's President Vladimir Putin, Britain's Prime Minister David Cameron, US President Barack Obama, French President Francois Hollande, Canadian Prime Minister Stephen Harper, Italian Prime Minister Enrico Letta and European Council President Herman Van Rumpuy, stand for the 'family' group photograph at the G8 venue of Lough Erne on June 18, 2013 in Enniskillen, Northern Ireland. The two day G8 summit, hosted by UK Prime Minister David Cameron, is being held in Northern Ireland for the first time. Leaders from the G8 nations have gathered to discuss numerous topics with the situation in Syria expected to dominate the talks.  (Photo by Matt Cardy/Getty Imag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585" y="1628801"/>
            <a:ext cx="7632848" cy="38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3891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a:xfrm>
            <a:off x="0" y="299545"/>
            <a:ext cx="9144000" cy="1113330"/>
          </a:xfrm>
        </p:spPr>
        <p:txBody>
          <a:bodyPr/>
          <a:lstStyle/>
          <a:p>
            <a:pPr marL="533400" lvl="1" indent="-533400" eaLnBrk="1" hangingPunct="1"/>
            <a:r>
              <a:rPr lang="en-GB" sz="3600" dirty="0"/>
              <a:t>The global market for Smart Cities is estimated </a:t>
            </a:r>
            <a:r>
              <a:rPr lang="en-GB" sz="3600" dirty="0" smtClean="0"/>
              <a:t>to be </a:t>
            </a:r>
            <a:r>
              <a:rPr lang="en-GB" sz="3600" dirty="0"/>
              <a:t>$408 </a:t>
            </a:r>
            <a:r>
              <a:rPr lang="en-GB" sz="3600" dirty="0" smtClean="0"/>
              <a:t>billion </a:t>
            </a:r>
            <a:r>
              <a:rPr lang="en-GB" sz="3600" dirty="0" smtClean="0"/>
              <a:t>by </a:t>
            </a:r>
            <a:r>
              <a:rPr lang="en-GB" sz="3600" dirty="0"/>
              <a:t>2020</a:t>
            </a:r>
            <a:br>
              <a:rPr lang="en-GB" sz="3600" dirty="0"/>
            </a:br>
            <a:endParaRPr lang="en-GB" sz="3600" dirty="0" smtClean="0"/>
          </a:p>
        </p:txBody>
      </p:sp>
      <p:pic>
        <p:nvPicPr>
          <p:cNvPr id="56323" name="Picture 11" descr="crossroads &amp; utilities"/>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745038" y="1340768"/>
            <a:ext cx="4171950" cy="46091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4" name="Rectangle 10"/>
          <p:cNvSpPr>
            <a:spLocks noChangeArrowheads="1"/>
          </p:cNvSpPr>
          <p:nvPr/>
        </p:nvSpPr>
        <p:spPr bwMode="auto">
          <a:xfrm>
            <a:off x="985838" y="1700213"/>
            <a:ext cx="7761287"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30000"/>
              </a:spcBef>
              <a:buClr>
                <a:schemeClr val="tx1"/>
              </a:buClr>
              <a:buFontTx/>
              <a:buChar char="•"/>
            </a:pPr>
            <a:endParaRPr lang="en-US" sz="2000">
              <a:latin typeface="Arial" pitchFamily="34" charset="0"/>
            </a:endParaRPr>
          </a:p>
        </p:txBody>
      </p:sp>
      <p:pic>
        <p:nvPicPr>
          <p:cNvPr id="56325" name="Picture 1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54038" y="1317625"/>
            <a:ext cx="4713287" cy="3757613"/>
          </a:xfrm>
          <a:ln w="12700">
            <a:solidFill>
              <a:srgbClr val="13A799"/>
            </a:solidFill>
            <a:miter lim="800000"/>
            <a:headEnd/>
            <a:tailEnd/>
          </a:ln>
        </p:spPr>
      </p:pic>
    </p:spTree>
    <p:extLst>
      <p:ext uri="{BB962C8B-B14F-4D97-AF65-F5344CB8AC3E}">
        <p14:creationId xmlns:p14="http://schemas.microsoft.com/office/powerpoint/2010/main" val="31627431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6" y="332656"/>
            <a:ext cx="9144000" cy="1368152"/>
          </a:xfrm>
        </p:spPr>
        <p:txBody>
          <a:bodyPr/>
          <a:lstStyle/>
          <a:p>
            <a:r>
              <a:rPr lang="en-GB" sz="3200" dirty="0"/>
              <a:t>Effective government needs authoritative data…without it how do you know your decisions are based on relevant information?</a:t>
            </a:r>
            <a:br>
              <a:rPr lang="en-GB" sz="3200" dirty="0"/>
            </a:br>
            <a:endParaRPr lang="en-GB" sz="3200" dirty="0"/>
          </a:p>
        </p:txBody>
      </p:sp>
      <p:pic>
        <p:nvPicPr>
          <p:cNvPr id="4" name="Picture 3" descr="W:\cdp_prod\1_Hyam_D\work_requests\cabinet_office\output\BBC_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03648" y="1556792"/>
            <a:ext cx="7333190" cy="4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5714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 descr="CookhamVM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oscm0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15888"/>
            <a:ext cx="1176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e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76250"/>
            <a:ext cx="1295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AutoShape 7"/>
          <p:cNvSpPr>
            <a:spLocks noChangeArrowheads="1"/>
          </p:cNvSpPr>
          <p:nvPr/>
        </p:nvSpPr>
        <p:spPr bwMode="auto">
          <a:xfrm>
            <a:off x="5975350" y="5084763"/>
            <a:ext cx="3059113" cy="1657350"/>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6086" name="Rectangle 8"/>
          <p:cNvSpPr>
            <a:spLocks noChangeArrowheads="1"/>
          </p:cNvSpPr>
          <p:nvPr/>
        </p:nvSpPr>
        <p:spPr bwMode="auto">
          <a:xfrm>
            <a:off x="5940425" y="5084763"/>
            <a:ext cx="3059113" cy="1614487"/>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GB" altLang="en-US" sz="2000">
                <a:latin typeface="Arial Unicode MS" pitchFamily="34" charset="-128"/>
              </a:rPr>
              <a:t>Cookham</a:t>
            </a:r>
          </a:p>
          <a:p>
            <a:pPr algn="r" eaLnBrk="1" hangingPunct="1"/>
            <a:r>
              <a:rPr lang="en-GB" altLang="en-US" sz="1400">
                <a:latin typeface="Arial Unicode MS" pitchFamily="34" charset="-128"/>
              </a:rPr>
              <a:t>OS VectorMap Local with addresses</a:t>
            </a:r>
          </a:p>
          <a:p>
            <a:pPr algn="r" eaLnBrk="1" hangingPunct="1"/>
            <a:r>
              <a:rPr lang="en-GB" altLang="en-US" sz="1400">
                <a:latin typeface="Arial Unicode MS" pitchFamily="34" charset="-128"/>
              </a:rPr>
              <a:t>and </a:t>
            </a:r>
            <a:r>
              <a:rPr lang="en-GB" altLang="en-US" sz="1400" b="1">
                <a:latin typeface="Arial Unicode MS" pitchFamily="34" charset="-128"/>
              </a:rPr>
              <a:t>predicted</a:t>
            </a:r>
            <a:r>
              <a:rPr lang="en-GB" altLang="en-US" sz="1400">
                <a:latin typeface="Arial Unicode MS" pitchFamily="34" charset="-128"/>
              </a:rPr>
              <a:t> 1/1000 yr flood model</a:t>
            </a:r>
          </a:p>
          <a:p>
            <a:pPr algn="r" eaLnBrk="1" hangingPunct="1"/>
            <a:r>
              <a:rPr lang="en-GB" altLang="en-US" sz="1200">
                <a:latin typeface="Arial Unicode MS" pitchFamily="34" charset="-128"/>
              </a:rPr>
              <a:t>Day (Term) population: 298</a:t>
            </a:r>
          </a:p>
          <a:p>
            <a:pPr algn="r" eaLnBrk="1" hangingPunct="1"/>
            <a:r>
              <a:rPr lang="en-GB" altLang="en-US" sz="1200">
                <a:latin typeface="Arial Unicode MS" pitchFamily="34" charset="-128"/>
              </a:rPr>
              <a:t>Day (non-Term) population: 369</a:t>
            </a:r>
          </a:p>
          <a:p>
            <a:pPr algn="r" eaLnBrk="1" hangingPunct="1"/>
            <a:r>
              <a:rPr lang="en-GB" altLang="en-US" sz="1200">
                <a:latin typeface="Arial Unicode MS" pitchFamily="34" charset="-128"/>
              </a:rPr>
              <a:t>Night/Weekend population: 734</a:t>
            </a:r>
          </a:p>
          <a:p>
            <a:pPr algn="r" eaLnBrk="1" hangingPunct="1"/>
            <a:r>
              <a:rPr lang="en-GB" altLang="en-US" sz="800">
                <a:latin typeface="Arial Unicode MS" pitchFamily="34" charset="-128"/>
              </a:rPr>
              <a:t>Population stats from HSL National population database</a:t>
            </a:r>
          </a:p>
          <a:p>
            <a:pPr algn="r" eaLnBrk="1" hangingPunct="1"/>
            <a:r>
              <a:rPr lang="en-GB" altLang="en-US" sz="800">
                <a:latin typeface="Arial Unicode MS" pitchFamily="34" charset="-128"/>
              </a:rPr>
              <a:t>Flood model from Environment Agency</a:t>
            </a:r>
          </a:p>
        </p:txBody>
      </p:sp>
      <p:pic>
        <p:nvPicPr>
          <p:cNvPr id="46087" name="Picture 11" descr="OverviewHurleyEtAl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0"/>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Oval 12"/>
          <p:cNvSpPr>
            <a:spLocks noChangeArrowheads="1"/>
          </p:cNvSpPr>
          <p:nvPr/>
        </p:nvSpPr>
        <p:spPr bwMode="auto">
          <a:xfrm>
            <a:off x="7956550" y="549275"/>
            <a:ext cx="431800" cy="395288"/>
          </a:xfrm>
          <a:prstGeom prst="ellipse">
            <a:avLst/>
          </a:prstGeom>
          <a:noFill/>
          <a:ln w="25400" algn="ctr">
            <a:solidFill>
              <a:srgbClr val="0000FF"/>
            </a:solidFill>
            <a:round/>
            <a:headEnd/>
            <a:tailEnd/>
          </a:ln>
          <a:effectLst/>
          <a:extLst>
            <a:ext uri="{909E8E84-426E-40DD-AFC4-6F175D3DCCD1}">
              <a14:hiddenFill xmlns:a14="http://schemas.microsoft.com/office/drawing/2010/main">
                <a:solidFill>
                  <a:srgbClr val="FF00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46089" name="Picture 13" descr="HS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908050"/>
            <a:ext cx="6477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996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2" descr="CookhamIma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oscm0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15888"/>
            <a:ext cx="1176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descr="e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76250"/>
            <a:ext cx="1295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AutoShape 10"/>
          <p:cNvSpPr>
            <a:spLocks noChangeArrowheads="1"/>
          </p:cNvSpPr>
          <p:nvPr/>
        </p:nvSpPr>
        <p:spPr bwMode="auto">
          <a:xfrm>
            <a:off x="5975350" y="5084763"/>
            <a:ext cx="3059113" cy="1657350"/>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7110" name="Rectangle 11"/>
          <p:cNvSpPr>
            <a:spLocks noChangeArrowheads="1"/>
          </p:cNvSpPr>
          <p:nvPr/>
        </p:nvSpPr>
        <p:spPr bwMode="auto">
          <a:xfrm>
            <a:off x="5940425" y="5084763"/>
            <a:ext cx="3059113" cy="1554162"/>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GB" altLang="en-US" sz="2000">
                <a:latin typeface="Arial Unicode MS" pitchFamily="34" charset="-128"/>
              </a:rPr>
              <a:t>Cookham</a:t>
            </a:r>
          </a:p>
          <a:p>
            <a:pPr algn="r" eaLnBrk="1" hangingPunct="1"/>
            <a:r>
              <a:rPr lang="en-GB" altLang="en-US" sz="1200">
                <a:latin typeface="Arial Unicode MS" pitchFamily="34" charset="-128"/>
              </a:rPr>
              <a:t>OS MasterMap Imagery with addresses</a:t>
            </a:r>
          </a:p>
          <a:p>
            <a:pPr algn="r" eaLnBrk="1" hangingPunct="1"/>
            <a:r>
              <a:rPr lang="en-GB" altLang="en-US" sz="1200">
                <a:latin typeface="Arial Unicode MS" pitchFamily="34" charset="-128"/>
              </a:rPr>
              <a:t>and </a:t>
            </a:r>
            <a:r>
              <a:rPr lang="en-GB" altLang="en-US" sz="1200" b="1">
                <a:latin typeface="Arial Unicode MS" pitchFamily="34" charset="-128"/>
              </a:rPr>
              <a:t>predicted</a:t>
            </a:r>
            <a:r>
              <a:rPr lang="en-GB" altLang="en-US" sz="1200">
                <a:latin typeface="Arial Unicode MS" pitchFamily="34" charset="-128"/>
              </a:rPr>
              <a:t> 1/1000 yr flood model</a:t>
            </a:r>
          </a:p>
          <a:p>
            <a:pPr algn="r" eaLnBrk="1" hangingPunct="1"/>
            <a:r>
              <a:rPr lang="en-GB" altLang="en-US" sz="1200">
                <a:latin typeface="Arial Unicode MS" pitchFamily="34" charset="-128"/>
              </a:rPr>
              <a:t>Day (Term) population: 298</a:t>
            </a:r>
          </a:p>
          <a:p>
            <a:pPr algn="r" eaLnBrk="1" hangingPunct="1"/>
            <a:r>
              <a:rPr lang="en-GB" altLang="en-US" sz="1200">
                <a:latin typeface="Arial Unicode MS" pitchFamily="34" charset="-128"/>
              </a:rPr>
              <a:t>Day (non-Term) population: 369</a:t>
            </a:r>
          </a:p>
          <a:p>
            <a:pPr algn="r" eaLnBrk="1" hangingPunct="1"/>
            <a:r>
              <a:rPr lang="en-GB" altLang="en-US" sz="1200">
                <a:latin typeface="Arial Unicode MS" pitchFamily="34" charset="-128"/>
              </a:rPr>
              <a:t>Night/Weekend population: 734</a:t>
            </a:r>
          </a:p>
          <a:p>
            <a:pPr algn="r" eaLnBrk="1" hangingPunct="1"/>
            <a:r>
              <a:rPr lang="en-GB" altLang="en-US" sz="800">
                <a:latin typeface="Arial Unicode MS" pitchFamily="34" charset="-128"/>
              </a:rPr>
              <a:t>Population stats from HSL National population database</a:t>
            </a:r>
          </a:p>
          <a:p>
            <a:pPr algn="r" eaLnBrk="1" hangingPunct="1"/>
            <a:r>
              <a:rPr lang="en-GB" altLang="en-US" sz="800">
                <a:latin typeface="Arial Unicode MS" pitchFamily="34" charset="-128"/>
              </a:rPr>
              <a:t>Flood model from Environment Agency</a:t>
            </a:r>
          </a:p>
        </p:txBody>
      </p:sp>
      <p:pic>
        <p:nvPicPr>
          <p:cNvPr id="47111" name="Picture 13" descr="OverviewHurleyEtAl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0"/>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Oval 14"/>
          <p:cNvSpPr>
            <a:spLocks noChangeArrowheads="1"/>
          </p:cNvSpPr>
          <p:nvPr/>
        </p:nvSpPr>
        <p:spPr bwMode="auto">
          <a:xfrm>
            <a:off x="7956550" y="549275"/>
            <a:ext cx="431800" cy="395288"/>
          </a:xfrm>
          <a:prstGeom prst="ellipse">
            <a:avLst/>
          </a:prstGeom>
          <a:noFill/>
          <a:ln w="25400" algn="ctr">
            <a:solidFill>
              <a:srgbClr val="0000FF"/>
            </a:solidFill>
            <a:round/>
            <a:headEnd/>
            <a:tailEnd/>
          </a:ln>
          <a:effectLst/>
          <a:extLst>
            <a:ext uri="{909E8E84-426E-40DD-AFC4-6F175D3DCCD1}">
              <a14:hiddenFill xmlns:a14="http://schemas.microsoft.com/office/drawing/2010/main">
                <a:solidFill>
                  <a:srgbClr val="FF00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47113" name="Picture 15" descr="HS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908050"/>
            <a:ext cx="6477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1320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6" descr="HurleyVM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p:cNvSpPr>
            <a:spLocks noGrp="1" noChangeArrowheads="1"/>
          </p:cNvSpPr>
          <p:nvPr>
            <p:ph type="title"/>
          </p:nvPr>
        </p:nvSpPr>
        <p:spPr/>
        <p:txBody>
          <a:bodyPr/>
          <a:lstStyle/>
          <a:p>
            <a:pPr eaLnBrk="1" hangingPunct="1"/>
            <a:endParaRPr lang="en-US" altLang="en-US" smtClean="0"/>
          </a:p>
        </p:txBody>
      </p:sp>
      <p:sp>
        <p:nvSpPr>
          <p:cNvPr id="48132" name="Rectangle 3"/>
          <p:cNvSpPr>
            <a:spLocks noGrp="1" noChangeArrowheads="1"/>
          </p:cNvSpPr>
          <p:nvPr>
            <p:ph type="body" idx="1"/>
          </p:nvPr>
        </p:nvSpPr>
        <p:spPr/>
        <p:txBody>
          <a:bodyPr/>
          <a:lstStyle/>
          <a:p>
            <a:pPr eaLnBrk="1" hangingPunct="1"/>
            <a:endParaRPr lang="en-US" altLang="en-US" smtClean="0"/>
          </a:p>
        </p:txBody>
      </p:sp>
      <p:pic>
        <p:nvPicPr>
          <p:cNvPr id="48133" name="Picture 7" descr="oscm0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15888"/>
            <a:ext cx="1176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0" descr="e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76250"/>
            <a:ext cx="1295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p:cNvSpPr>
            <a:spLocks noChangeArrowheads="1"/>
          </p:cNvSpPr>
          <p:nvPr/>
        </p:nvSpPr>
        <p:spPr bwMode="auto">
          <a:xfrm>
            <a:off x="5975350" y="5084763"/>
            <a:ext cx="3059113" cy="1657350"/>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8136" name="Rectangle 18"/>
          <p:cNvSpPr>
            <a:spLocks noChangeArrowheads="1"/>
          </p:cNvSpPr>
          <p:nvPr/>
        </p:nvSpPr>
        <p:spPr bwMode="auto">
          <a:xfrm>
            <a:off x="5940425" y="5084763"/>
            <a:ext cx="3059113" cy="1614487"/>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GB" altLang="en-US" sz="2000">
                <a:latin typeface="Arial Unicode MS" pitchFamily="34" charset="-128"/>
              </a:rPr>
              <a:t>Hurley</a:t>
            </a:r>
          </a:p>
          <a:p>
            <a:pPr algn="r" eaLnBrk="1" hangingPunct="1"/>
            <a:r>
              <a:rPr lang="en-GB" altLang="en-US" sz="1400">
                <a:latin typeface="Arial Unicode MS" pitchFamily="34" charset="-128"/>
              </a:rPr>
              <a:t>OS VectorMap Local with addresses</a:t>
            </a:r>
          </a:p>
          <a:p>
            <a:pPr algn="r" eaLnBrk="1" hangingPunct="1"/>
            <a:r>
              <a:rPr lang="en-GB" altLang="en-US" sz="1400">
                <a:latin typeface="Arial Unicode MS" pitchFamily="34" charset="-128"/>
              </a:rPr>
              <a:t>and </a:t>
            </a:r>
            <a:r>
              <a:rPr lang="en-GB" altLang="en-US" sz="1400" b="1">
                <a:latin typeface="Arial Unicode MS" pitchFamily="34" charset="-128"/>
              </a:rPr>
              <a:t>predicted</a:t>
            </a:r>
            <a:r>
              <a:rPr lang="en-GB" altLang="en-US" sz="1400">
                <a:latin typeface="Arial Unicode MS" pitchFamily="34" charset="-128"/>
              </a:rPr>
              <a:t> 1/1000 yr flood model</a:t>
            </a:r>
          </a:p>
          <a:p>
            <a:pPr algn="r" eaLnBrk="1" hangingPunct="1"/>
            <a:r>
              <a:rPr lang="en-GB" altLang="en-US" sz="1200">
                <a:latin typeface="Arial Unicode MS" pitchFamily="34" charset="-128"/>
              </a:rPr>
              <a:t>Day (Term) population: 406</a:t>
            </a:r>
          </a:p>
          <a:p>
            <a:pPr algn="r" eaLnBrk="1" hangingPunct="1"/>
            <a:r>
              <a:rPr lang="en-GB" altLang="en-US" sz="1200">
                <a:latin typeface="Arial Unicode MS" pitchFamily="34" charset="-128"/>
              </a:rPr>
              <a:t>Day (non-Term) population: 557</a:t>
            </a:r>
          </a:p>
          <a:p>
            <a:pPr algn="r" eaLnBrk="1" hangingPunct="1"/>
            <a:r>
              <a:rPr lang="en-GB" altLang="en-US" sz="1200">
                <a:latin typeface="Arial Unicode MS" pitchFamily="34" charset="-128"/>
              </a:rPr>
              <a:t>Night/Weekend population: 1178</a:t>
            </a:r>
          </a:p>
          <a:p>
            <a:pPr algn="r" eaLnBrk="1" hangingPunct="1"/>
            <a:r>
              <a:rPr lang="en-GB" altLang="en-US" sz="800">
                <a:latin typeface="Arial Unicode MS" pitchFamily="34" charset="-128"/>
              </a:rPr>
              <a:t>Population stats from HSL National population database</a:t>
            </a:r>
          </a:p>
          <a:p>
            <a:pPr algn="r" eaLnBrk="1" hangingPunct="1"/>
            <a:r>
              <a:rPr lang="en-GB" altLang="en-US" sz="800">
                <a:latin typeface="Arial Unicode MS" pitchFamily="34" charset="-128"/>
              </a:rPr>
              <a:t>Flood model from Environment Agency</a:t>
            </a:r>
          </a:p>
        </p:txBody>
      </p:sp>
      <p:pic>
        <p:nvPicPr>
          <p:cNvPr id="48137" name="Picture 19" descr="OverviewHurleyEtAl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57775"/>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Oval 20"/>
          <p:cNvSpPr>
            <a:spLocks noChangeArrowheads="1"/>
          </p:cNvSpPr>
          <p:nvPr/>
        </p:nvSpPr>
        <p:spPr bwMode="auto">
          <a:xfrm>
            <a:off x="900113" y="5589588"/>
            <a:ext cx="431800" cy="395287"/>
          </a:xfrm>
          <a:prstGeom prst="ellipse">
            <a:avLst/>
          </a:prstGeom>
          <a:noFill/>
          <a:ln w="25400" algn="ctr">
            <a:solidFill>
              <a:srgbClr val="0000FF"/>
            </a:solidFill>
            <a:round/>
            <a:headEnd/>
            <a:tailEnd/>
          </a:ln>
          <a:effectLst/>
          <a:extLst>
            <a:ext uri="{909E8E84-426E-40DD-AFC4-6F175D3DCCD1}">
              <a14:hiddenFill xmlns:a14="http://schemas.microsoft.com/office/drawing/2010/main">
                <a:solidFill>
                  <a:srgbClr val="FF00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48139" name="Picture 21" descr="HS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908050"/>
            <a:ext cx="6477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4276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3301" name="Picture 5" descr="si-ram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298826"/>
            <a:ext cx="302418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304800"/>
            <a:ext cx="36576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9" name="Rectangle 3"/>
          <p:cNvSpPr>
            <a:spLocks noChangeArrowheads="1"/>
          </p:cNvSpPr>
          <p:nvPr/>
        </p:nvSpPr>
        <p:spPr bwMode="auto">
          <a:xfrm>
            <a:off x="2970213" y="5561013"/>
            <a:ext cx="18097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en-US">
              <a:solidFill>
                <a:schemeClr val="hlink"/>
              </a:solidFill>
            </a:endParaRPr>
          </a:p>
          <a:p>
            <a:pPr eaLnBrk="1" hangingPunct="1"/>
            <a:endParaRPr lang="en-GB" altLang="en-US">
              <a:solidFill>
                <a:schemeClr val="hlink"/>
              </a:solidFill>
            </a:endParaRPr>
          </a:p>
        </p:txBody>
      </p:sp>
      <p:sp>
        <p:nvSpPr>
          <p:cNvPr id="101380" name="Rectangle 4"/>
          <p:cNvSpPr>
            <a:spLocks noChangeArrowheads="1"/>
          </p:cNvSpPr>
          <p:nvPr/>
        </p:nvSpPr>
        <p:spPr bwMode="auto">
          <a:xfrm>
            <a:off x="755650" y="2852738"/>
            <a:ext cx="7561263"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a:solidFill>
                  <a:schemeClr val="accent2"/>
                </a:solidFill>
                <a:latin typeface="Comic Sans MS" pitchFamily="66" charset="0"/>
              </a:rPr>
              <a:t>“In future computers may weigh less than 1.5 tons”</a:t>
            </a:r>
          </a:p>
          <a:p>
            <a:pPr eaLnBrk="1" hangingPunct="1"/>
            <a:r>
              <a:rPr lang="en-GB" altLang="en-US" i="1">
                <a:solidFill>
                  <a:schemeClr val="accent2"/>
                </a:solidFill>
                <a:latin typeface="Comic Sans MS" pitchFamily="66" charset="0"/>
              </a:rPr>
              <a:t>Popular Mechanics</a:t>
            </a:r>
            <a:r>
              <a:rPr lang="en-GB" altLang="en-US">
                <a:solidFill>
                  <a:schemeClr val="accent2"/>
                </a:solidFill>
                <a:latin typeface="Comic Sans MS" pitchFamily="66" charset="0"/>
              </a:rPr>
              <a:t>  magazine 1949</a:t>
            </a:r>
          </a:p>
        </p:txBody>
      </p:sp>
      <p:sp>
        <p:nvSpPr>
          <p:cNvPr id="823302" name="Rectangle 6"/>
          <p:cNvSpPr>
            <a:spLocks noChangeArrowheads="1"/>
          </p:cNvSpPr>
          <p:nvPr/>
        </p:nvSpPr>
        <p:spPr bwMode="auto">
          <a:xfrm>
            <a:off x="2195736" y="5224463"/>
            <a:ext cx="63246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en-US" dirty="0">
                <a:solidFill>
                  <a:schemeClr val="accent2"/>
                </a:solidFill>
                <a:latin typeface="Comic Sans MS" pitchFamily="66" charset="0"/>
              </a:rPr>
              <a:t>“640k RAM should be enough for anyone”</a:t>
            </a:r>
          </a:p>
          <a:p>
            <a:pPr eaLnBrk="1" hangingPunct="1"/>
            <a:r>
              <a:rPr lang="en-GB" altLang="en-US" i="1" dirty="0">
                <a:solidFill>
                  <a:schemeClr val="accent2"/>
                </a:solidFill>
                <a:latin typeface="Comic Sans MS" pitchFamily="66" charset="0"/>
              </a:rPr>
              <a:t>Bill Gates</a:t>
            </a:r>
            <a:r>
              <a:rPr lang="en-GB" altLang="en-US" dirty="0">
                <a:solidFill>
                  <a:schemeClr val="accent2"/>
                </a:solidFill>
                <a:latin typeface="Comic Sans MS" pitchFamily="66" charset="0"/>
              </a:rPr>
              <a:t> 1981</a:t>
            </a:r>
          </a:p>
        </p:txBody>
      </p:sp>
      <p:sp>
        <p:nvSpPr>
          <p:cNvPr id="7" name="Title 1"/>
          <p:cNvSpPr txBox="1">
            <a:spLocks/>
          </p:cNvSpPr>
          <p:nvPr/>
        </p:nvSpPr>
        <p:spPr>
          <a:xfrm>
            <a:off x="5224018" y="692696"/>
            <a:ext cx="3096344" cy="1440160"/>
          </a:xfrm>
          <a:prstGeom prst="rect">
            <a:avLst/>
          </a:prstGeom>
        </p:spPr>
        <p:txBody>
          <a:bodyPr/>
          <a:lstStyle>
            <a:lvl1pPr algn="ctr" rtl="0" eaLnBrk="0" fontAlgn="base" hangingPunct="0">
              <a:spcBef>
                <a:spcPct val="0"/>
              </a:spcBef>
              <a:spcAft>
                <a:spcPct val="0"/>
              </a:spcAft>
              <a:defRPr sz="4000">
                <a:solidFill>
                  <a:srgbClr val="0066FF"/>
                </a:solidFill>
                <a:latin typeface="+mj-lt"/>
                <a:ea typeface="+mj-ea"/>
                <a:cs typeface="+mj-cs"/>
              </a:defRPr>
            </a:lvl1pPr>
            <a:lvl2pPr algn="ctr" rtl="0" eaLnBrk="0" fontAlgn="base" hangingPunct="0">
              <a:spcBef>
                <a:spcPct val="0"/>
              </a:spcBef>
              <a:spcAft>
                <a:spcPct val="0"/>
              </a:spcAft>
              <a:defRPr sz="4000">
                <a:solidFill>
                  <a:srgbClr val="0066FF"/>
                </a:solidFill>
                <a:latin typeface="Arial" pitchFamily="34" charset="0"/>
              </a:defRPr>
            </a:lvl2pPr>
            <a:lvl3pPr algn="ctr" rtl="0" eaLnBrk="0" fontAlgn="base" hangingPunct="0">
              <a:spcBef>
                <a:spcPct val="0"/>
              </a:spcBef>
              <a:spcAft>
                <a:spcPct val="0"/>
              </a:spcAft>
              <a:defRPr sz="4000">
                <a:solidFill>
                  <a:srgbClr val="0066FF"/>
                </a:solidFill>
                <a:latin typeface="Arial" pitchFamily="34" charset="0"/>
              </a:defRPr>
            </a:lvl3pPr>
            <a:lvl4pPr algn="ctr" rtl="0" eaLnBrk="0" fontAlgn="base" hangingPunct="0">
              <a:spcBef>
                <a:spcPct val="0"/>
              </a:spcBef>
              <a:spcAft>
                <a:spcPct val="0"/>
              </a:spcAft>
              <a:defRPr sz="4000">
                <a:solidFill>
                  <a:srgbClr val="0066FF"/>
                </a:solidFill>
                <a:latin typeface="Arial" pitchFamily="34" charset="0"/>
              </a:defRPr>
            </a:lvl4pPr>
            <a:lvl5pPr algn="ctr" rtl="0" eaLnBrk="0" fontAlgn="base" hangingPunct="0">
              <a:spcBef>
                <a:spcPct val="0"/>
              </a:spcBef>
              <a:spcAft>
                <a:spcPct val="0"/>
              </a:spcAft>
              <a:defRPr sz="4000">
                <a:solidFill>
                  <a:srgbClr val="0066FF"/>
                </a:solidFill>
                <a:latin typeface="Arial" pitchFamily="34" charset="0"/>
              </a:defRPr>
            </a:lvl5pPr>
            <a:lvl6pPr marL="457200" algn="ctr" rtl="0" fontAlgn="base">
              <a:spcBef>
                <a:spcPct val="0"/>
              </a:spcBef>
              <a:spcAft>
                <a:spcPct val="0"/>
              </a:spcAft>
              <a:defRPr sz="4000">
                <a:solidFill>
                  <a:srgbClr val="0066FF"/>
                </a:solidFill>
                <a:latin typeface="Arial" pitchFamily="34" charset="0"/>
              </a:defRPr>
            </a:lvl6pPr>
            <a:lvl7pPr marL="914400" algn="ctr" rtl="0" fontAlgn="base">
              <a:spcBef>
                <a:spcPct val="0"/>
              </a:spcBef>
              <a:spcAft>
                <a:spcPct val="0"/>
              </a:spcAft>
              <a:defRPr sz="4000">
                <a:solidFill>
                  <a:srgbClr val="0066FF"/>
                </a:solidFill>
                <a:latin typeface="Arial" pitchFamily="34" charset="0"/>
              </a:defRPr>
            </a:lvl7pPr>
            <a:lvl8pPr marL="1371600" algn="ctr" rtl="0" fontAlgn="base">
              <a:spcBef>
                <a:spcPct val="0"/>
              </a:spcBef>
              <a:spcAft>
                <a:spcPct val="0"/>
              </a:spcAft>
              <a:defRPr sz="4000">
                <a:solidFill>
                  <a:srgbClr val="0066FF"/>
                </a:solidFill>
                <a:latin typeface="Arial" pitchFamily="34" charset="0"/>
              </a:defRPr>
            </a:lvl8pPr>
            <a:lvl9pPr marL="1828800" algn="ctr" rtl="0" fontAlgn="base">
              <a:spcBef>
                <a:spcPct val="0"/>
              </a:spcBef>
              <a:spcAft>
                <a:spcPct val="0"/>
              </a:spcAft>
              <a:defRPr sz="4000">
                <a:solidFill>
                  <a:srgbClr val="0066FF"/>
                </a:solidFill>
                <a:latin typeface="Arial" pitchFamily="34" charset="0"/>
              </a:defRPr>
            </a:lvl9pPr>
          </a:lstStyle>
          <a:p>
            <a:r>
              <a:rPr lang="en-GB" kern="0" dirty="0" smtClean="0"/>
              <a:t>From the past…</a:t>
            </a:r>
            <a:endParaRPr lang="en-GB" kern="0" dirty="0"/>
          </a:p>
        </p:txBody>
      </p:sp>
    </p:spTree>
    <p:extLst>
      <p:ext uri="{BB962C8B-B14F-4D97-AF65-F5344CB8AC3E}">
        <p14:creationId xmlns:p14="http://schemas.microsoft.com/office/powerpoint/2010/main" val="18911685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6" descr="HurleyIma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Grp="1" noChangeArrowheads="1"/>
          </p:cNvSpPr>
          <p:nvPr>
            <p:ph type="title"/>
          </p:nvPr>
        </p:nvSpPr>
        <p:spPr/>
        <p:txBody>
          <a:bodyPr/>
          <a:lstStyle/>
          <a:p>
            <a:pPr eaLnBrk="1" hangingPunct="1"/>
            <a:endParaRPr lang="en-US" altLang="en-US" smtClean="0"/>
          </a:p>
        </p:txBody>
      </p:sp>
      <p:sp>
        <p:nvSpPr>
          <p:cNvPr id="49156" name="Rectangle 3"/>
          <p:cNvSpPr>
            <a:spLocks noGrp="1" noChangeArrowheads="1"/>
          </p:cNvSpPr>
          <p:nvPr>
            <p:ph type="body" idx="1"/>
          </p:nvPr>
        </p:nvSpPr>
        <p:spPr/>
        <p:txBody>
          <a:bodyPr/>
          <a:lstStyle/>
          <a:p>
            <a:pPr eaLnBrk="1" hangingPunct="1"/>
            <a:endParaRPr lang="en-US" altLang="en-US" smtClean="0"/>
          </a:p>
        </p:txBody>
      </p:sp>
      <p:pic>
        <p:nvPicPr>
          <p:cNvPr id="49157" name="Picture 7" descr="oscm0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15888"/>
            <a:ext cx="1176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0" descr="e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76250"/>
            <a:ext cx="12954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AutoShape 17"/>
          <p:cNvSpPr>
            <a:spLocks noChangeArrowheads="1"/>
          </p:cNvSpPr>
          <p:nvPr/>
        </p:nvSpPr>
        <p:spPr bwMode="auto">
          <a:xfrm>
            <a:off x="5975350" y="5084763"/>
            <a:ext cx="3059113" cy="1657350"/>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9160" name="Rectangle 18"/>
          <p:cNvSpPr>
            <a:spLocks noChangeArrowheads="1"/>
          </p:cNvSpPr>
          <p:nvPr/>
        </p:nvSpPr>
        <p:spPr bwMode="auto">
          <a:xfrm>
            <a:off x="5940425" y="5084763"/>
            <a:ext cx="3059113" cy="1554162"/>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GB" altLang="en-US" sz="2000">
                <a:latin typeface="Arial Unicode MS" pitchFamily="34" charset="-128"/>
              </a:rPr>
              <a:t>Hurley</a:t>
            </a:r>
          </a:p>
          <a:p>
            <a:pPr algn="r" eaLnBrk="1" hangingPunct="1"/>
            <a:r>
              <a:rPr lang="en-GB" altLang="en-US" sz="1200">
                <a:latin typeface="Arial Unicode MS" pitchFamily="34" charset="-128"/>
              </a:rPr>
              <a:t>OS MasterMap Imagery with addresses</a:t>
            </a:r>
          </a:p>
          <a:p>
            <a:pPr algn="r" eaLnBrk="1" hangingPunct="1"/>
            <a:r>
              <a:rPr lang="en-GB" altLang="en-US" sz="1200">
                <a:latin typeface="Arial Unicode MS" pitchFamily="34" charset="-128"/>
              </a:rPr>
              <a:t>and </a:t>
            </a:r>
            <a:r>
              <a:rPr lang="en-GB" altLang="en-US" sz="1200" b="1">
                <a:latin typeface="Arial Unicode MS" pitchFamily="34" charset="-128"/>
              </a:rPr>
              <a:t>predicted</a:t>
            </a:r>
            <a:r>
              <a:rPr lang="en-GB" altLang="en-US" sz="1200">
                <a:latin typeface="Arial Unicode MS" pitchFamily="34" charset="-128"/>
              </a:rPr>
              <a:t> 1/1000 yr flood model</a:t>
            </a:r>
          </a:p>
          <a:p>
            <a:pPr algn="r" eaLnBrk="1" hangingPunct="1"/>
            <a:r>
              <a:rPr lang="en-GB" altLang="en-US" sz="1200">
                <a:latin typeface="Arial Unicode MS" pitchFamily="34" charset="-128"/>
              </a:rPr>
              <a:t>Day (Term) population: 406</a:t>
            </a:r>
          </a:p>
          <a:p>
            <a:pPr algn="r" eaLnBrk="1" hangingPunct="1"/>
            <a:r>
              <a:rPr lang="en-GB" altLang="en-US" sz="1200">
                <a:latin typeface="Arial Unicode MS" pitchFamily="34" charset="-128"/>
              </a:rPr>
              <a:t>Day (non-Term) population: 557</a:t>
            </a:r>
          </a:p>
          <a:p>
            <a:pPr algn="r" eaLnBrk="1" hangingPunct="1"/>
            <a:r>
              <a:rPr lang="en-GB" altLang="en-US" sz="1200">
                <a:latin typeface="Arial Unicode MS" pitchFamily="34" charset="-128"/>
              </a:rPr>
              <a:t>Night/Weekend population: 1178</a:t>
            </a:r>
          </a:p>
          <a:p>
            <a:pPr algn="r" eaLnBrk="1" hangingPunct="1"/>
            <a:r>
              <a:rPr lang="en-GB" altLang="en-US" sz="800">
                <a:latin typeface="Arial Unicode MS" pitchFamily="34" charset="-128"/>
              </a:rPr>
              <a:t>Population stats from HSL National population database</a:t>
            </a:r>
          </a:p>
          <a:p>
            <a:pPr algn="r" eaLnBrk="1" hangingPunct="1"/>
            <a:r>
              <a:rPr lang="en-GB" altLang="en-US" sz="800">
                <a:latin typeface="Arial Unicode MS" pitchFamily="34" charset="-128"/>
              </a:rPr>
              <a:t>Flood model from Environment Agency</a:t>
            </a:r>
          </a:p>
        </p:txBody>
      </p:sp>
      <p:pic>
        <p:nvPicPr>
          <p:cNvPr id="49161" name="Picture 19" descr="OverviewHurleyEtAl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57775"/>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Oval 20"/>
          <p:cNvSpPr>
            <a:spLocks noChangeArrowheads="1"/>
          </p:cNvSpPr>
          <p:nvPr/>
        </p:nvSpPr>
        <p:spPr bwMode="auto">
          <a:xfrm>
            <a:off x="900113" y="5589588"/>
            <a:ext cx="431800" cy="395287"/>
          </a:xfrm>
          <a:prstGeom prst="ellipse">
            <a:avLst/>
          </a:prstGeom>
          <a:noFill/>
          <a:ln w="25400" algn="ctr">
            <a:solidFill>
              <a:srgbClr val="0000FF"/>
            </a:solidFill>
            <a:round/>
            <a:headEnd/>
            <a:tailEnd/>
          </a:ln>
          <a:effectLst/>
          <a:extLst>
            <a:ext uri="{909E8E84-426E-40DD-AFC4-6F175D3DCCD1}">
              <a14:hiddenFill xmlns:a14="http://schemas.microsoft.com/office/drawing/2010/main">
                <a:solidFill>
                  <a:srgbClr val="FF00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49163" name="Picture 21" descr="HS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908050"/>
            <a:ext cx="6477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4875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84163"/>
            <a:ext cx="7920038" cy="5305077"/>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Rounded Rectangle 4"/>
          <p:cNvSpPr/>
          <p:nvPr/>
        </p:nvSpPr>
        <p:spPr bwMode="auto">
          <a:xfrm>
            <a:off x="5686425" y="908050"/>
            <a:ext cx="2305050" cy="1533525"/>
          </a:xfrm>
          <a:prstGeom prst="roundRect">
            <a:avLst/>
          </a:prstGeom>
          <a:solidFill>
            <a:schemeClr val="bg1">
              <a:alpha val="75000"/>
            </a:schemeClr>
          </a:solidFill>
          <a:ln>
            <a:noFill/>
          </a:ln>
          <a:effectLst/>
        </p:spPr>
        <p:txBody>
          <a:bodyPr anchor="ctr">
            <a:spAutoFit/>
          </a:bodyPr>
          <a:lstStyle/>
          <a:p>
            <a:pPr eaLnBrk="0" hangingPunct="0">
              <a:defRPr/>
            </a:pPr>
            <a:r>
              <a:rPr lang="en-GB" sz="1400" dirty="0">
                <a:latin typeface="+mj-lt"/>
              </a:rPr>
              <a:t>A zoomed in view showing extensive flooding around King’s Sedgemoor Drain.  The white area towards the west is </a:t>
            </a:r>
            <a:r>
              <a:rPr lang="en-GB" sz="1400" dirty="0" err="1">
                <a:latin typeface="+mj-lt"/>
              </a:rPr>
              <a:t>Westonzoyland</a:t>
            </a:r>
            <a:endParaRPr lang="en-GB" sz="2000" dirty="0"/>
          </a:p>
        </p:txBody>
      </p:sp>
    </p:spTree>
    <p:extLst>
      <p:ext uri="{BB962C8B-B14F-4D97-AF65-F5344CB8AC3E}">
        <p14:creationId xmlns:p14="http://schemas.microsoft.com/office/powerpoint/2010/main" val="941830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39750"/>
            <a:ext cx="7989888" cy="4977482"/>
          </a:xfrm>
          <a:prstGeom prst="rect">
            <a:avLst/>
          </a:prstGeom>
          <a:noFill/>
          <a:ln>
            <a:noFill/>
          </a:ln>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Rounded Rectangle 4"/>
          <p:cNvSpPr/>
          <p:nvPr/>
        </p:nvSpPr>
        <p:spPr bwMode="auto">
          <a:xfrm>
            <a:off x="5867400" y="836613"/>
            <a:ext cx="2559050" cy="1293812"/>
          </a:xfrm>
          <a:prstGeom prst="roundRect">
            <a:avLst/>
          </a:prstGeom>
          <a:solidFill>
            <a:schemeClr val="bg1">
              <a:alpha val="75000"/>
            </a:schemeClr>
          </a:solidFill>
          <a:ln>
            <a:noFill/>
          </a:ln>
          <a:effectLst/>
        </p:spPr>
        <p:txBody>
          <a:bodyPr anchor="ctr">
            <a:spAutoFit/>
          </a:bodyPr>
          <a:lstStyle/>
          <a:p>
            <a:pPr eaLnBrk="0" hangingPunct="0">
              <a:defRPr/>
            </a:pPr>
            <a:r>
              <a:rPr lang="en-GB" sz="1400" dirty="0">
                <a:latin typeface="+mj-lt"/>
              </a:rPr>
              <a:t>The same area, overlaid with the EA flood polygon, which is a very good fit to the flooded areas indicated by the satellite image</a:t>
            </a:r>
            <a:endParaRPr lang="en-GB" sz="2000" dirty="0"/>
          </a:p>
        </p:txBody>
      </p:sp>
    </p:spTree>
    <p:extLst>
      <p:ext uri="{BB962C8B-B14F-4D97-AF65-F5344CB8AC3E}">
        <p14:creationId xmlns:p14="http://schemas.microsoft.com/office/powerpoint/2010/main" val="38026557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RLJ\Billeder\Bahrain3D\BuildingsWithVolumenBiggerThan40000sq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71975"/>
            <a:ext cx="8496944" cy="464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23528" y="331076"/>
            <a:ext cx="8380735" cy="5408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a:solidFill>
                  <a:srgbClr val="669999"/>
                </a:solidFill>
                <a:latin typeface="+mj-lt"/>
                <a:ea typeface="+mj-ea"/>
                <a:cs typeface="+mj-cs"/>
              </a:defRPr>
            </a:lvl1pPr>
            <a:lvl2pPr algn="l" rtl="0" eaLnBrk="1" fontAlgn="base" hangingPunct="1">
              <a:spcBef>
                <a:spcPct val="0"/>
              </a:spcBef>
              <a:spcAft>
                <a:spcPct val="0"/>
              </a:spcAft>
              <a:defRPr sz="2800">
                <a:solidFill>
                  <a:srgbClr val="669999"/>
                </a:solidFill>
                <a:latin typeface="Arial" charset="0"/>
              </a:defRPr>
            </a:lvl2pPr>
            <a:lvl3pPr algn="l" rtl="0" eaLnBrk="1" fontAlgn="base" hangingPunct="1">
              <a:spcBef>
                <a:spcPct val="0"/>
              </a:spcBef>
              <a:spcAft>
                <a:spcPct val="0"/>
              </a:spcAft>
              <a:defRPr sz="2800">
                <a:solidFill>
                  <a:srgbClr val="669999"/>
                </a:solidFill>
                <a:latin typeface="Arial" charset="0"/>
              </a:defRPr>
            </a:lvl3pPr>
            <a:lvl4pPr algn="l" rtl="0" eaLnBrk="1" fontAlgn="base" hangingPunct="1">
              <a:spcBef>
                <a:spcPct val="0"/>
              </a:spcBef>
              <a:spcAft>
                <a:spcPct val="0"/>
              </a:spcAft>
              <a:defRPr sz="2800">
                <a:solidFill>
                  <a:srgbClr val="669999"/>
                </a:solidFill>
                <a:latin typeface="Arial" charset="0"/>
              </a:defRPr>
            </a:lvl4pPr>
            <a:lvl5pPr algn="l" rtl="0" eaLnBrk="1" fontAlgn="base" hangingPunct="1">
              <a:spcBef>
                <a:spcPct val="0"/>
              </a:spcBef>
              <a:spcAft>
                <a:spcPct val="0"/>
              </a:spcAft>
              <a:defRPr sz="2800">
                <a:solidFill>
                  <a:srgbClr val="669999"/>
                </a:solidFill>
                <a:latin typeface="Arial" charset="0"/>
              </a:defRPr>
            </a:lvl5pPr>
            <a:lvl6pPr marL="457200" algn="l" rtl="0" eaLnBrk="1" fontAlgn="base" hangingPunct="1">
              <a:spcBef>
                <a:spcPct val="0"/>
              </a:spcBef>
              <a:spcAft>
                <a:spcPct val="0"/>
              </a:spcAft>
              <a:defRPr sz="2800">
                <a:solidFill>
                  <a:srgbClr val="669999"/>
                </a:solidFill>
                <a:latin typeface="Arial" charset="0"/>
              </a:defRPr>
            </a:lvl6pPr>
            <a:lvl7pPr marL="914400" algn="l" rtl="0" eaLnBrk="1" fontAlgn="base" hangingPunct="1">
              <a:spcBef>
                <a:spcPct val="0"/>
              </a:spcBef>
              <a:spcAft>
                <a:spcPct val="0"/>
              </a:spcAft>
              <a:defRPr sz="2800">
                <a:solidFill>
                  <a:srgbClr val="669999"/>
                </a:solidFill>
                <a:latin typeface="Arial" charset="0"/>
              </a:defRPr>
            </a:lvl7pPr>
            <a:lvl8pPr marL="1371600" algn="l" rtl="0" eaLnBrk="1" fontAlgn="base" hangingPunct="1">
              <a:spcBef>
                <a:spcPct val="0"/>
              </a:spcBef>
              <a:spcAft>
                <a:spcPct val="0"/>
              </a:spcAft>
              <a:defRPr sz="2800">
                <a:solidFill>
                  <a:srgbClr val="669999"/>
                </a:solidFill>
                <a:latin typeface="Arial" charset="0"/>
              </a:defRPr>
            </a:lvl8pPr>
            <a:lvl9pPr marL="1828800" algn="l" rtl="0" eaLnBrk="1" fontAlgn="base" hangingPunct="1">
              <a:spcBef>
                <a:spcPct val="0"/>
              </a:spcBef>
              <a:spcAft>
                <a:spcPct val="0"/>
              </a:spcAft>
              <a:defRPr sz="2800">
                <a:solidFill>
                  <a:srgbClr val="669999"/>
                </a:solidFill>
                <a:latin typeface="Arial" charset="0"/>
              </a:defRPr>
            </a:lvl9pPr>
          </a:lstStyle>
          <a:p>
            <a:r>
              <a:rPr lang="en-GB" dirty="0" smtClean="0">
                <a:solidFill>
                  <a:srgbClr val="007AFF"/>
                </a:solidFill>
              </a:rPr>
              <a:t>Authoritative Government Information</a:t>
            </a:r>
            <a:endParaRPr lang="en-GB" dirty="0">
              <a:solidFill>
                <a:srgbClr val="007AFF"/>
              </a:solidFill>
            </a:endParaRPr>
          </a:p>
        </p:txBody>
      </p:sp>
    </p:spTree>
    <p:extLst>
      <p:ext uri="{BB962C8B-B14F-4D97-AF65-F5344CB8AC3E}">
        <p14:creationId xmlns:p14="http://schemas.microsoft.com/office/powerpoint/2010/main" val="23253939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 y="582514"/>
            <a:ext cx="9144000" cy="830262"/>
          </a:xfrm>
        </p:spPr>
        <p:txBody>
          <a:bodyPr/>
          <a:lstStyle/>
          <a:p>
            <a:r>
              <a:rPr lang="en-GB" dirty="0" smtClean="0"/>
              <a:t>Detailed maps – a  common citizen interface</a:t>
            </a:r>
            <a:br>
              <a:rPr lang="en-GB" dirty="0" smtClean="0"/>
            </a:br>
            <a:r>
              <a:rPr lang="en-GB" dirty="0" smtClean="0"/>
              <a:t> </a:t>
            </a:r>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32" y="1300163"/>
            <a:ext cx="8030840" cy="4289077"/>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31640" y="5589240"/>
            <a:ext cx="3528392" cy="615553"/>
          </a:xfrm>
          <a:prstGeom prst="rect">
            <a:avLst/>
          </a:prstGeom>
          <a:noFill/>
        </p:spPr>
        <p:txBody>
          <a:bodyPr wrap="square">
            <a:spAutoFit/>
          </a:bodyPr>
          <a:lstStyle/>
          <a:p>
            <a:pPr algn="l" eaLnBrk="0" hangingPunct="0">
              <a:defRPr/>
            </a:pPr>
            <a:r>
              <a:rPr lang="en-GB" sz="1700" dirty="0">
                <a:latin typeface="+mj-lt"/>
              </a:rPr>
              <a:t>Nearest pharmacies and bus stops to the council </a:t>
            </a:r>
            <a:r>
              <a:rPr lang="en-GB" sz="1700" dirty="0" smtClean="0">
                <a:latin typeface="+mj-lt"/>
              </a:rPr>
              <a:t>offices.</a:t>
            </a:r>
            <a:endParaRPr lang="en-GB" sz="1700" dirty="0">
              <a:latin typeface="+mj-lt"/>
            </a:endParaRPr>
          </a:p>
        </p:txBody>
      </p:sp>
      <p:sp>
        <p:nvSpPr>
          <p:cNvPr id="3" name="TextBox 2"/>
          <p:cNvSpPr txBox="1"/>
          <p:nvPr/>
        </p:nvSpPr>
        <p:spPr>
          <a:xfrm>
            <a:off x="5580112" y="1300163"/>
            <a:ext cx="2865437" cy="400050"/>
          </a:xfrm>
          <a:prstGeom prst="rect">
            <a:avLst/>
          </a:prstGeom>
          <a:noFill/>
        </p:spPr>
        <p:txBody>
          <a:bodyPr>
            <a:spAutoFit/>
          </a:bodyPr>
          <a:lstStyle/>
          <a:p>
            <a:pPr eaLnBrk="0" hangingPunct="0">
              <a:defRPr/>
            </a:pPr>
            <a:r>
              <a:rPr lang="en-GB" sz="2000" dirty="0">
                <a:latin typeface="+mj-lt"/>
              </a:rPr>
              <a:t>Surrey Heath Council </a:t>
            </a:r>
          </a:p>
        </p:txBody>
      </p:sp>
    </p:spTree>
    <p:extLst>
      <p:ext uri="{BB962C8B-B14F-4D97-AF65-F5344CB8AC3E}">
        <p14:creationId xmlns:p14="http://schemas.microsoft.com/office/powerpoint/2010/main" val="33162326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dirty="0" smtClean="0"/>
              <a:t>Just good enough…is not authoritative</a:t>
            </a:r>
            <a:r>
              <a:rPr lang="en-GB" i="1" dirty="0" smtClean="0"/>
              <a:t> </a:t>
            </a:r>
            <a:endParaRPr lang="en-GB" dirty="0" smtClean="0"/>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487738"/>
            <a:ext cx="7058868" cy="2605558"/>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125538"/>
            <a:ext cx="7058868" cy="2640012"/>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021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GB" smtClean="0"/>
              <a:t>…Because accuracy matters</a:t>
            </a:r>
          </a:p>
        </p:txBody>
      </p:sp>
      <p:sp>
        <p:nvSpPr>
          <p:cNvPr id="58371" name="Content Placeholder 2"/>
          <p:cNvSpPr>
            <a:spLocks noGrp="1"/>
          </p:cNvSpPr>
          <p:nvPr>
            <p:ph idx="1"/>
          </p:nvPr>
        </p:nvSpPr>
        <p:spPr/>
        <p:txBody>
          <a:bodyPr/>
          <a:lstStyle/>
          <a:p>
            <a:pPr eaLnBrk="1" hangingPunct="1"/>
            <a:endParaRPr lang="en-US" smtClean="0"/>
          </a:p>
        </p:txBody>
      </p:sp>
      <p:pic>
        <p:nvPicPr>
          <p:cNvPr id="58372"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125539"/>
            <a:ext cx="8512175" cy="446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724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GB" smtClean="0"/>
              <a:t>“Argleton” – the town which only appears online </a:t>
            </a:r>
          </a:p>
        </p:txBody>
      </p:sp>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1268413"/>
            <a:ext cx="45529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3357563"/>
            <a:ext cx="4552950" cy="2735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284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2" descr="bill1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2852738"/>
            <a:ext cx="471646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bill1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852738"/>
            <a:ext cx="471646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bill1_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838450"/>
            <a:ext cx="471646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5"/>
          <p:cNvSpPr>
            <a:spLocks noGrp="1" noChangeArrowheads="1"/>
          </p:cNvSpPr>
          <p:nvPr>
            <p:ph type="title"/>
          </p:nvPr>
        </p:nvSpPr>
        <p:spPr>
          <a:xfrm>
            <a:off x="34925" y="1"/>
            <a:ext cx="9109075" cy="1557338"/>
          </a:xfrm>
        </p:spPr>
        <p:txBody>
          <a:bodyPr/>
          <a:lstStyle/>
          <a:p>
            <a:pPr eaLnBrk="1" hangingPunct="1"/>
            <a:r>
              <a:rPr lang="en-GB" altLang="en-US" sz="2800" dirty="0" smtClean="0"/>
              <a:t>Utility efficiencies by linking customer records to Assets to billing</a:t>
            </a:r>
          </a:p>
        </p:txBody>
      </p:sp>
      <p:sp>
        <p:nvSpPr>
          <p:cNvPr id="55302" name="Rectangle 6"/>
          <p:cNvSpPr>
            <a:spLocks noGrp="1" noChangeArrowheads="1"/>
          </p:cNvSpPr>
          <p:nvPr>
            <p:ph type="body" idx="1"/>
          </p:nvPr>
        </p:nvSpPr>
        <p:spPr>
          <a:xfrm>
            <a:off x="34925" y="1412875"/>
            <a:ext cx="9109075" cy="4679950"/>
          </a:xfrm>
        </p:spPr>
        <p:txBody>
          <a:bodyPr/>
          <a:lstStyle/>
          <a:p>
            <a:pPr eaLnBrk="1" hangingPunct="1"/>
            <a:r>
              <a:rPr lang="en-GB" altLang="en-US" sz="2400" dirty="0" smtClean="0">
                <a:solidFill>
                  <a:schemeClr val="tx1"/>
                </a:solidFill>
              </a:rPr>
              <a:t>What the asset department believes it supplies (blue)…</a:t>
            </a:r>
          </a:p>
          <a:p>
            <a:pPr eaLnBrk="1" hangingPunct="1"/>
            <a:r>
              <a:rPr lang="en-GB" altLang="en-US" sz="2400" dirty="0" smtClean="0">
                <a:solidFill>
                  <a:schemeClr val="tx1"/>
                </a:solidFill>
              </a:rPr>
              <a:t>Who the billing department believes they are billing (green)…</a:t>
            </a:r>
          </a:p>
          <a:p>
            <a:pPr eaLnBrk="1" hangingPunct="1"/>
            <a:r>
              <a:rPr lang="en-GB" altLang="en-US" sz="2400" dirty="0" smtClean="0">
                <a:solidFill>
                  <a:schemeClr val="tx1"/>
                </a:solidFill>
              </a:rPr>
              <a:t>Leaving those in red… </a:t>
            </a:r>
          </a:p>
        </p:txBody>
      </p:sp>
      <p:sp>
        <p:nvSpPr>
          <p:cNvPr id="55303" name="Text Box 8"/>
          <p:cNvSpPr txBox="1">
            <a:spLocks noChangeArrowheads="1"/>
          </p:cNvSpPr>
          <p:nvPr/>
        </p:nvSpPr>
        <p:spPr bwMode="auto">
          <a:xfrm>
            <a:off x="34925" y="6308725"/>
            <a:ext cx="1042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altLang="en-US" sz="1000" b="1">
                <a:solidFill>
                  <a:schemeClr val="accent1"/>
                </a:solidFill>
                <a:latin typeface="Arial" charset="0"/>
              </a:rPr>
              <a:t>24</a:t>
            </a:r>
          </a:p>
        </p:txBody>
      </p:sp>
    </p:spTree>
    <p:extLst>
      <p:ext uri="{BB962C8B-B14F-4D97-AF65-F5344CB8AC3E}">
        <p14:creationId xmlns:p14="http://schemas.microsoft.com/office/powerpoint/2010/main" val="709614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0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5298"/>
                                        </p:tgtEl>
                                        <p:attrNameLst>
                                          <p:attrName>style.visibility</p:attrName>
                                        </p:attrNameLst>
                                      </p:cBhvr>
                                      <p:to>
                                        <p:strVal val="visible"/>
                                      </p:to>
                                    </p:set>
                                    <p:animEffect transition="in" filter="fade">
                                      <p:cBhvr>
                                        <p:cTn id="9" dur="2000"/>
                                        <p:tgtEl>
                                          <p:spTgt spid="552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5302">
                                            <p:txEl>
                                              <p:pRg st="1" end="1"/>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55299"/>
                                        </p:tgtEl>
                                        <p:attrNameLst>
                                          <p:attrName>style.visibility</p:attrName>
                                        </p:attrNameLst>
                                      </p:cBhvr>
                                      <p:to>
                                        <p:strVal val="visible"/>
                                      </p:to>
                                    </p:set>
                                    <p:animEffect transition="in" filter="fade">
                                      <p:cBhvr>
                                        <p:cTn id="16" dur="2000"/>
                                        <p:tgtEl>
                                          <p:spTgt spid="552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302">
                                            <p:txEl>
                                              <p:pRg st="2" end="2"/>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5300"/>
                                        </p:tgtEl>
                                        <p:attrNameLst>
                                          <p:attrName>style.visibility</p:attrName>
                                        </p:attrNameLst>
                                      </p:cBhvr>
                                      <p:to>
                                        <p:strVal val="visible"/>
                                      </p:to>
                                    </p:set>
                                    <p:animEffect transition="in" filter="fade">
                                      <p:cBhvr>
                                        <p:cTn id="23" dur="20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2" descr="indd_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900113" y="0"/>
            <a:ext cx="7732712" cy="908719"/>
          </a:xfrm>
        </p:spPr>
        <p:txBody>
          <a:bodyPr/>
          <a:lstStyle/>
          <a:p>
            <a:pPr eaLnBrk="1" hangingPunct="1"/>
            <a:r>
              <a:rPr lang="en-GB" altLang="en-US" sz="2800" dirty="0" smtClean="0"/>
              <a:t>Northumbrian Water Limited – investing in GI</a:t>
            </a:r>
          </a:p>
        </p:txBody>
      </p:sp>
      <p:sp>
        <p:nvSpPr>
          <p:cNvPr id="56324" name="Rectangle 4"/>
          <p:cNvSpPr>
            <a:spLocks noGrp="1" noChangeArrowheads="1"/>
          </p:cNvSpPr>
          <p:nvPr>
            <p:ph sz="quarter" idx="1"/>
          </p:nvPr>
        </p:nvSpPr>
        <p:spPr>
          <a:xfrm>
            <a:off x="900113" y="836713"/>
            <a:ext cx="6192837" cy="3559076"/>
          </a:xfrm>
        </p:spPr>
        <p:txBody>
          <a:bodyPr/>
          <a:lstStyle/>
          <a:p>
            <a:pPr marL="0" indent="0" eaLnBrk="1" hangingPunct="1">
              <a:buFontTx/>
              <a:buNone/>
            </a:pPr>
            <a:r>
              <a:rPr lang="en-GB" altLang="en-US" sz="2400" dirty="0" smtClean="0">
                <a:solidFill>
                  <a:schemeClr val="tx1"/>
                </a:solidFill>
              </a:rPr>
              <a:t>The return on investment is real and demonstrable and includes:</a:t>
            </a:r>
          </a:p>
          <a:p>
            <a:pPr lvl="1" eaLnBrk="1" hangingPunct="1">
              <a:buFontTx/>
              <a:buNone/>
            </a:pPr>
            <a:r>
              <a:rPr lang="en-GB" altLang="en-US" sz="2400" dirty="0" smtClean="0">
                <a:solidFill>
                  <a:schemeClr val="tx1"/>
                </a:solidFill>
              </a:rPr>
              <a:t>• 	Additional income alone of well over £1m ($1,662,800) through improved management of empty properties.</a:t>
            </a:r>
          </a:p>
          <a:p>
            <a:pPr lvl="1" eaLnBrk="1" hangingPunct="1">
              <a:buFontTx/>
              <a:buNone/>
            </a:pPr>
            <a:r>
              <a:rPr lang="en-GB" altLang="en-US" sz="2400" dirty="0" smtClean="0">
                <a:solidFill>
                  <a:schemeClr val="tx1"/>
                </a:solidFill>
              </a:rPr>
              <a:t>• 	A sustainable cut of at least £60,000  ($99,768) in operating costs through the call centre solve-at-source principle.</a:t>
            </a:r>
          </a:p>
          <a:p>
            <a:pPr lvl="1" eaLnBrk="1" hangingPunct="1">
              <a:buFontTx/>
              <a:buNone/>
            </a:pPr>
            <a:r>
              <a:rPr lang="en-GB" altLang="en-US" sz="2400" dirty="0" smtClean="0">
                <a:solidFill>
                  <a:schemeClr val="tx1"/>
                </a:solidFill>
              </a:rPr>
              <a:t>• 	Significant savings in time and cost in the provision of timely and accurate asset information to field technicians.</a:t>
            </a:r>
          </a:p>
          <a:p>
            <a:pPr marL="0" indent="0" eaLnBrk="1" hangingPunct="1">
              <a:buFontTx/>
              <a:buNone/>
            </a:pPr>
            <a:endParaRPr lang="en-GB" altLang="en-US" dirty="0" smtClean="0"/>
          </a:p>
        </p:txBody>
      </p:sp>
      <p:sp>
        <p:nvSpPr>
          <p:cNvPr id="56325" name="Text Box 5"/>
          <p:cNvSpPr txBox="1">
            <a:spLocks noChangeArrowheads="1"/>
          </p:cNvSpPr>
          <p:nvPr/>
        </p:nvSpPr>
        <p:spPr bwMode="auto">
          <a:xfrm>
            <a:off x="1763713" y="5949950"/>
            <a:ext cx="4932362" cy="309563"/>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GB" altLang="en-US" sz="1400" b="1">
                <a:solidFill>
                  <a:srgbClr val="669999"/>
                </a:solidFill>
                <a:latin typeface="Arial" charset="0"/>
              </a:rPr>
              <a:t>Ian Donald, Customer Services Director concludes:</a:t>
            </a:r>
            <a:endParaRPr lang="en-GB" altLang="en-US" sz="1400" b="1" i="1">
              <a:solidFill>
                <a:srgbClr val="669999"/>
              </a:solidFill>
              <a:latin typeface="Arial" charset="0"/>
            </a:endParaRPr>
          </a:p>
        </p:txBody>
      </p:sp>
      <p:sp>
        <p:nvSpPr>
          <p:cNvPr id="56326" name="Text Box 7"/>
          <p:cNvSpPr txBox="1">
            <a:spLocks noChangeArrowheads="1"/>
          </p:cNvSpPr>
          <p:nvPr/>
        </p:nvSpPr>
        <p:spPr bwMode="auto">
          <a:xfrm>
            <a:off x="34925" y="6308725"/>
            <a:ext cx="1042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altLang="en-US" sz="1000" b="1">
                <a:solidFill>
                  <a:schemeClr val="accent1"/>
                </a:solidFill>
                <a:latin typeface="Arial" charset="0"/>
              </a:rPr>
              <a:t>25</a:t>
            </a:r>
          </a:p>
        </p:txBody>
      </p:sp>
    </p:spTree>
    <p:extLst>
      <p:ext uri="{BB962C8B-B14F-4D97-AF65-F5344CB8AC3E}">
        <p14:creationId xmlns:p14="http://schemas.microsoft.com/office/powerpoint/2010/main" val="8609397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440668"/>
            <a:ext cx="3096344" cy="1440160"/>
          </a:xfrm>
        </p:spPr>
        <p:txBody>
          <a:bodyPr/>
          <a:lstStyle/>
          <a:p>
            <a:r>
              <a:rPr lang="en-GB" dirty="0" smtClean="0"/>
              <a:t>…to the present…</a:t>
            </a:r>
            <a:endParaRPr lang="en-GB" dirty="0"/>
          </a:p>
        </p:txBody>
      </p:sp>
      <p:pic>
        <p:nvPicPr>
          <p:cNvPr id="3074" name="Picture 2" descr="http://thumbnails.visually.netdna-cdn.com/big-data-infographic_504f4d2f5bd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271" y="-27384"/>
            <a:ext cx="5714241" cy="685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709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C:\Documents and Settings\TEMP\Desktop\Dem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3645024"/>
            <a:ext cx="6223907" cy="3790244"/>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64515" name="Title 2"/>
          <p:cNvSpPr>
            <a:spLocks noGrp="1"/>
          </p:cNvSpPr>
          <p:nvPr>
            <p:ph type="title"/>
          </p:nvPr>
        </p:nvSpPr>
        <p:spPr>
          <a:xfrm>
            <a:off x="354013" y="0"/>
            <a:ext cx="8682483" cy="1340768"/>
          </a:xfrm>
        </p:spPr>
        <p:txBody>
          <a:bodyPr/>
          <a:lstStyle/>
          <a:p>
            <a:pPr eaLnBrk="1" hangingPunct="1"/>
            <a:r>
              <a:rPr lang="en-GB" dirty="0" smtClean="0"/>
              <a:t>Location data u</a:t>
            </a:r>
            <a:r>
              <a:rPr lang="en-GB" dirty="0" smtClean="0"/>
              <a:t>nderpins all data…</a:t>
            </a:r>
            <a:br>
              <a:rPr lang="en-GB" dirty="0" smtClean="0"/>
            </a:br>
            <a:r>
              <a:rPr lang="en-GB" i="1" dirty="0" smtClean="0"/>
              <a:t>Everything happens somewhere</a:t>
            </a:r>
            <a:r>
              <a:rPr lang="en-GB" i="1" dirty="0" smtClean="0"/>
              <a:t> </a:t>
            </a:r>
            <a:endParaRPr lang="en-GB" i="1" dirty="0" smtClean="0"/>
          </a:p>
        </p:txBody>
      </p:sp>
      <p:grpSp>
        <p:nvGrpSpPr>
          <p:cNvPr id="64516" name="Group 2"/>
          <p:cNvGrpSpPr>
            <a:grpSpLocks/>
          </p:cNvGrpSpPr>
          <p:nvPr/>
        </p:nvGrpSpPr>
        <p:grpSpPr bwMode="auto">
          <a:xfrm>
            <a:off x="255588" y="1668463"/>
            <a:ext cx="8432800" cy="3722687"/>
            <a:chOff x="363538" y="930448"/>
            <a:chExt cx="8432800" cy="3722688"/>
          </a:xfrm>
        </p:grpSpPr>
        <p:sp>
          <p:nvSpPr>
            <p:cNvPr id="8" name="Rectangle 7"/>
            <p:cNvSpPr/>
            <p:nvPr/>
          </p:nvSpPr>
          <p:spPr>
            <a:xfrm>
              <a:off x="363538" y="930448"/>
              <a:ext cx="1039812"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Bus routes</a:t>
              </a:r>
            </a:p>
          </p:txBody>
        </p:sp>
        <p:sp>
          <p:nvSpPr>
            <p:cNvPr id="9" name="Rectangle 8"/>
            <p:cNvSpPr/>
            <p:nvPr/>
          </p:nvSpPr>
          <p:spPr>
            <a:xfrm>
              <a:off x="2397125" y="1971848"/>
              <a:ext cx="801688"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Airports</a:t>
              </a:r>
            </a:p>
          </p:txBody>
        </p:sp>
        <p:sp>
          <p:nvSpPr>
            <p:cNvPr id="10" name="Rectangle 9"/>
            <p:cNvSpPr/>
            <p:nvPr/>
          </p:nvSpPr>
          <p:spPr>
            <a:xfrm>
              <a:off x="363538" y="3878436"/>
              <a:ext cx="1447800"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Last mile routes</a:t>
              </a:r>
            </a:p>
          </p:txBody>
        </p:sp>
        <p:sp>
          <p:nvSpPr>
            <p:cNvPr id="11" name="Rectangle 10"/>
            <p:cNvSpPr/>
            <p:nvPr/>
          </p:nvSpPr>
          <p:spPr>
            <a:xfrm>
              <a:off x="7327900" y="2624310"/>
              <a:ext cx="1387475"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Transport hubs</a:t>
              </a:r>
            </a:p>
          </p:txBody>
        </p:sp>
        <p:sp>
          <p:nvSpPr>
            <p:cNvPr id="12" name="Rectangle 11"/>
            <p:cNvSpPr/>
            <p:nvPr/>
          </p:nvSpPr>
          <p:spPr>
            <a:xfrm>
              <a:off x="6486525" y="2598910"/>
              <a:ext cx="542925"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PnR</a:t>
              </a:r>
            </a:p>
          </p:txBody>
        </p:sp>
        <p:sp>
          <p:nvSpPr>
            <p:cNvPr id="13" name="Rectangle 12"/>
            <p:cNvSpPr/>
            <p:nvPr/>
          </p:nvSpPr>
          <p:spPr>
            <a:xfrm>
              <a:off x="3746500" y="1095548"/>
              <a:ext cx="692150"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Hotels</a:t>
              </a:r>
            </a:p>
          </p:txBody>
        </p:sp>
        <p:sp>
          <p:nvSpPr>
            <p:cNvPr id="14" name="Rectangle 13"/>
            <p:cNvSpPr/>
            <p:nvPr/>
          </p:nvSpPr>
          <p:spPr>
            <a:xfrm>
              <a:off x="5527675" y="1554335"/>
              <a:ext cx="1606550"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Torch Relay route</a:t>
              </a:r>
            </a:p>
          </p:txBody>
        </p:sp>
        <p:sp>
          <p:nvSpPr>
            <p:cNvPr id="15" name="Rectangle 14"/>
            <p:cNvSpPr/>
            <p:nvPr/>
          </p:nvSpPr>
          <p:spPr>
            <a:xfrm>
              <a:off x="449263" y="3241849"/>
              <a:ext cx="1019175"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Media hub</a:t>
              </a:r>
            </a:p>
          </p:txBody>
        </p:sp>
        <p:sp>
          <p:nvSpPr>
            <p:cNvPr id="16" name="Rectangle 15"/>
            <p:cNvSpPr/>
            <p:nvPr/>
          </p:nvSpPr>
          <p:spPr>
            <a:xfrm>
              <a:off x="3278188" y="1554335"/>
              <a:ext cx="1766887"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Competition venues</a:t>
              </a:r>
            </a:p>
          </p:txBody>
        </p:sp>
        <p:sp>
          <p:nvSpPr>
            <p:cNvPr id="17" name="Rectangle 16"/>
            <p:cNvSpPr/>
            <p:nvPr/>
          </p:nvSpPr>
          <p:spPr>
            <a:xfrm>
              <a:off x="461963" y="4345161"/>
              <a:ext cx="1665287"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Tourist information</a:t>
              </a:r>
            </a:p>
          </p:txBody>
        </p:sp>
        <p:sp>
          <p:nvSpPr>
            <p:cNvPr id="18" name="Rectangle 17"/>
            <p:cNvSpPr/>
            <p:nvPr/>
          </p:nvSpPr>
          <p:spPr>
            <a:xfrm>
              <a:off x="6084888" y="3653011"/>
              <a:ext cx="1220787"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Cultural sites</a:t>
              </a:r>
            </a:p>
          </p:txBody>
        </p:sp>
        <p:sp>
          <p:nvSpPr>
            <p:cNvPr id="19" name="Rectangle 18"/>
            <p:cNvSpPr/>
            <p:nvPr/>
          </p:nvSpPr>
          <p:spPr>
            <a:xfrm>
              <a:off x="4216400" y="4032424"/>
              <a:ext cx="1836738"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Venue access points</a:t>
              </a:r>
            </a:p>
          </p:txBody>
        </p:sp>
        <p:sp>
          <p:nvSpPr>
            <p:cNvPr id="20" name="Rectangle 19"/>
            <p:cNvSpPr/>
            <p:nvPr/>
          </p:nvSpPr>
          <p:spPr>
            <a:xfrm>
              <a:off x="7666038" y="3562524"/>
              <a:ext cx="1081087"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Bus depots</a:t>
              </a:r>
            </a:p>
          </p:txBody>
        </p:sp>
        <p:sp>
          <p:nvSpPr>
            <p:cNvPr id="21" name="Rectangle 20"/>
            <p:cNvSpPr/>
            <p:nvPr/>
          </p:nvSpPr>
          <p:spPr>
            <a:xfrm>
              <a:off x="7459663" y="1473373"/>
              <a:ext cx="1168400"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Fleet depots</a:t>
              </a:r>
            </a:p>
          </p:txBody>
        </p:sp>
        <p:sp>
          <p:nvSpPr>
            <p:cNvPr id="22" name="Rectangle 21"/>
            <p:cNvSpPr/>
            <p:nvPr/>
          </p:nvSpPr>
          <p:spPr>
            <a:xfrm>
              <a:off x="400050" y="2016298"/>
              <a:ext cx="1647825"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Road event routes</a:t>
              </a:r>
            </a:p>
          </p:txBody>
        </p:sp>
        <p:sp>
          <p:nvSpPr>
            <p:cNvPr id="23" name="Rectangle 22"/>
            <p:cNvSpPr/>
            <p:nvPr/>
          </p:nvSpPr>
          <p:spPr>
            <a:xfrm>
              <a:off x="3819525" y="2611610"/>
              <a:ext cx="942975"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IBC/MPC</a:t>
              </a:r>
            </a:p>
          </p:txBody>
        </p:sp>
        <p:sp>
          <p:nvSpPr>
            <p:cNvPr id="24" name="Rectangle 23"/>
            <p:cNvSpPr/>
            <p:nvPr/>
          </p:nvSpPr>
          <p:spPr>
            <a:xfrm>
              <a:off x="4748213" y="1100310"/>
              <a:ext cx="1516062" cy="306388"/>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Traffic measures</a:t>
              </a:r>
            </a:p>
          </p:txBody>
        </p:sp>
        <p:sp>
          <p:nvSpPr>
            <p:cNvPr id="25" name="Rectangle 24"/>
            <p:cNvSpPr/>
            <p:nvPr/>
          </p:nvSpPr>
          <p:spPr>
            <a:xfrm>
              <a:off x="6465888" y="3076749"/>
              <a:ext cx="1566862"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Trade restrictions</a:t>
              </a:r>
            </a:p>
          </p:txBody>
        </p:sp>
        <p:sp>
          <p:nvSpPr>
            <p:cNvPr id="26" name="Rectangle 25"/>
            <p:cNvSpPr/>
            <p:nvPr/>
          </p:nvSpPr>
          <p:spPr>
            <a:xfrm>
              <a:off x="4541838" y="3570461"/>
              <a:ext cx="1181100"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Cycle routes</a:t>
              </a:r>
            </a:p>
          </p:txBody>
        </p:sp>
        <p:sp>
          <p:nvSpPr>
            <p:cNvPr id="27" name="Rectangle 26"/>
            <p:cNvSpPr/>
            <p:nvPr/>
          </p:nvSpPr>
          <p:spPr>
            <a:xfrm>
              <a:off x="2381250" y="1098723"/>
              <a:ext cx="971550"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Bus stops</a:t>
              </a:r>
            </a:p>
          </p:txBody>
        </p:sp>
        <p:sp>
          <p:nvSpPr>
            <p:cNvPr id="28" name="Rectangle 27"/>
            <p:cNvSpPr/>
            <p:nvPr/>
          </p:nvSpPr>
          <p:spPr>
            <a:xfrm>
              <a:off x="3790950" y="2090910"/>
              <a:ext cx="1368425"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Venue stations</a:t>
              </a:r>
            </a:p>
          </p:txBody>
        </p:sp>
        <p:sp>
          <p:nvSpPr>
            <p:cNvPr id="29" name="Rectangle 28"/>
            <p:cNvSpPr/>
            <p:nvPr/>
          </p:nvSpPr>
          <p:spPr>
            <a:xfrm>
              <a:off x="1655763" y="3499024"/>
              <a:ext cx="1638300"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Spectator facilities</a:t>
              </a:r>
            </a:p>
          </p:txBody>
        </p:sp>
        <p:sp>
          <p:nvSpPr>
            <p:cNvPr id="30" name="Rectangle 29"/>
            <p:cNvSpPr/>
            <p:nvPr/>
          </p:nvSpPr>
          <p:spPr>
            <a:xfrm>
              <a:off x="2320925" y="3930824"/>
              <a:ext cx="1646238" cy="306387"/>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Secure perimeters</a:t>
              </a:r>
            </a:p>
          </p:txBody>
        </p:sp>
        <p:sp>
          <p:nvSpPr>
            <p:cNvPr id="32" name="Rectangle 31"/>
            <p:cNvSpPr/>
            <p:nvPr/>
          </p:nvSpPr>
          <p:spPr>
            <a:xfrm>
              <a:off x="6650038" y="986010"/>
              <a:ext cx="584200"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HVM</a:t>
              </a:r>
            </a:p>
          </p:txBody>
        </p:sp>
        <p:sp>
          <p:nvSpPr>
            <p:cNvPr id="33" name="Rectangle 32"/>
            <p:cNvSpPr/>
            <p:nvPr/>
          </p:nvSpPr>
          <p:spPr>
            <a:xfrm>
              <a:off x="2406650" y="3097386"/>
              <a:ext cx="1965325"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Broadcast compounds</a:t>
              </a:r>
            </a:p>
          </p:txBody>
        </p:sp>
        <p:sp>
          <p:nvSpPr>
            <p:cNvPr id="34" name="Rectangle 33"/>
            <p:cNvSpPr/>
            <p:nvPr/>
          </p:nvSpPr>
          <p:spPr>
            <a:xfrm>
              <a:off x="7380288" y="986010"/>
              <a:ext cx="1328737"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Road closures</a:t>
              </a:r>
            </a:p>
          </p:txBody>
        </p:sp>
        <p:sp>
          <p:nvSpPr>
            <p:cNvPr id="35" name="Rectangle 34"/>
            <p:cNvSpPr/>
            <p:nvPr/>
          </p:nvSpPr>
          <p:spPr>
            <a:xfrm>
              <a:off x="8093075" y="1938510"/>
              <a:ext cx="703263" cy="306388"/>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UDAC</a:t>
              </a:r>
            </a:p>
          </p:txBody>
        </p:sp>
        <p:sp>
          <p:nvSpPr>
            <p:cNvPr id="36" name="Rectangle 35"/>
            <p:cNvSpPr/>
            <p:nvPr/>
          </p:nvSpPr>
          <p:spPr>
            <a:xfrm>
              <a:off x="663575" y="2624310"/>
              <a:ext cx="1258888"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Look and feel</a:t>
              </a:r>
            </a:p>
          </p:txBody>
        </p:sp>
        <p:sp>
          <p:nvSpPr>
            <p:cNvPr id="37" name="Rectangle 36"/>
            <p:cNvSpPr/>
            <p:nvPr/>
          </p:nvSpPr>
          <p:spPr>
            <a:xfrm>
              <a:off x="663575" y="1476548"/>
              <a:ext cx="1627188"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Shuttle bus routes</a:t>
              </a:r>
            </a:p>
          </p:txBody>
        </p:sp>
        <p:sp>
          <p:nvSpPr>
            <p:cNvPr id="38" name="Rectangle 37"/>
            <p:cNvSpPr/>
            <p:nvPr/>
          </p:nvSpPr>
          <p:spPr>
            <a:xfrm>
              <a:off x="4762500" y="2919586"/>
              <a:ext cx="1001713"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Taxi stops</a:t>
              </a:r>
            </a:p>
          </p:txBody>
        </p:sp>
        <p:sp>
          <p:nvSpPr>
            <p:cNvPr id="39" name="Rectangle 38"/>
            <p:cNvSpPr/>
            <p:nvPr/>
          </p:nvSpPr>
          <p:spPr>
            <a:xfrm>
              <a:off x="2246313" y="2444923"/>
              <a:ext cx="1268412"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Cycle parking</a:t>
              </a:r>
            </a:p>
          </p:txBody>
        </p:sp>
        <p:sp>
          <p:nvSpPr>
            <p:cNvPr id="42" name="Rectangle 41"/>
            <p:cNvSpPr/>
            <p:nvPr/>
          </p:nvSpPr>
          <p:spPr>
            <a:xfrm>
              <a:off x="6200775" y="2063923"/>
              <a:ext cx="1457325"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Training venues</a:t>
              </a:r>
            </a:p>
          </p:txBody>
        </p:sp>
        <p:sp>
          <p:nvSpPr>
            <p:cNvPr id="44" name="Rectangle 43"/>
            <p:cNvSpPr/>
            <p:nvPr/>
          </p:nvSpPr>
          <p:spPr>
            <a:xfrm>
              <a:off x="4921250" y="2398885"/>
              <a:ext cx="1417638" cy="307975"/>
            </a:xfrm>
            <a:prstGeom prst="rect">
              <a:avLst/>
            </a:prstGeom>
            <a:ln w="0">
              <a:noFill/>
            </a:ln>
          </p:spPr>
          <p:txBody>
            <a:bodyPr wrap="none">
              <a:spAutoFit/>
            </a:bodyPr>
            <a:lstStyle/>
            <a:p>
              <a:pPr algn="ctr" eaLnBrk="0" hangingPunct="0">
                <a:spcBef>
                  <a:spcPts val="600"/>
                </a:spcBef>
                <a:buClr>
                  <a:srgbClr val="000000"/>
                </a:buClr>
                <a:defRPr/>
              </a:pPr>
              <a:r>
                <a:rPr lang="en-GB" sz="1400" kern="0" dirty="0">
                  <a:solidFill>
                    <a:srgbClr val="000000"/>
                  </a:solidFill>
                  <a:latin typeface="Arial"/>
                </a:rPr>
                <a:t>Venue overlays</a:t>
              </a:r>
            </a:p>
          </p:txBody>
        </p:sp>
      </p:grpSp>
    </p:spTree>
    <p:extLst>
      <p:ext uri="{BB962C8B-B14F-4D97-AF65-F5344CB8AC3E}">
        <p14:creationId xmlns:p14="http://schemas.microsoft.com/office/powerpoint/2010/main" val="28898043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my 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06355">
            <a:off x="-114300" y="46038"/>
            <a:ext cx="5135563"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1" descr="GeoConnexctio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9050"/>
            <a:ext cx="22606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descr="smart aprroac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54415">
            <a:off x="5594350" y="152400"/>
            <a:ext cx="33877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descr="Computerweekl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2205038"/>
            <a:ext cx="24495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descr="map bette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45639">
            <a:off x="119063" y="3922713"/>
            <a:ext cx="3163887"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Location everything.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19469">
            <a:off x="3971925" y="2244725"/>
            <a:ext cx="273208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6" descr="farmers weekly.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56022">
            <a:off x="6315075" y="1974850"/>
            <a:ext cx="2619375"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5" descr="Extramile.jpg"/>
          <p:cNvPicPr>
            <a:picLocks noChangeAspect="1"/>
          </p:cNvPicPr>
          <p:nvPr/>
        </p:nvPicPr>
        <p:blipFill>
          <a:blip r:embed="rId10" cstate="print">
            <a:extLst>
              <a:ext uri="{28A0092B-C50C-407E-A947-70E740481C1C}">
                <a14:useLocalDpi xmlns:a14="http://schemas.microsoft.com/office/drawing/2010/main" val="0"/>
              </a:ext>
            </a:extLst>
          </a:blip>
          <a:srcRect b="-6204"/>
          <a:stretch>
            <a:fillRect/>
          </a:stretch>
        </p:blipFill>
        <p:spPr bwMode="auto">
          <a:xfrm rot="260952">
            <a:off x="5949950" y="3998913"/>
            <a:ext cx="304482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descr="vita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338311">
            <a:off x="3114675" y="3781425"/>
            <a:ext cx="28956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0605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4107"/>
            <a:ext cx="9144000" cy="593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4808538" y="6135688"/>
            <a:ext cx="40846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100" i="1" dirty="0">
                <a:solidFill>
                  <a:srgbClr val="FFFFFF"/>
                </a:solidFill>
                <a:ea typeface="Tahoma" pitchFamily="34" charset="0"/>
                <a:cs typeface="Arial" pitchFamily="34" charset="0"/>
              </a:rPr>
              <a:t>Positioning geospatial information to address global challenges</a:t>
            </a:r>
          </a:p>
        </p:txBody>
      </p:sp>
      <p:sp>
        <p:nvSpPr>
          <p:cNvPr id="2" name="Rectangle 1"/>
          <p:cNvSpPr/>
          <p:nvPr/>
        </p:nvSpPr>
        <p:spPr>
          <a:xfrm>
            <a:off x="0" y="0"/>
            <a:ext cx="9144000" cy="954107"/>
          </a:xfrm>
          <a:prstGeom prst="rect">
            <a:avLst/>
          </a:prstGeom>
        </p:spPr>
        <p:txBody>
          <a:bodyPr wrap="square">
            <a:spAutoFit/>
          </a:bodyPr>
          <a:lstStyle/>
          <a:p>
            <a:pPr algn="ctr"/>
            <a:r>
              <a:rPr lang="en-GB" altLang="en-US" sz="2800" b="1" dirty="0">
                <a:solidFill>
                  <a:srgbClr val="007AFF"/>
                </a:solidFill>
                <a:latin typeface="+mj-lt"/>
              </a:rPr>
              <a:t>Global Geospatial Information Management: assisting the vision for </a:t>
            </a:r>
            <a:r>
              <a:rPr lang="en-GB" altLang="en-US" sz="2800" b="1" i="1" dirty="0">
                <a:solidFill>
                  <a:srgbClr val="007AFF"/>
                </a:solidFill>
                <a:latin typeface="+mj-lt"/>
              </a:rPr>
              <a:t>The Future we Want for All</a:t>
            </a:r>
            <a:endParaRPr lang="en-GB" sz="2800" dirty="0">
              <a:solidFill>
                <a:srgbClr val="007AFF"/>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the future?...Big Data and Privacy</a:t>
            </a:r>
            <a:endParaRPr lang="en-GB" dirty="0"/>
          </a:p>
        </p:txBody>
      </p:sp>
      <p:sp>
        <p:nvSpPr>
          <p:cNvPr id="3" name="Content Placeholder 2"/>
          <p:cNvSpPr>
            <a:spLocks noGrp="1"/>
          </p:cNvSpPr>
          <p:nvPr>
            <p:ph idx="1"/>
          </p:nvPr>
        </p:nvSpPr>
        <p:spPr>
          <a:xfrm>
            <a:off x="539552" y="1124744"/>
            <a:ext cx="4608512" cy="4525963"/>
          </a:xfrm>
        </p:spPr>
        <p:txBody>
          <a:bodyPr/>
          <a:lstStyle/>
          <a:p>
            <a:pPr marL="0" indent="0">
              <a:buNone/>
            </a:pPr>
            <a:r>
              <a:rPr lang="en-GB" sz="1800" dirty="0" smtClean="0">
                <a:solidFill>
                  <a:schemeClr val="tx1"/>
                </a:solidFill>
              </a:rPr>
              <a:t>In a report published in May 2014 the Presidents Council of Advisors on Science and </a:t>
            </a:r>
            <a:r>
              <a:rPr lang="en-GB" sz="1800" dirty="0" smtClean="0">
                <a:solidFill>
                  <a:schemeClr val="tx1"/>
                </a:solidFill>
              </a:rPr>
              <a:t>Technology (PCAST) </a:t>
            </a:r>
            <a:r>
              <a:rPr lang="en-GB" sz="1800" dirty="0" smtClean="0">
                <a:solidFill>
                  <a:schemeClr val="tx1"/>
                </a:solidFill>
              </a:rPr>
              <a:t>identify: </a:t>
            </a:r>
          </a:p>
          <a:p>
            <a:pPr marL="0" indent="0">
              <a:buNone/>
            </a:pPr>
            <a:endParaRPr lang="en-GB" sz="1800" dirty="0" smtClean="0">
              <a:solidFill>
                <a:schemeClr val="tx1"/>
              </a:solidFill>
            </a:endParaRPr>
          </a:p>
          <a:p>
            <a:r>
              <a:rPr lang="en-GB" sz="1800" dirty="0" smtClean="0">
                <a:solidFill>
                  <a:schemeClr val="tx1"/>
                </a:solidFill>
              </a:rPr>
              <a:t>Big </a:t>
            </a:r>
            <a:r>
              <a:rPr lang="en-GB" sz="1800" dirty="0">
                <a:solidFill>
                  <a:schemeClr val="tx1"/>
                </a:solidFill>
              </a:rPr>
              <a:t>data drives big </a:t>
            </a:r>
            <a:r>
              <a:rPr lang="en-GB" sz="1800" dirty="0" smtClean="0">
                <a:solidFill>
                  <a:schemeClr val="tx1"/>
                </a:solidFill>
              </a:rPr>
              <a:t>benefits; from </a:t>
            </a:r>
            <a:r>
              <a:rPr lang="en-GB" sz="1800" dirty="0">
                <a:solidFill>
                  <a:schemeClr val="tx1"/>
                </a:solidFill>
              </a:rPr>
              <a:t>innovative businesses to new ways to treat </a:t>
            </a:r>
            <a:r>
              <a:rPr lang="en-GB" sz="1800" dirty="0" smtClean="0">
                <a:solidFill>
                  <a:schemeClr val="tx1"/>
                </a:solidFill>
              </a:rPr>
              <a:t>diseases</a:t>
            </a:r>
          </a:p>
          <a:p>
            <a:r>
              <a:rPr lang="en-GB" sz="1800" dirty="0">
                <a:solidFill>
                  <a:schemeClr val="tx1"/>
                </a:solidFill>
              </a:rPr>
              <a:t>By data mining and other kinds of analytics, </a:t>
            </a:r>
            <a:r>
              <a:rPr lang="en-GB" sz="1800" dirty="0" smtClean="0">
                <a:solidFill>
                  <a:schemeClr val="tx1"/>
                </a:solidFill>
              </a:rPr>
              <a:t>non-obvious and </a:t>
            </a:r>
            <a:r>
              <a:rPr lang="en-GB" sz="1800" dirty="0">
                <a:solidFill>
                  <a:schemeClr val="tx1"/>
                </a:solidFill>
              </a:rPr>
              <a:t>sometimes private information can be derived from data that, at the time of </a:t>
            </a:r>
            <a:r>
              <a:rPr lang="en-GB" sz="1800" dirty="0" smtClean="0">
                <a:solidFill>
                  <a:schemeClr val="tx1"/>
                </a:solidFill>
              </a:rPr>
              <a:t>their collection</a:t>
            </a:r>
            <a:r>
              <a:rPr lang="en-GB" sz="1800" dirty="0">
                <a:solidFill>
                  <a:schemeClr val="tx1"/>
                </a:solidFill>
              </a:rPr>
              <a:t>, seemed to raise </a:t>
            </a:r>
            <a:r>
              <a:rPr lang="en-GB" sz="1800" dirty="0" smtClean="0">
                <a:solidFill>
                  <a:schemeClr val="tx1"/>
                </a:solidFill>
              </a:rPr>
              <a:t>no, privacy issues</a:t>
            </a:r>
          </a:p>
          <a:p>
            <a:r>
              <a:rPr lang="en-GB" sz="1800" dirty="0" smtClean="0">
                <a:solidFill>
                  <a:schemeClr val="tx1"/>
                </a:solidFill>
              </a:rPr>
              <a:t>PCAST believes strongly that the </a:t>
            </a:r>
            <a:r>
              <a:rPr lang="en-GB" sz="1800" b="1" dirty="0" smtClean="0">
                <a:solidFill>
                  <a:schemeClr val="tx1"/>
                </a:solidFill>
              </a:rPr>
              <a:t>positive benefits of big data technology are (or can be) greater than any new harms.</a:t>
            </a:r>
            <a:endParaRPr lang="en-GB" sz="1800" b="1" dirty="0">
              <a:solidFill>
                <a:schemeClr val="tx1"/>
              </a:solidFill>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148064" y="980728"/>
            <a:ext cx="3995936" cy="513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87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1_GA Blue Pages">
  <a:themeElements>
    <a:clrScheme name="1_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1_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United Nations">
  <a:themeElements>
    <a:clrScheme name="">
      <a:dk1>
        <a:srgbClr val="000000"/>
      </a:dk1>
      <a:lt1>
        <a:srgbClr val="FFFFFF"/>
      </a:lt1>
      <a:dk2>
        <a:srgbClr val="FFFFFF"/>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2_United N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United Nation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nited Na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nited Nation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nited Nation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nited N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nited N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nited N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United Nations 8">
        <a:dk1>
          <a:srgbClr val="808080"/>
        </a:dk1>
        <a:lt1>
          <a:srgbClr val="FFFFFF"/>
        </a:lt1>
        <a:dk2>
          <a:srgbClr val="009999"/>
        </a:dk2>
        <a:lt2>
          <a:srgbClr val="FFFFFF"/>
        </a:lt2>
        <a:accent1>
          <a:srgbClr val="C0C0C0"/>
        </a:accent1>
        <a:accent2>
          <a:srgbClr val="0066FF"/>
        </a:accent2>
        <a:accent3>
          <a:srgbClr val="AACACA"/>
        </a:accent3>
        <a:accent4>
          <a:srgbClr val="DADADA"/>
        </a:accent4>
        <a:accent5>
          <a:srgbClr val="DCDCDC"/>
        </a:accent5>
        <a:accent6>
          <a:srgbClr val="005CE7"/>
        </a:accent6>
        <a:hlink>
          <a:srgbClr val="FF0000"/>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sri_Corporate_Template">
  <a:themeElements>
    <a:clrScheme name="Esri_Corporate_Template 1">
      <a:dk1>
        <a:srgbClr val="007AC2"/>
      </a:dk1>
      <a:lt1>
        <a:srgbClr val="FFFFFF"/>
      </a:lt1>
      <a:dk2>
        <a:srgbClr val="000000"/>
      </a:dk2>
      <a:lt2>
        <a:srgbClr val="FFFF96"/>
      </a:lt2>
      <a:accent1>
        <a:srgbClr val="35AC46"/>
      </a:accent1>
      <a:accent2>
        <a:srgbClr val="AAD04B"/>
      </a:accent2>
      <a:accent3>
        <a:srgbClr val="AAAAAA"/>
      </a:accent3>
      <a:accent4>
        <a:srgbClr val="DADADA"/>
      </a:accent4>
      <a:accent5>
        <a:srgbClr val="AED2B0"/>
      </a:accent5>
      <a:accent6>
        <a:srgbClr val="9ABC43"/>
      </a:accent6>
      <a:hlink>
        <a:srgbClr val="BFBFBF"/>
      </a:hlink>
      <a:folHlink>
        <a:srgbClr val="A0A0A0"/>
      </a:folHlink>
    </a:clrScheme>
    <a:fontScheme name="Esri_Corporate_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ri_Corporate_Template 1">
        <a:dk1>
          <a:srgbClr val="007AC2"/>
        </a:dk1>
        <a:lt1>
          <a:srgbClr val="FFFFFF"/>
        </a:lt1>
        <a:dk2>
          <a:srgbClr val="000000"/>
        </a:dk2>
        <a:lt2>
          <a:srgbClr val="FFFF96"/>
        </a:lt2>
        <a:accent1>
          <a:srgbClr val="35AC46"/>
        </a:accent1>
        <a:accent2>
          <a:srgbClr val="AAD04B"/>
        </a:accent2>
        <a:accent3>
          <a:srgbClr val="AAAAAA"/>
        </a:accent3>
        <a:accent4>
          <a:srgbClr val="DADADA"/>
        </a:accent4>
        <a:accent5>
          <a:srgbClr val="AED2B0"/>
        </a:accent5>
        <a:accent6>
          <a:srgbClr val="9ABC43"/>
        </a:accent6>
        <a:hlink>
          <a:srgbClr val="BFBFB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sri_Corporate_Template">
  <a:themeElements>
    <a:clrScheme name="1_Esri_Corporate_Template 1">
      <a:dk1>
        <a:srgbClr val="007AC2"/>
      </a:dk1>
      <a:lt1>
        <a:srgbClr val="FFFFFF"/>
      </a:lt1>
      <a:dk2>
        <a:srgbClr val="000000"/>
      </a:dk2>
      <a:lt2>
        <a:srgbClr val="FFFF96"/>
      </a:lt2>
      <a:accent1>
        <a:srgbClr val="35AC46"/>
      </a:accent1>
      <a:accent2>
        <a:srgbClr val="AAD04B"/>
      </a:accent2>
      <a:accent3>
        <a:srgbClr val="AAAAAA"/>
      </a:accent3>
      <a:accent4>
        <a:srgbClr val="DADADA"/>
      </a:accent4>
      <a:accent5>
        <a:srgbClr val="AED2B0"/>
      </a:accent5>
      <a:accent6>
        <a:srgbClr val="9ABC43"/>
      </a:accent6>
      <a:hlink>
        <a:srgbClr val="BFBFBF"/>
      </a:hlink>
      <a:folHlink>
        <a:srgbClr val="A0A0A0"/>
      </a:folHlink>
    </a:clrScheme>
    <a:fontScheme name="1_Esri_Corporate_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sri_Corporate_Template 1">
        <a:dk1>
          <a:srgbClr val="007AC2"/>
        </a:dk1>
        <a:lt1>
          <a:srgbClr val="FFFFFF"/>
        </a:lt1>
        <a:dk2>
          <a:srgbClr val="000000"/>
        </a:dk2>
        <a:lt2>
          <a:srgbClr val="FFFF96"/>
        </a:lt2>
        <a:accent1>
          <a:srgbClr val="35AC46"/>
        </a:accent1>
        <a:accent2>
          <a:srgbClr val="AAD04B"/>
        </a:accent2>
        <a:accent3>
          <a:srgbClr val="AAAAAA"/>
        </a:accent3>
        <a:accent4>
          <a:srgbClr val="DADADA"/>
        </a:accent4>
        <a:accent5>
          <a:srgbClr val="AED2B0"/>
        </a:accent5>
        <a:accent6>
          <a:srgbClr val="9ABC43"/>
        </a:accent6>
        <a:hlink>
          <a:srgbClr val="BFBFB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sri_Corporate_Template">
  <a:themeElements>
    <a:clrScheme name="2_Esri_Corporate_Template 1">
      <a:dk1>
        <a:srgbClr val="007AC2"/>
      </a:dk1>
      <a:lt1>
        <a:srgbClr val="FFFFFF"/>
      </a:lt1>
      <a:dk2>
        <a:srgbClr val="000000"/>
      </a:dk2>
      <a:lt2>
        <a:srgbClr val="FFFF96"/>
      </a:lt2>
      <a:accent1>
        <a:srgbClr val="35AC46"/>
      </a:accent1>
      <a:accent2>
        <a:srgbClr val="AAD04B"/>
      </a:accent2>
      <a:accent3>
        <a:srgbClr val="AAAAAA"/>
      </a:accent3>
      <a:accent4>
        <a:srgbClr val="DADADA"/>
      </a:accent4>
      <a:accent5>
        <a:srgbClr val="AED2B0"/>
      </a:accent5>
      <a:accent6>
        <a:srgbClr val="9ABC43"/>
      </a:accent6>
      <a:hlink>
        <a:srgbClr val="BFBFBF"/>
      </a:hlink>
      <a:folHlink>
        <a:srgbClr val="A0A0A0"/>
      </a:folHlink>
    </a:clrScheme>
    <a:fontScheme name="2_Esri_Corporate_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Esri_Corporate_Template 1">
        <a:dk1>
          <a:srgbClr val="007AC2"/>
        </a:dk1>
        <a:lt1>
          <a:srgbClr val="FFFFFF"/>
        </a:lt1>
        <a:dk2>
          <a:srgbClr val="000000"/>
        </a:dk2>
        <a:lt2>
          <a:srgbClr val="FFFF96"/>
        </a:lt2>
        <a:accent1>
          <a:srgbClr val="35AC46"/>
        </a:accent1>
        <a:accent2>
          <a:srgbClr val="AAD04B"/>
        </a:accent2>
        <a:accent3>
          <a:srgbClr val="AAAAAA"/>
        </a:accent3>
        <a:accent4>
          <a:srgbClr val="DADADA"/>
        </a:accent4>
        <a:accent5>
          <a:srgbClr val="AED2B0"/>
        </a:accent5>
        <a:accent6>
          <a:srgbClr val="9ABC43"/>
        </a:accent6>
        <a:hlink>
          <a:srgbClr val="BFBFBF"/>
        </a:hlink>
        <a:folHlink>
          <a:srgbClr val="A0A0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99"/>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0099"/>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Corporate_PowerPoint_template</Template>
  <TotalTime>4595</TotalTime>
  <Words>3920</Words>
  <Application>Microsoft Office PowerPoint</Application>
  <PresentationFormat>On-screen Show (4:3)</PresentationFormat>
  <Paragraphs>497</Paragraphs>
  <Slides>82</Slides>
  <Notes>36</Notes>
  <HiddenSlides>0</HiddenSlides>
  <MMClips>0</MMClips>
  <ScaleCrop>false</ScaleCrop>
  <HeadingPairs>
    <vt:vector size="4" baseType="variant">
      <vt:variant>
        <vt:lpstr>Theme</vt:lpstr>
      </vt:variant>
      <vt:variant>
        <vt:i4>7</vt:i4>
      </vt:variant>
      <vt:variant>
        <vt:lpstr>Slide Titles</vt:lpstr>
      </vt:variant>
      <vt:variant>
        <vt:i4>82</vt:i4>
      </vt:variant>
    </vt:vector>
  </HeadingPairs>
  <TitlesOfParts>
    <vt:vector size="89" baseType="lpstr">
      <vt:lpstr>1_GA Blue Pages</vt:lpstr>
      <vt:lpstr>2_United Nations</vt:lpstr>
      <vt:lpstr>Esri_Corporate_Template</vt:lpstr>
      <vt:lpstr>1_Esri_Corporate_Template</vt:lpstr>
      <vt:lpstr>2_Esri_Corporate_Template</vt:lpstr>
      <vt:lpstr>1_Default Design</vt:lpstr>
      <vt:lpstr>4_Default Design</vt:lpstr>
      <vt:lpstr>Global Geospatial Information Management: assisting the vision for  The Future we Want for All</vt:lpstr>
      <vt:lpstr>PowerPoint Presentation</vt:lpstr>
      <vt:lpstr>The Big Data revolution is changing our approach to information in 3 distinct ways</vt:lpstr>
      <vt:lpstr>PowerPoint Presentation</vt:lpstr>
      <vt:lpstr>Data is becoming increasingly central  to everyday life</vt:lpstr>
      <vt:lpstr>The geospatial community needs to adapt to the challenges of Big Data</vt:lpstr>
      <vt:lpstr>PowerPoint Presentation</vt:lpstr>
      <vt:lpstr>…to the present…</vt:lpstr>
      <vt:lpstr>And the future?...Big Data and Privacy</vt:lpstr>
      <vt:lpstr>Geospatial information is important to governments and citizens</vt:lpstr>
      <vt:lpstr>It underpins transport, utlilities and economic growth </vt:lpstr>
      <vt:lpstr>It helps to keep us safe</vt:lpstr>
      <vt:lpstr>Helps manage and monitor the environment </vt:lpstr>
      <vt:lpstr>And helps plan for sustainable development </vt:lpstr>
      <vt:lpstr>PowerPoint Presentation</vt:lpstr>
      <vt:lpstr>PowerPoint Presentation</vt:lpstr>
      <vt:lpstr>Realizing the Future We Want for All</vt:lpstr>
      <vt:lpstr>PowerPoint Presentation</vt:lpstr>
      <vt:lpstr>PowerPoint Presentation</vt:lpstr>
      <vt:lpstr>“The Future We Want”: 19 June 2012</vt:lpstr>
      <vt:lpstr>High Level Panel on the Post-2015 Development Agenda </vt:lpstr>
      <vt:lpstr>FIG-World Bank Declaration on Fit-for-Purpose Land Administration</vt:lpstr>
      <vt:lpstr>FIG-World Bank Declaration on Fit-for-Purpose Land Administration</vt:lpstr>
      <vt:lpstr>PowerPoint Presentation</vt:lpstr>
      <vt:lpstr>A global geospatial mandate</vt:lpstr>
      <vt:lpstr>The United Nations steps forward:  Global Geospatial Information Management</vt:lpstr>
      <vt:lpstr>PowerPoint Presentation</vt:lpstr>
      <vt:lpstr>Future trends in geospatial information management: the 5–10 year vision </vt:lpstr>
      <vt:lpstr>PowerPoint Presentation</vt:lpstr>
      <vt:lpstr>PowerPoint Presentation</vt:lpstr>
      <vt:lpstr>PowerPoint Presentation</vt:lpstr>
      <vt:lpstr>PowerPoint Presentation</vt:lpstr>
      <vt:lpstr>Legal and Policy Frameworks</vt:lpstr>
      <vt:lpstr>Legal and Policy Frameworks</vt:lpstr>
      <vt:lpstr>Cambridge Conference/UN-GGIM – Ministerial Session </vt:lpstr>
      <vt:lpstr>Geospatial information:  its importance to governments</vt:lpstr>
      <vt:lpstr>High Level Forums</vt:lpstr>
      <vt:lpstr>Second High Level Forum Qatar 4-6th February 2013</vt:lpstr>
      <vt:lpstr>PowerPoint Presentation</vt:lpstr>
      <vt:lpstr>PowerPoint Presentation</vt:lpstr>
      <vt:lpstr>UN-GGIM and International Standards</vt:lpstr>
      <vt:lpstr>UN-GGIM and International Standards</vt:lpstr>
      <vt:lpstr>Existing standards and Inventory of Issues</vt:lpstr>
      <vt:lpstr>PowerPoint Presentation</vt:lpstr>
      <vt:lpstr>Sharing Best Practice</vt:lpstr>
      <vt:lpstr>Land tenure regularisation in Rwanda</vt:lpstr>
      <vt:lpstr>Brazil: use of GIS improves monitoring and reduces crime in the state of Amazonas</vt:lpstr>
      <vt:lpstr>Namibia: Registration of Communal Land Rights Using Aerial Photos</vt:lpstr>
      <vt:lpstr>Benefits of using aerial photographs for communal land registration</vt:lpstr>
      <vt:lpstr>Front &amp; Back of Registration Certificate</vt:lpstr>
      <vt:lpstr>PowerPoint Presentation</vt:lpstr>
      <vt:lpstr>Global Geodetic Reference Frame</vt:lpstr>
      <vt:lpstr>UN-GGIM: areas of engagement</vt:lpstr>
      <vt:lpstr>The global geodetic reference frame</vt:lpstr>
      <vt:lpstr>Applications</vt:lpstr>
      <vt:lpstr>PowerPoint Presentation</vt:lpstr>
      <vt:lpstr>PowerPoint Presentation</vt:lpstr>
      <vt:lpstr>PowerPoint Presentation</vt:lpstr>
      <vt:lpstr>PowerPoint Presentation</vt:lpstr>
      <vt:lpstr>PowerPoint Presentation</vt:lpstr>
      <vt:lpstr> Creating a sustainable city: Masdar City, Abu Dhabi  </vt:lpstr>
      <vt:lpstr>Location matters</vt:lpstr>
      <vt:lpstr>Location is the new dimension to decision making</vt:lpstr>
      <vt:lpstr>The G8 reaffirmed a global commitment to openness and transparency data</vt:lpstr>
      <vt:lpstr>The global market for Smart Cities is estimated to be $408 billion by 2020 </vt:lpstr>
      <vt:lpstr>Effective government needs authoritative data…without it how do you know your decisions are based on relevant information?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Detailed maps – a  common citizen interface  </vt:lpstr>
      <vt:lpstr>Just good enough…is not authoritative </vt:lpstr>
      <vt:lpstr>…Because accuracy matters</vt:lpstr>
      <vt:lpstr>“Argleton” – the town which only appears online </vt:lpstr>
      <vt:lpstr>Utility efficiencies by linking customer records to Assets to billing</vt:lpstr>
      <vt:lpstr>Northumbrian Water Limited – investing in GI</vt:lpstr>
      <vt:lpstr>Location data underpins all data… Everything happens somewhere </vt:lpstr>
      <vt:lpstr>PowerPoint Presentation</vt:lpstr>
      <vt:lpstr>PowerPoint Presentation</vt:lpstr>
    </vt:vector>
  </TitlesOfParts>
  <Company>Ordnance Survey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XPUser</dc:creator>
  <cp:lastModifiedBy>Vanessa Lawrence</cp:lastModifiedBy>
  <cp:revision>264</cp:revision>
  <cp:lastPrinted>2014-03-20T13:02:29Z</cp:lastPrinted>
  <dcterms:created xsi:type="dcterms:W3CDTF">2012-07-03T15:16:57Z</dcterms:created>
  <dcterms:modified xsi:type="dcterms:W3CDTF">2014-06-19T21:11:18Z</dcterms:modified>
</cp:coreProperties>
</file>