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9"/>
  </p:notesMasterIdLst>
  <p:handoutMasterIdLst>
    <p:handoutMasterId r:id="rId80"/>
  </p:handoutMasterIdLst>
  <p:sldIdLst>
    <p:sldId id="298" r:id="rId2"/>
    <p:sldId id="505" r:id="rId3"/>
    <p:sldId id="515" r:id="rId4"/>
    <p:sldId id="517" r:id="rId5"/>
    <p:sldId id="510" r:id="rId6"/>
    <p:sldId id="540" r:id="rId7"/>
    <p:sldId id="518" r:id="rId8"/>
    <p:sldId id="511" r:id="rId9"/>
    <p:sldId id="545" r:id="rId10"/>
    <p:sldId id="519" r:id="rId11"/>
    <p:sldId id="512" r:id="rId12"/>
    <p:sldId id="544" r:id="rId13"/>
    <p:sldId id="520" r:id="rId14"/>
    <p:sldId id="521" r:id="rId15"/>
    <p:sldId id="513" r:id="rId16"/>
    <p:sldId id="546" r:id="rId17"/>
    <p:sldId id="514" r:id="rId18"/>
    <p:sldId id="532" r:id="rId19"/>
    <p:sldId id="475" r:id="rId20"/>
    <p:sldId id="437" r:id="rId21"/>
    <p:sldId id="272" r:id="rId22"/>
    <p:sldId id="439" r:id="rId23"/>
    <p:sldId id="308" r:id="rId24"/>
    <p:sldId id="466" r:id="rId25"/>
    <p:sldId id="309" r:id="rId26"/>
    <p:sldId id="440" r:id="rId27"/>
    <p:sldId id="332" r:id="rId28"/>
    <p:sldId id="524" r:id="rId29"/>
    <p:sldId id="444" r:id="rId30"/>
    <p:sldId id="447" r:id="rId31"/>
    <p:sldId id="448" r:id="rId32"/>
    <p:sldId id="531" r:id="rId33"/>
    <p:sldId id="467" r:id="rId34"/>
    <p:sldId id="450" r:id="rId35"/>
    <p:sldId id="451" r:id="rId36"/>
    <p:sldId id="452" r:id="rId37"/>
    <p:sldId id="453" r:id="rId38"/>
    <p:sldId id="530" r:id="rId39"/>
    <p:sldId id="528" r:id="rId40"/>
    <p:sldId id="461" r:id="rId41"/>
    <p:sldId id="463" r:id="rId42"/>
    <p:sldId id="464" r:id="rId43"/>
    <p:sldId id="465" r:id="rId44"/>
    <p:sldId id="527" r:id="rId45"/>
    <p:sldId id="468" r:id="rId46"/>
    <p:sldId id="454" r:id="rId47"/>
    <p:sldId id="456" r:id="rId48"/>
    <p:sldId id="529" r:id="rId49"/>
    <p:sldId id="455" r:id="rId50"/>
    <p:sldId id="457" r:id="rId51"/>
    <p:sldId id="458" r:id="rId52"/>
    <p:sldId id="503" r:id="rId53"/>
    <p:sldId id="495" r:id="rId54"/>
    <p:sldId id="497" r:id="rId55"/>
    <p:sldId id="496" r:id="rId56"/>
    <p:sldId id="459" r:id="rId57"/>
    <p:sldId id="460" r:id="rId58"/>
    <p:sldId id="533" r:id="rId59"/>
    <p:sldId id="534" r:id="rId60"/>
    <p:sldId id="523" r:id="rId61"/>
    <p:sldId id="547" r:id="rId62"/>
    <p:sldId id="487" r:id="rId63"/>
    <p:sldId id="535" r:id="rId64"/>
    <p:sldId id="536" r:id="rId65"/>
    <p:sldId id="537" r:id="rId66"/>
    <p:sldId id="538" r:id="rId67"/>
    <p:sldId id="539" r:id="rId68"/>
    <p:sldId id="548" r:id="rId69"/>
    <p:sldId id="550" r:id="rId70"/>
    <p:sldId id="552" r:id="rId71"/>
    <p:sldId id="553" r:id="rId72"/>
    <p:sldId id="554" r:id="rId73"/>
    <p:sldId id="549" r:id="rId74"/>
    <p:sldId id="555" r:id="rId75"/>
    <p:sldId id="556" r:id="rId76"/>
    <p:sldId id="551" r:id="rId77"/>
    <p:sldId id="522" r:id="rId78"/>
  </p:sldIdLst>
  <p:sldSz cx="9144000" cy="6858000" type="screen4x3"/>
  <p:notesSz cx="6858000" cy="914400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00000"/>
    <a:srgbClr val="CC9900"/>
    <a:srgbClr val="0D1D0F"/>
    <a:srgbClr val="3303FD"/>
    <a:srgbClr val="2902D0"/>
    <a:srgbClr val="B2B2B2"/>
    <a:srgbClr val="0033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748" autoAdjust="0"/>
  </p:normalViewPr>
  <p:slideViewPr>
    <p:cSldViewPr>
      <p:cViewPr>
        <p:scale>
          <a:sx n="66" d="100"/>
          <a:sy n="66" d="100"/>
        </p:scale>
        <p:origin x="-1422" y="-120"/>
      </p:cViewPr>
      <p:guideLst>
        <p:guide orient="horz" pos="2262"/>
        <p:guide orient="horz" pos="3491"/>
        <p:guide pos="2742"/>
        <p:guide pos="227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738"/>
    </p:cViewPr>
  </p:sorterViewPr>
  <p:notesViewPr>
    <p:cSldViewPr>
      <p:cViewPr varScale="1">
        <p:scale>
          <a:sx n="56" d="100"/>
          <a:sy n="56" d="100"/>
        </p:scale>
        <p:origin x="-249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hyperlink" Target="5_Meridian_The_Cape2Cairo.pptx" TargetMode="External"/><Relationship Id="rId1" Type="http://schemas.openxmlformats.org/officeDocument/2006/relationships/hyperlink" Target="4_Saulius_StruveGA.pptx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38F76B-5802-4762-ADD6-9B6FC430434E}" type="doc">
      <dgm:prSet loTypeId="urn:microsoft.com/office/officeart/2008/layout/AlternatingHexagons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GB"/>
        </a:p>
      </dgm:t>
    </dgm:pt>
    <dgm:pt modelId="{81267501-9124-48D7-9D7A-3215BF076AFC}">
      <dgm:prSet phldrT="[Text]"/>
      <dgm:spPr/>
      <dgm:t>
        <a:bodyPr/>
        <a:lstStyle/>
        <a:p>
          <a:r>
            <a:rPr lang="en-GB" dirty="0" smtClean="0"/>
            <a:t>Of</a:t>
          </a:r>
          <a:endParaRPr lang="en-GB" dirty="0"/>
        </a:p>
      </dgm:t>
    </dgm:pt>
    <dgm:pt modelId="{925877AE-A2F7-45F9-A087-7984D4D1D66C}" type="parTrans" cxnId="{362FF44D-29AC-4E46-BF7F-940327AD1C8D}">
      <dgm:prSet/>
      <dgm:spPr/>
      <dgm:t>
        <a:bodyPr/>
        <a:lstStyle/>
        <a:p>
          <a:endParaRPr lang="en-GB"/>
        </a:p>
      </dgm:t>
    </dgm:pt>
    <dgm:pt modelId="{775F21A4-7034-47EA-A75F-82F0572FB175}" type="sibTrans" cxnId="{362FF44D-29AC-4E46-BF7F-940327AD1C8D}">
      <dgm:prSet/>
      <dgm:spPr/>
      <dgm:t>
        <a:bodyPr/>
        <a:lstStyle/>
        <a:p>
          <a:r>
            <a:rPr lang="en-GB" dirty="0" smtClean="0"/>
            <a:t>Day</a:t>
          </a:r>
          <a:endParaRPr lang="en-GB" dirty="0"/>
        </a:p>
      </dgm:t>
    </dgm:pt>
    <dgm:pt modelId="{DA6ED8DD-3FE9-4010-8CE1-6AEE89D97C0C}">
      <dgm:prSet phldrT="[Text]"/>
      <dgm:spPr/>
      <dgm:t>
        <a:bodyPr/>
        <a:lstStyle/>
        <a:p>
          <a:endParaRPr lang="en-GB" dirty="0"/>
        </a:p>
      </dgm:t>
    </dgm:pt>
    <dgm:pt modelId="{572030A1-6246-46B3-AD50-7C6A9C7D0396}" type="parTrans" cxnId="{A8FB3409-C494-426F-B006-84C7D257A99D}">
      <dgm:prSet/>
      <dgm:spPr/>
      <dgm:t>
        <a:bodyPr/>
        <a:lstStyle/>
        <a:p>
          <a:endParaRPr lang="en-GB"/>
        </a:p>
      </dgm:t>
    </dgm:pt>
    <dgm:pt modelId="{A02B77E2-93C9-48D2-BBF2-69EE78B64D60}" type="sibTrans" cxnId="{A8FB3409-C494-426F-B006-84C7D257A99D}">
      <dgm:prSet/>
      <dgm:spPr/>
      <dgm:t>
        <a:bodyPr/>
        <a:lstStyle/>
        <a:p>
          <a:endParaRPr lang="en-GB"/>
        </a:p>
      </dgm:t>
    </dgm:pt>
    <dgm:pt modelId="{EDF7DFF4-D381-4998-83AF-D2E2B72E294B}">
      <dgm:prSet phldrT="[Text]"/>
      <dgm:spPr/>
      <dgm:t>
        <a:bodyPr/>
        <a:lstStyle/>
        <a:p>
          <a:r>
            <a:rPr lang="en-GB" dirty="0" smtClean="0"/>
            <a:t>the</a:t>
          </a:r>
          <a:endParaRPr lang="en-GB" dirty="0"/>
        </a:p>
      </dgm:t>
    </dgm:pt>
    <dgm:pt modelId="{9A79C02D-D442-4D57-B4F4-E1C0E91D9182}" type="parTrans" cxnId="{18DAE39E-6AD9-4F35-AA3B-43C4767CDC39}">
      <dgm:prSet/>
      <dgm:spPr/>
      <dgm:t>
        <a:bodyPr/>
        <a:lstStyle/>
        <a:p>
          <a:endParaRPr lang="en-GB"/>
        </a:p>
      </dgm:t>
    </dgm:pt>
    <dgm:pt modelId="{45B11903-CE6F-42CD-A74F-1C480F76ED5C}" type="sibTrans" cxnId="{18DAE39E-6AD9-4F35-AA3B-43C4767CDC39}">
      <dgm:prSet/>
      <dgm:spPr/>
      <dgm:t>
        <a:bodyPr/>
        <a:lstStyle/>
        <a:p>
          <a:r>
            <a:rPr lang="en-GB" dirty="0" smtClean="0"/>
            <a:t>European</a:t>
          </a:r>
          <a:endParaRPr lang="en-GB" dirty="0"/>
        </a:p>
      </dgm:t>
    </dgm:pt>
    <dgm:pt modelId="{70DB2A23-A4BB-4F4A-912A-73D39192BBA8}">
      <dgm:prSet phldrT="[Text]"/>
      <dgm:spPr/>
      <dgm:t>
        <a:bodyPr/>
        <a:lstStyle/>
        <a:p>
          <a:r>
            <a:rPr lang="en-GB" baseline="0" dirty="0" smtClean="0">
              <a:solidFill>
                <a:srgbClr val="800000"/>
              </a:solidFill>
            </a:rPr>
            <a:t>Galileo</a:t>
          </a:r>
          <a:br>
            <a:rPr lang="en-GB" baseline="0" dirty="0" smtClean="0">
              <a:solidFill>
                <a:srgbClr val="800000"/>
              </a:solidFill>
            </a:rPr>
          </a:br>
          <a:r>
            <a:rPr lang="en-GB" baseline="0" dirty="0" smtClean="0">
              <a:solidFill>
                <a:srgbClr val="800000"/>
              </a:solidFill>
            </a:rPr>
            <a:t>Galilee</a:t>
          </a:r>
          <a:endParaRPr lang="en-GB" baseline="0" dirty="0">
            <a:solidFill>
              <a:srgbClr val="800000"/>
            </a:solidFill>
          </a:endParaRPr>
        </a:p>
      </dgm:t>
    </dgm:pt>
    <dgm:pt modelId="{76D57F66-E878-42EB-B342-8FC2292D93C0}" type="parTrans" cxnId="{9DC1180F-38ED-4D90-8A9C-C67BA31F6828}">
      <dgm:prSet/>
      <dgm:spPr/>
      <dgm:t>
        <a:bodyPr/>
        <a:lstStyle/>
        <a:p>
          <a:endParaRPr lang="en-GB"/>
        </a:p>
      </dgm:t>
    </dgm:pt>
    <dgm:pt modelId="{B2A591BA-62CC-4D9F-B955-7631FB0591B0}" type="sibTrans" cxnId="{9DC1180F-38ED-4D90-8A9C-C67BA31F6828}">
      <dgm:prSet/>
      <dgm:spPr/>
      <dgm:t>
        <a:bodyPr/>
        <a:lstStyle/>
        <a:p>
          <a:endParaRPr lang="en-GB"/>
        </a:p>
      </dgm:t>
    </dgm:pt>
    <dgm:pt modelId="{1D2E73C4-5CC4-4970-A5F4-B052B7A92EAE}">
      <dgm:prSet phldrT="[Text]"/>
      <dgm:spPr/>
      <dgm:t>
        <a:bodyPr/>
        <a:lstStyle/>
        <a:p>
          <a:r>
            <a:rPr lang="en-GB" dirty="0" smtClean="0"/>
            <a:t>&amp;GI</a:t>
          </a:r>
          <a:endParaRPr lang="en-GB" dirty="0"/>
        </a:p>
      </dgm:t>
    </dgm:pt>
    <dgm:pt modelId="{9593C1DA-51F3-48B6-964B-C1F0344DF571}" type="parTrans" cxnId="{528C7AE5-2CCC-4251-8924-299C237E97B4}">
      <dgm:prSet/>
      <dgm:spPr/>
      <dgm:t>
        <a:bodyPr/>
        <a:lstStyle/>
        <a:p>
          <a:endParaRPr lang="en-GB"/>
        </a:p>
      </dgm:t>
    </dgm:pt>
    <dgm:pt modelId="{E90ACDF6-E728-4989-947B-29D92841EE7B}" type="sibTrans" cxnId="{528C7AE5-2CCC-4251-8924-299C237E97B4}">
      <dgm:prSet/>
      <dgm:spPr/>
      <dgm:t>
        <a:bodyPr/>
        <a:lstStyle/>
        <a:p>
          <a:r>
            <a:rPr lang="en-GB" dirty="0" smtClean="0"/>
            <a:t>Surveyor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028330E8-98CA-424C-A0CD-8135DCAD4069}">
      <dgm:prSet phldrT="[Text]"/>
      <dgm:spPr/>
      <dgm:t>
        <a:bodyPr/>
        <a:lstStyle/>
        <a:p>
          <a:r>
            <a:rPr lang="en-GB" baseline="0" dirty="0" smtClean="0">
              <a:solidFill>
                <a:schemeClr val="accent1">
                  <a:lumMod val="10000"/>
                </a:schemeClr>
              </a:solidFill>
            </a:rPr>
            <a:t>Day</a:t>
          </a:r>
          <a:endParaRPr lang="en-GB" baseline="0" dirty="0">
            <a:solidFill>
              <a:schemeClr val="accent1">
                <a:lumMod val="10000"/>
              </a:schemeClr>
            </a:solidFill>
          </a:endParaRPr>
        </a:p>
      </dgm:t>
    </dgm:pt>
    <dgm:pt modelId="{DDDD4B3C-DFE5-4A95-ACED-92034EA64CBB}" type="parTrans" cxnId="{935912BC-854F-4E7B-ADAA-CFA71D951863}">
      <dgm:prSet/>
      <dgm:spPr/>
      <dgm:t>
        <a:bodyPr/>
        <a:lstStyle/>
        <a:p>
          <a:endParaRPr lang="en-GB"/>
        </a:p>
      </dgm:t>
    </dgm:pt>
    <dgm:pt modelId="{FFC4925D-0368-4095-9B2D-A77FBC47080B}" type="sibTrans" cxnId="{935912BC-854F-4E7B-ADAA-CFA71D951863}">
      <dgm:prSet/>
      <dgm:spPr/>
      <dgm:t>
        <a:bodyPr/>
        <a:lstStyle/>
        <a:p>
          <a:endParaRPr lang="en-GB"/>
        </a:p>
      </dgm:t>
    </dgm:pt>
    <dgm:pt modelId="{9971C597-00E5-4383-A44D-7300A597599C}" type="pres">
      <dgm:prSet presAssocID="{D338F76B-5802-4762-ADD6-9B6FC430434E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197C4163-F3F0-41A0-AF27-7994BCFA87E4}" type="pres">
      <dgm:prSet presAssocID="{81267501-9124-48D7-9D7A-3215BF076AFC}" presName="composite" presStyleCnt="0"/>
      <dgm:spPr/>
    </dgm:pt>
    <dgm:pt modelId="{EF54DC1B-6152-44EB-954D-3E65F204E768}" type="pres">
      <dgm:prSet presAssocID="{81267501-9124-48D7-9D7A-3215BF076AFC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9A25AC0-25E8-4A4B-81CD-90EFB54A8EF6}" type="pres">
      <dgm:prSet presAssocID="{81267501-9124-48D7-9D7A-3215BF076AFC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E42D35D-D4BE-4781-A880-593B3B030F5D}" type="pres">
      <dgm:prSet presAssocID="{81267501-9124-48D7-9D7A-3215BF076AFC}" presName="BalanceSpacing" presStyleCnt="0"/>
      <dgm:spPr/>
    </dgm:pt>
    <dgm:pt modelId="{5B3C68E5-11E5-4ECB-826E-B08D7A0997BC}" type="pres">
      <dgm:prSet presAssocID="{81267501-9124-48D7-9D7A-3215BF076AFC}" presName="BalanceSpacing1" presStyleCnt="0"/>
      <dgm:spPr/>
    </dgm:pt>
    <dgm:pt modelId="{F3FA5049-40F0-4B79-BA14-B74561684F98}" type="pres">
      <dgm:prSet presAssocID="{775F21A4-7034-47EA-A75F-82F0572FB175}" presName="Accent1Text" presStyleLbl="node1" presStyleIdx="1" presStyleCnt="6"/>
      <dgm:spPr/>
      <dgm:t>
        <a:bodyPr/>
        <a:lstStyle/>
        <a:p>
          <a:endParaRPr lang="en-GB"/>
        </a:p>
      </dgm:t>
    </dgm:pt>
    <dgm:pt modelId="{B6744442-9B9C-47BF-9C69-EDED463BF674}" type="pres">
      <dgm:prSet presAssocID="{775F21A4-7034-47EA-A75F-82F0572FB175}" presName="spaceBetweenRectangles" presStyleCnt="0"/>
      <dgm:spPr/>
    </dgm:pt>
    <dgm:pt modelId="{9236C070-C098-4572-A9D3-A2F3E4060B4A}" type="pres">
      <dgm:prSet presAssocID="{EDF7DFF4-D381-4998-83AF-D2E2B72E294B}" presName="composite" presStyleCnt="0"/>
      <dgm:spPr/>
    </dgm:pt>
    <dgm:pt modelId="{989D2720-1611-455A-A732-F246F9C46EA2}" type="pres">
      <dgm:prSet presAssocID="{EDF7DFF4-D381-4998-83AF-D2E2B72E294B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42249B8-7856-4642-B67C-6D31AFBACBDB}" type="pres">
      <dgm:prSet presAssocID="{EDF7DFF4-D381-4998-83AF-D2E2B72E294B}" presName="Childtext1" presStyleLbl="revTx" presStyleIdx="1" presStyleCnt="3" custLinFactNeighborX="-5652" custLinFactNeighborY="17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A455F34-C36C-433B-A0B3-8D8AC03E6DAF}" type="pres">
      <dgm:prSet presAssocID="{EDF7DFF4-D381-4998-83AF-D2E2B72E294B}" presName="BalanceSpacing" presStyleCnt="0"/>
      <dgm:spPr/>
    </dgm:pt>
    <dgm:pt modelId="{3D5EE923-4E25-44F3-AC24-19FD953E8973}" type="pres">
      <dgm:prSet presAssocID="{EDF7DFF4-D381-4998-83AF-D2E2B72E294B}" presName="BalanceSpacing1" presStyleCnt="0"/>
      <dgm:spPr/>
    </dgm:pt>
    <dgm:pt modelId="{594773D4-25F9-4C28-BDF6-58AFCB1CF41A}" type="pres">
      <dgm:prSet presAssocID="{45B11903-CE6F-42CD-A74F-1C480F76ED5C}" presName="Accent1Text" presStyleLbl="node1" presStyleIdx="3" presStyleCnt="6"/>
      <dgm:spPr/>
      <dgm:t>
        <a:bodyPr/>
        <a:lstStyle/>
        <a:p>
          <a:endParaRPr lang="en-GB"/>
        </a:p>
      </dgm:t>
    </dgm:pt>
    <dgm:pt modelId="{2EF2C3D4-9D79-4CAC-8DCE-50600EB86615}" type="pres">
      <dgm:prSet presAssocID="{45B11903-CE6F-42CD-A74F-1C480F76ED5C}" presName="spaceBetweenRectangles" presStyleCnt="0"/>
      <dgm:spPr/>
    </dgm:pt>
    <dgm:pt modelId="{F259184B-39CF-4970-91AC-519C71582FDC}" type="pres">
      <dgm:prSet presAssocID="{1D2E73C4-5CC4-4970-A5F4-B052B7A92EAE}" presName="composite" presStyleCnt="0"/>
      <dgm:spPr/>
    </dgm:pt>
    <dgm:pt modelId="{82D19BA9-3749-4805-811E-23CEC0CE45AD}" type="pres">
      <dgm:prSet presAssocID="{1D2E73C4-5CC4-4970-A5F4-B052B7A92EA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56241C9-C4BE-41F0-9CB8-97EF173FC89D}" type="pres">
      <dgm:prSet presAssocID="{1D2E73C4-5CC4-4970-A5F4-B052B7A92EA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4912EFA-C539-4C6A-93FA-298C08B647F2}" type="pres">
      <dgm:prSet presAssocID="{1D2E73C4-5CC4-4970-A5F4-B052B7A92EAE}" presName="BalanceSpacing" presStyleCnt="0"/>
      <dgm:spPr/>
    </dgm:pt>
    <dgm:pt modelId="{22B4AF52-4E2A-4A29-8371-B01256663570}" type="pres">
      <dgm:prSet presAssocID="{1D2E73C4-5CC4-4970-A5F4-B052B7A92EAE}" presName="BalanceSpacing1" presStyleCnt="0"/>
      <dgm:spPr/>
    </dgm:pt>
    <dgm:pt modelId="{50ECDE2F-8FFE-4604-B35A-9A9642A6773F}" type="pres">
      <dgm:prSet presAssocID="{E90ACDF6-E728-4989-947B-29D92841EE7B}" presName="Accent1Text" presStyleLbl="node1" presStyleIdx="5" presStyleCnt="6"/>
      <dgm:spPr/>
      <dgm:t>
        <a:bodyPr/>
        <a:lstStyle/>
        <a:p>
          <a:endParaRPr lang="en-GB"/>
        </a:p>
      </dgm:t>
    </dgm:pt>
  </dgm:ptLst>
  <dgm:cxnLst>
    <dgm:cxn modelId="{A2D63F8A-E828-472A-801A-252FAE2C3632}" type="presOf" srcId="{D338F76B-5802-4762-ADD6-9B6FC430434E}" destId="{9971C597-00E5-4383-A44D-7300A597599C}" srcOrd="0" destOrd="0" presId="urn:microsoft.com/office/officeart/2008/layout/AlternatingHexagons"/>
    <dgm:cxn modelId="{BA0C10E4-5569-452D-9DBC-85B2C7DD72D1}" type="presOf" srcId="{70DB2A23-A4BB-4F4A-912A-73D39192BBA8}" destId="{B42249B8-7856-4642-B67C-6D31AFBACBDB}" srcOrd="0" destOrd="0" presId="urn:microsoft.com/office/officeart/2008/layout/AlternatingHexagons"/>
    <dgm:cxn modelId="{D45EA8CA-C82F-4623-91AC-B7BA84AAFFA2}" type="presOf" srcId="{DA6ED8DD-3FE9-4010-8CE1-6AEE89D97C0C}" destId="{09A25AC0-25E8-4A4B-81CD-90EFB54A8EF6}" srcOrd="0" destOrd="0" presId="urn:microsoft.com/office/officeart/2008/layout/AlternatingHexagons"/>
    <dgm:cxn modelId="{70C4B6E3-323E-4205-9654-ECECF71AA8EA}" type="presOf" srcId="{028330E8-98CA-424C-A0CD-8135DCAD4069}" destId="{956241C9-C4BE-41F0-9CB8-97EF173FC89D}" srcOrd="0" destOrd="0" presId="urn:microsoft.com/office/officeart/2008/layout/AlternatingHexagons"/>
    <dgm:cxn modelId="{282E6BE9-895A-4C34-8C0E-6A6B01E3536C}" type="presOf" srcId="{81267501-9124-48D7-9D7A-3215BF076AFC}" destId="{EF54DC1B-6152-44EB-954D-3E65F204E768}" srcOrd="0" destOrd="0" presId="urn:microsoft.com/office/officeart/2008/layout/AlternatingHexagons"/>
    <dgm:cxn modelId="{6E893846-4CF9-4FE6-B979-514B85E4F55F}" type="presOf" srcId="{E90ACDF6-E728-4989-947B-29D92841EE7B}" destId="{50ECDE2F-8FFE-4604-B35A-9A9642A6773F}" srcOrd="0" destOrd="0" presId="urn:microsoft.com/office/officeart/2008/layout/AlternatingHexagons"/>
    <dgm:cxn modelId="{528C7AE5-2CCC-4251-8924-299C237E97B4}" srcId="{D338F76B-5802-4762-ADD6-9B6FC430434E}" destId="{1D2E73C4-5CC4-4970-A5F4-B052B7A92EAE}" srcOrd="2" destOrd="0" parTransId="{9593C1DA-51F3-48B6-964B-C1F0344DF571}" sibTransId="{E90ACDF6-E728-4989-947B-29D92841EE7B}"/>
    <dgm:cxn modelId="{935912BC-854F-4E7B-ADAA-CFA71D951863}" srcId="{1D2E73C4-5CC4-4970-A5F4-B052B7A92EAE}" destId="{028330E8-98CA-424C-A0CD-8135DCAD4069}" srcOrd="0" destOrd="0" parTransId="{DDDD4B3C-DFE5-4A95-ACED-92034EA64CBB}" sibTransId="{FFC4925D-0368-4095-9B2D-A77FBC47080B}"/>
    <dgm:cxn modelId="{D8D5CE6F-F5F5-4719-BEEB-732C5C480AA6}" type="presOf" srcId="{45B11903-CE6F-42CD-A74F-1C480F76ED5C}" destId="{594773D4-25F9-4C28-BDF6-58AFCB1CF41A}" srcOrd="0" destOrd="0" presId="urn:microsoft.com/office/officeart/2008/layout/AlternatingHexagons"/>
    <dgm:cxn modelId="{AD2B0C92-5957-42D7-BC9B-8C6B14B98281}" type="presOf" srcId="{1D2E73C4-5CC4-4970-A5F4-B052B7A92EAE}" destId="{82D19BA9-3749-4805-811E-23CEC0CE45AD}" srcOrd="0" destOrd="0" presId="urn:microsoft.com/office/officeart/2008/layout/AlternatingHexagons"/>
    <dgm:cxn modelId="{362FF44D-29AC-4E46-BF7F-940327AD1C8D}" srcId="{D338F76B-5802-4762-ADD6-9B6FC430434E}" destId="{81267501-9124-48D7-9D7A-3215BF076AFC}" srcOrd="0" destOrd="0" parTransId="{925877AE-A2F7-45F9-A087-7984D4D1D66C}" sibTransId="{775F21A4-7034-47EA-A75F-82F0572FB175}"/>
    <dgm:cxn modelId="{67B31811-0C94-4FDA-9A2F-896C5DD6E88D}" type="presOf" srcId="{EDF7DFF4-D381-4998-83AF-D2E2B72E294B}" destId="{989D2720-1611-455A-A732-F246F9C46EA2}" srcOrd="0" destOrd="0" presId="urn:microsoft.com/office/officeart/2008/layout/AlternatingHexagons"/>
    <dgm:cxn modelId="{06BC04F2-8AE7-44E8-89B7-B14B75081805}" type="presOf" srcId="{775F21A4-7034-47EA-A75F-82F0572FB175}" destId="{F3FA5049-40F0-4B79-BA14-B74561684F98}" srcOrd="0" destOrd="0" presId="urn:microsoft.com/office/officeart/2008/layout/AlternatingHexagons"/>
    <dgm:cxn modelId="{A8FB3409-C494-426F-B006-84C7D257A99D}" srcId="{81267501-9124-48D7-9D7A-3215BF076AFC}" destId="{DA6ED8DD-3FE9-4010-8CE1-6AEE89D97C0C}" srcOrd="0" destOrd="0" parTransId="{572030A1-6246-46B3-AD50-7C6A9C7D0396}" sibTransId="{A02B77E2-93C9-48D2-BBF2-69EE78B64D60}"/>
    <dgm:cxn modelId="{18DAE39E-6AD9-4F35-AA3B-43C4767CDC39}" srcId="{D338F76B-5802-4762-ADD6-9B6FC430434E}" destId="{EDF7DFF4-D381-4998-83AF-D2E2B72E294B}" srcOrd="1" destOrd="0" parTransId="{9A79C02D-D442-4D57-B4F4-E1C0E91D9182}" sibTransId="{45B11903-CE6F-42CD-A74F-1C480F76ED5C}"/>
    <dgm:cxn modelId="{9DC1180F-38ED-4D90-8A9C-C67BA31F6828}" srcId="{EDF7DFF4-D381-4998-83AF-D2E2B72E294B}" destId="{70DB2A23-A4BB-4F4A-912A-73D39192BBA8}" srcOrd="0" destOrd="0" parTransId="{76D57F66-E878-42EB-B342-8FC2292D93C0}" sibTransId="{B2A591BA-62CC-4D9F-B955-7631FB0591B0}"/>
    <dgm:cxn modelId="{D2D4ACE7-8AED-450A-9053-11AEF9C9EE37}" type="presParOf" srcId="{9971C597-00E5-4383-A44D-7300A597599C}" destId="{197C4163-F3F0-41A0-AF27-7994BCFA87E4}" srcOrd="0" destOrd="0" presId="urn:microsoft.com/office/officeart/2008/layout/AlternatingHexagons"/>
    <dgm:cxn modelId="{84226979-1790-4514-8819-E0D57881B209}" type="presParOf" srcId="{197C4163-F3F0-41A0-AF27-7994BCFA87E4}" destId="{EF54DC1B-6152-44EB-954D-3E65F204E768}" srcOrd="0" destOrd="0" presId="urn:microsoft.com/office/officeart/2008/layout/AlternatingHexagons"/>
    <dgm:cxn modelId="{972317E9-DD2D-4492-BB8B-1BAF2E7E22CE}" type="presParOf" srcId="{197C4163-F3F0-41A0-AF27-7994BCFA87E4}" destId="{09A25AC0-25E8-4A4B-81CD-90EFB54A8EF6}" srcOrd="1" destOrd="0" presId="urn:microsoft.com/office/officeart/2008/layout/AlternatingHexagons"/>
    <dgm:cxn modelId="{21A04705-AB2B-4734-8496-5BD886A38D1A}" type="presParOf" srcId="{197C4163-F3F0-41A0-AF27-7994BCFA87E4}" destId="{CE42D35D-D4BE-4781-A880-593B3B030F5D}" srcOrd="2" destOrd="0" presId="urn:microsoft.com/office/officeart/2008/layout/AlternatingHexagons"/>
    <dgm:cxn modelId="{BC851FCF-60DA-4EDE-9417-72FE84B9F956}" type="presParOf" srcId="{197C4163-F3F0-41A0-AF27-7994BCFA87E4}" destId="{5B3C68E5-11E5-4ECB-826E-B08D7A0997BC}" srcOrd="3" destOrd="0" presId="urn:microsoft.com/office/officeart/2008/layout/AlternatingHexagons"/>
    <dgm:cxn modelId="{38A8342A-4C4F-4900-A457-270ADF8076E9}" type="presParOf" srcId="{197C4163-F3F0-41A0-AF27-7994BCFA87E4}" destId="{F3FA5049-40F0-4B79-BA14-B74561684F98}" srcOrd="4" destOrd="0" presId="urn:microsoft.com/office/officeart/2008/layout/AlternatingHexagons"/>
    <dgm:cxn modelId="{F9B94420-FE65-4009-A82E-2F1904DD1D3E}" type="presParOf" srcId="{9971C597-00E5-4383-A44D-7300A597599C}" destId="{B6744442-9B9C-47BF-9C69-EDED463BF674}" srcOrd="1" destOrd="0" presId="urn:microsoft.com/office/officeart/2008/layout/AlternatingHexagons"/>
    <dgm:cxn modelId="{17E81216-CB30-40E1-9880-B0559990C6EE}" type="presParOf" srcId="{9971C597-00E5-4383-A44D-7300A597599C}" destId="{9236C070-C098-4572-A9D3-A2F3E4060B4A}" srcOrd="2" destOrd="0" presId="urn:microsoft.com/office/officeart/2008/layout/AlternatingHexagons"/>
    <dgm:cxn modelId="{9189F973-F01F-4608-B06B-1A89478494AF}" type="presParOf" srcId="{9236C070-C098-4572-A9D3-A2F3E4060B4A}" destId="{989D2720-1611-455A-A732-F246F9C46EA2}" srcOrd="0" destOrd="0" presId="urn:microsoft.com/office/officeart/2008/layout/AlternatingHexagons"/>
    <dgm:cxn modelId="{CA82AE14-D8D0-48B6-8B5B-32FDAAA256FF}" type="presParOf" srcId="{9236C070-C098-4572-A9D3-A2F3E4060B4A}" destId="{B42249B8-7856-4642-B67C-6D31AFBACBDB}" srcOrd="1" destOrd="0" presId="urn:microsoft.com/office/officeart/2008/layout/AlternatingHexagons"/>
    <dgm:cxn modelId="{4E162888-695F-43D5-946D-31C1E39080B0}" type="presParOf" srcId="{9236C070-C098-4572-A9D3-A2F3E4060B4A}" destId="{4A455F34-C36C-433B-A0B3-8D8AC03E6DAF}" srcOrd="2" destOrd="0" presId="urn:microsoft.com/office/officeart/2008/layout/AlternatingHexagons"/>
    <dgm:cxn modelId="{BDB73C61-D253-4572-9F2C-C9AF6BC4AA2B}" type="presParOf" srcId="{9236C070-C098-4572-A9D3-A2F3E4060B4A}" destId="{3D5EE923-4E25-44F3-AC24-19FD953E8973}" srcOrd="3" destOrd="0" presId="urn:microsoft.com/office/officeart/2008/layout/AlternatingHexagons"/>
    <dgm:cxn modelId="{CCC32ABC-F2CD-499D-A2B2-2A4466D7DD8F}" type="presParOf" srcId="{9236C070-C098-4572-A9D3-A2F3E4060B4A}" destId="{594773D4-25F9-4C28-BDF6-58AFCB1CF41A}" srcOrd="4" destOrd="0" presId="urn:microsoft.com/office/officeart/2008/layout/AlternatingHexagons"/>
    <dgm:cxn modelId="{D242327A-C0A3-4F4A-829C-7D115C154A26}" type="presParOf" srcId="{9971C597-00E5-4383-A44D-7300A597599C}" destId="{2EF2C3D4-9D79-4CAC-8DCE-50600EB86615}" srcOrd="3" destOrd="0" presId="urn:microsoft.com/office/officeart/2008/layout/AlternatingHexagons"/>
    <dgm:cxn modelId="{13E4EA41-875D-43CB-A45C-E01F251AFF9B}" type="presParOf" srcId="{9971C597-00E5-4383-A44D-7300A597599C}" destId="{F259184B-39CF-4970-91AC-519C71582FDC}" srcOrd="4" destOrd="0" presId="urn:microsoft.com/office/officeart/2008/layout/AlternatingHexagons"/>
    <dgm:cxn modelId="{3025C763-A98E-445C-AB21-FC0C0E6939BC}" type="presParOf" srcId="{F259184B-39CF-4970-91AC-519C71582FDC}" destId="{82D19BA9-3749-4805-811E-23CEC0CE45AD}" srcOrd="0" destOrd="0" presId="urn:microsoft.com/office/officeart/2008/layout/AlternatingHexagons"/>
    <dgm:cxn modelId="{C2481964-72FF-4BDD-BB8D-29EE6E9420E0}" type="presParOf" srcId="{F259184B-39CF-4970-91AC-519C71582FDC}" destId="{956241C9-C4BE-41F0-9CB8-97EF173FC89D}" srcOrd="1" destOrd="0" presId="urn:microsoft.com/office/officeart/2008/layout/AlternatingHexagons"/>
    <dgm:cxn modelId="{165148E6-0095-48A1-BE0A-F110F990938E}" type="presParOf" srcId="{F259184B-39CF-4970-91AC-519C71582FDC}" destId="{44912EFA-C539-4C6A-93FA-298C08B647F2}" srcOrd="2" destOrd="0" presId="urn:microsoft.com/office/officeart/2008/layout/AlternatingHexagons"/>
    <dgm:cxn modelId="{713D9AB4-55BF-4CEA-A2DF-EF03C494BBCE}" type="presParOf" srcId="{F259184B-39CF-4970-91AC-519C71582FDC}" destId="{22B4AF52-4E2A-4A29-8371-B01256663570}" srcOrd="3" destOrd="0" presId="urn:microsoft.com/office/officeart/2008/layout/AlternatingHexagons"/>
    <dgm:cxn modelId="{9CFD83B8-D175-4AE3-9B7A-FEC4AB4AB89D}" type="presParOf" srcId="{F259184B-39CF-4970-91AC-519C71582FDC}" destId="{50ECDE2F-8FFE-4604-B35A-9A9642A6773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38F76B-5802-4762-ADD6-9B6FC430434E}" type="doc">
      <dgm:prSet loTypeId="urn:microsoft.com/office/officeart/2008/layout/AlternatingHexagons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GB"/>
        </a:p>
      </dgm:t>
    </dgm:pt>
    <dgm:pt modelId="{81267501-9124-48D7-9D7A-3215BF076AFC}">
      <dgm:prSet phldrT="[Text]"/>
      <dgm:spPr/>
      <dgm:t>
        <a:bodyPr/>
        <a:lstStyle/>
        <a:p>
          <a:r>
            <a:rPr lang="en-GB" dirty="0" smtClean="0"/>
            <a:t>Of</a:t>
          </a:r>
          <a:endParaRPr lang="en-GB" dirty="0"/>
        </a:p>
      </dgm:t>
    </dgm:pt>
    <dgm:pt modelId="{925877AE-A2F7-45F9-A087-7984D4D1D66C}" type="parTrans" cxnId="{362FF44D-29AC-4E46-BF7F-940327AD1C8D}">
      <dgm:prSet/>
      <dgm:spPr/>
      <dgm:t>
        <a:bodyPr/>
        <a:lstStyle/>
        <a:p>
          <a:endParaRPr lang="en-GB"/>
        </a:p>
      </dgm:t>
    </dgm:pt>
    <dgm:pt modelId="{775F21A4-7034-47EA-A75F-82F0572FB175}" type="sibTrans" cxnId="{362FF44D-29AC-4E46-BF7F-940327AD1C8D}">
      <dgm:prSet/>
      <dgm:spPr/>
      <dgm:t>
        <a:bodyPr/>
        <a:lstStyle/>
        <a:p>
          <a:r>
            <a:rPr lang="en-GB" dirty="0" smtClean="0"/>
            <a:t>Day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pres?slideindex=1&amp;slidetitle="/>
          </dgm14:cNvPr>
        </a:ext>
      </dgm:extLst>
    </dgm:pt>
    <dgm:pt modelId="{DA6ED8DD-3FE9-4010-8CE1-6AEE89D97C0C}">
      <dgm:prSet phldrT="[Text]"/>
      <dgm:spPr/>
      <dgm:t>
        <a:bodyPr/>
        <a:lstStyle/>
        <a:p>
          <a:endParaRPr lang="en-GB" dirty="0"/>
        </a:p>
      </dgm:t>
    </dgm:pt>
    <dgm:pt modelId="{572030A1-6246-46B3-AD50-7C6A9C7D0396}" type="parTrans" cxnId="{A8FB3409-C494-426F-B006-84C7D257A99D}">
      <dgm:prSet/>
      <dgm:spPr/>
      <dgm:t>
        <a:bodyPr/>
        <a:lstStyle/>
        <a:p>
          <a:endParaRPr lang="en-GB"/>
        </a:p>
      </dgm:t>
    </dgm:pt>
    <dgm:pt modelId="{A02B77E2-93C9-48D2-BBF2-69EE78B64D60}" type="sibTrans" cxnId="{A8FB3409-C494-426F-B006-84C7D257A99D}">
      <dgm:prSet/>
      <dgm:spPr/>
      <dgm:t>
        <a:bodyPr/>
        <a:lstStyle/>
        <a:p>
          <a:endParaRPr lang="en-GB"/>
        </a:p>
      </dgm:t>
    </dgm:pt>
    <dgm:pt modelId="{EDF7DFF4-D381-4998-83AF-D2E2B72E294B}">
      <dgm:prSet phldrT="[Text]"/>
      <dgm:spPr/>
      <dgm:t>
        <a:bodyPr/>
        <a:lstStyle/>
        <a:p>
          <a:r>
            <a:rPr lang="en-GB" dirty="0" smtClean="0"/>
            <a:t>the</a:t>
          </a:r>
          <a:endParaRPr lang="en-GB" dirty="0"/>
        </a:p>
      </dgm:t>
    </dgm:pt>
    <dgm:pt modelId="{9A79C02D-D442-4D57-B4F4-E1C0E91D9182}" type="parTrans" cxnId="{18DAE39E-6AD9-4F35-AA3B-43C4767CDC39}">
      <dgm:prSet/>
      <dgm:spPr/>
      <dgm:t>
        <a:bodyPr/>
        <a:lstStyle/>
        <a:p>
          <a:endParaRPr lang="en-GB"/>
        </a:p>
      </dgm:t>
    </dgm:pt>
    <dgm:pt modelId="{45B11903-CE6F-42CD-A74F-1C480F76ED5C}" type="sibTrans" cxnId="{18DAE39E-6AD9-4F35-AA3B-43C4767CDC39}">
      <dgm:prSet/>
      <dgm:spPr/>
      <dgm:t>
        <a:bodyPr/>
        <a:lstStyle/>
        <a:p>
          <a:r>
            <a:rPr lang="en-GB" dirty="0" smtClean="0"/>
            <a:t>European</a:t>
          </a:r>
          <a:endParaRPr lang="en-GB" dirty="0"/>
        </a:p>
      </dgm:t>
    </dgm:pt>
    <dgm:pt modelId="{70DB2A23-A4BB-4F4A-912A-73D39192BBA8}">
      <dgm:prSet phldrT="[Text]"/>
      <dgm:spPr/>
      <dgm:t>
        <a:bodyPr/>
        <a:lstStyle/>
        <a:p>
          <a:r>
            <a:rPr lang="en-GB" baseline="0" dirty="0" smtClean="0">
              <a:solidFill>
                <a:srgbClr val="800000"/>
              </a:solidFill>
            </a:rPr>
            <a:t>von</a:t>
          </a:r>
          <a:br>
            <a:rPr lang="en-GB" baseline="0" dirty="0" smtClean="0">
              <a:solidFill>
                <a:srgbClr val="800000"/>
              </a:solidFill>
            </a:rPr>
          </a:br>
          <a:r>
            <a:rPr lang="en-GB" baseline="0" dirty="0" smtClean="0">
              <a:solidFill>
                <a:srgbClr val="800000"/>
              </a:solidFill>
            </a:rPr>
            <a:t>Struve</a:t>
          </a:r>
          <a:endParaRPr lang="en-GB" baseline="0" dirty="0">
            <a:solidFill>
              <a:srgbClr val="800000"/>
            </a:solidFill>
          </a:endParaRPr>
        </a:p>
      </dgm:t>
    </dgm:pt>
    <dgm:pt modelId="{76D57F66-E878-42EB-B342-8FC2292D93C0}" type="parTrans" cxnId="{9DC1180F-38ED-4D90-8A9C-C67BA31F6828}">
      <dgm:prSet/>
      <dgm:spPr/>
      <dgm:t>
        <a:bodyPr/>
        <a:lstStyle/>
        <a:p>
          <a:endParaRPr lang="en-GB"/>
        </a:p>
      </dgm:t>
    </dgm:pt>
    <dgm:pt modelId="{B2A591BA-62CC-4D9F-B955-7631FB0591B0}" type="sibTrans" cxnId="{9DC1180F-38ED-4D90-8A9C-C67BA31F6828}">
      <dgm:prSet/>
      <dgm:spPr/>
      <dgm:t>
        <a:bodyPr/>
        <a:lstStyle/>
        <a:p>
          <a:endParaRPr lang="en-GB"/>
        </a:p>
      </dgm:t>
    </dgm:pt>
    <dgm:pt modelId="{1D2E73C4-5CC4-4970-A5F4-B052B7A92EAE}">
      <dgm:prSet phldrT="[Text]"/>
      <dgm:spPr/>
      <dgm:t>
        <a:bodyPr/>
        <a:lstStyle/>
        <a:p>
          <a:r>
            <a:rPr lang="en-GB" dirty="0" smtClean="0"/>
            <a:t>&amp;GI</a:t>
          </a:r>
          <a:endParaRPr lang="en-GB" dirty="0"/>
        </a:p>
      </dgm:t>
    </dgm:pt>
    <dgm:pt modelId="{9593C1DA-51F3-48B6-964B-C1F0344DF571}" type="parTrans" cxnId="{528C7AE5-2CCC-4251-8924-299C237E97B4}">
      <dgm:prSet/>
      <dgm:spPr/>
      <dgm:t>
        <a:bodyPr/>
        <a:lstStyle/>
        <a:p>
          <a:endParaRPr lang="en-GB"/>
        </a:p>
      </dgm:t>
    </dgm:pt>
    <dgm:pt modelId="{E90ACDF6-E728-4989-947B-29D92841EE7B}" type="sibTrans" cxnId="{528C7AE5-2CCC-4251-8924-299C237E97B4}">
      <dgm:prSet/>
      <dgm:spPr/>
      <dgm:t>
        <a:bodyPr/>
        <a:lstStyle/>
        <a:p>
          <a:r>
            <a:rPr lang="en-GB" dirty="0" smtClean="0"/>
            <a:t>Surveyor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pres?slideindex=1&amp;slidetitle="/>
          </dgm14:cNvPr>
        </a:ext>
      </dgm:extLst>
    </dgm:pt>
    <dgm:pt modelId="{028330E8-98CA-424C-A0CD-8135DCAD4069}">
      <dgm:prSet phldrT="[Text]"/>
      <dgm:spPr/>
      <dgm:t>
        <a:bodyPr/>
        <a:lstStyle/>
        <a:p>
          <a:r>
            <a:rPr lang="en-GB" baseline="0" dirty="0" smtClean="0">
              <a:solidFill>
                <a:schemeClr val="accent1">
                  <a:lumMod val="10000"/>
                </a:schemeClr>
              </a:solidFill>
            </a:rPr>
            <a:t>Year</a:t>
          </a:r>
          <a:endParaRPr lang="en-GB" baseline="0" dirty="0">
            <a:solidFill>
              <a:schemeClr val="accent1">
                <a:lumMod val="10000"/>
              </a:schemeClr>
            </a:solidFill>
          </a:endParaRPr>
        </a:p>
      </dgm:t>
    </dgm:pt>
    <dgm:pt modelId="{FFC4925D-0368-4095-9B2D-A77FBC47080B}" type="sibTrans" cxnId="{935912BC-854F-4E7B-ADAA-CFA71D951863}">
      <dgm:prSet/>
      <dgm:spPr/>
      <dgm:t>
        <a:bodyPr/>
        <a:lstStyle/>
        <a:p>
          <a:endParaRPr lang="en-GB"/>
        </a:p>
      </dgm:t>
    </dgm:pt>
    <dgm:pt modelId="{DDDD4B3C-DFE5-4A95-ACED-92034EA64CBB}" type="parTrans" cxnId="{935912BC-854F-4E7B-ADAA-CFA71D951863}">
      <dgm:prSet/>
      <dgm:spPr/>
      <dgm:t>
        <a:bodyPr/>
        <a:lstStyle/>
        <a:p>
          <a:endParaRPr lang="en-GB"/>
        </a:p>
      </dgm:t>
    </dgm:pt>
    <dgm:pt modelId="{9971C597-00E5-4383-A44D-7300A597599C}" type="pres">
      <dgm:prSet presAssocID="{D338F76B-5802-4762-ADD6-9B6FC430434E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197C4163-F3F0-41A0-AF27-7994BCFA87E4}" type="pres">
      <dgm:prSet presAssocID="{81267501-9124-48D7-9D7A-3215BF076AFC}" presName="composite" presStyleCnt="0"/>
      <dgm:spPr/>
    </dgm:pt>
    <dgm:pt modelId="{EF54DC1B-6152-44EB-954D-3E65F204E768}" type="pres">
      <dgm:prSet presAssocID="{81267501-9124-48D7-9D7A-3215BF076AFC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9A25AC0-25E8-4A4B-81CD-90EFB54A8EF6}" type="pres">
      <dgm:prSet presAssocID="{81267501-9124-48D7-9D7A-3215BF076AFC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E42D35D-D4BE-4781-A880-593B3B030F5D}" type="pres">
      <dgm:prSet presAssocID="{81267501-9124-48D7-9D7A-3215BF076AFC}" presName="BalanceSpacing" presStyleCnt="0"/>
      <dgm:spPr/>
    </dgm:pt>
    <dgm:pt modelId="{5B3C68E5-11E5-4ECB-826E-B08D7A0997BC}" type="pres">
      <dgm:prSet presAssocID="{81267501-9124-48D7-9D7A-3215BF076AFC}" presName="BalanceSpacing1" presStyleCnt="0"/>
      <dgm:spPr/>
    </dgm:pt>
    <dgm:pt modelId="{F3FA5049-40F0-4B79-BA14-B74561684F98}" type="pres">
      <dgm:prSet presAssocID="{775F21A4-7034-47EA-A75F-82F0572FB175}" presName="Accent1Text" presStyleLbl="node1" presStyleIdx="1" presStyleCnt="6"/>
      <dgm:spPr/>
      <dgm:t>
        <a:bodyPr/>
        <a:lstStyle/>
        <a:p>
          <a:endParaRPr lang="en-GB"/>
        </a:p>
      </dgm:t>
    </dgm:pt>
    <dgm:pt modelId="{B6744442-9B9C-47BF-9C69-EDED463BF674}" type="pres">
      <dgm:prSet presAssocID="{775F21A4-7034-47EA-A75F-82F0572FB175}" presName="spaceBetweenRectangles" presStyleCnt="0"/>
      <dgm:spPr/>
    </dgm:pt>
    <dgm:pt modelId="{9236C070-C098-4572-A9D3-A2F3E4060B4A}" type="pres">
      <dgm:prSet presAssocID="{EDF7DFF4-D381-4998-83AF-D2E2B72E294B}" presName="composite" presStyleCnt="0"/>
      <dgm:spPr/>
    </dgm:pt>
    <dgm:pt modelId="{989D2720-1611-455A-A732-F246F9C46EA2}" type="pres">
      <dgm:prSet presAssocID="{EDF7DFF4-D381-4998-83AF-D2E2B72E294B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42249B8-7856-4642-B67C-6D31AFBACBDB}" type="pres">
      <dgm:prSet presAssocID="{EDF7DFF4-D381-4998-83AF-D2E2B72E294B}" presName="Childtext1" presStyleLbl="revTx" presStyleIdx="1" presStyleCnt="3" custLinFactNeighborX="5022" custLinFactNeighborY="17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A455F34-C36C-433B-A0B3-8D8AC03E6DAF}" type="pres">
      <dgm:prSet presAssocID="{EDF7DFF4-D381-4998-83AF-D2E2B72E294B}" presName="BalanceSpacing" presStyleCnt="0"/>
      <dgm:spPr/>
    </dgm:pt>
    <dgm:pt modelId="{3D5EE923-4E25-44F3-AC24-19FD953E8973}" type="pres">
      <dgm:prSet presAssocID="{EDF7DFF4-D381-4998-83AF-D2E2B72E294B}" presName="BalanceSpacing1" presStyleCnt="0"/>
      <dgm:spPr/>
    </dgm:pt>
    <dgm:pt modelId="{594773D4-25F9-4C28-BDF6-58AFCB1CF41A}" type="pres">
      <dgm:prSet presAssocID="{45B11903-CE6F-42CD-A74F-1C480F76ED5C}" presName="Accent1Text" presStyleLbl="node1" presStyleIdx="3" presStyleCnt="6"/>
      <dgm:spPr/>
      <dgm:t>
        <a:bodyPr/>
        <a:lstStyle/>
        <a:p>
          <a:endParaRPr lang="en-GB"/>
        </a:p>
      </dgm:t>
    </dgm:pt>
    <dgm:pt modelId="{2EF2C3D4-9D79-4CAC-8DCE-50600EB86615}" type="pres">
      <dgm:prSet presAssocID="{45B11903-CE6F-42CD-A74F-1C480F76ED5C}" presName="spaceBetweenRectangles" presStyleCnt="0"/>
      <dgm:spPr/>
    </dgm:pt>
    <dgm:pt modelId="{F259184B-39CF-4970-91AC-519C71582FDC}" type="pres">
      <dgm:prSet presAssocID="{1D2E73C4-5CC4-4970-A5F4-B052B7A92EAE}" presName="composite" presStyleCnt="0"/>
      <dgm:spPr/>
    </dgm:pt>
    <dgm:pt modelId="{82D19BA9-3749-4805-811E-23CEC0CE45AD}" type="pres">
      <dgm:prSet presAssocID="{1D2E73C4-5CC4-4970-A5F4-B052B7A92EA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56241C9-C4BE-41F0-9CB8-97EF173FC89D}" type="pres">
      <dgm:prSet presAssocID="{1D2E73C4-5CC4-4970-A5F4-B052B7A92EAE}" presName="Childtext1" presStyleLbl="revTx" presStyleIdx="2" presStyleCnt="3" custLinFactNeighborX="-59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4912EFA-C539-4C6A-93FA-298C08B647F2}" type="pres">
      <dgm:prSet presAssocID="{1D2E73C4-5CC4-4970-A5F4-B052B7A92EAE}" presName="BalanceSpacing" presStyleCnt="0"/>
      <dgm:spPr/>
    </dgm:pt>
    <dgm:pt modelId="{22B4AF52-4E2A-4A29-8371-B01256663570}" type="pres">
      <dgm:prSet presAssocID="{1D2E73C4-5CC4-4970-A5F4-B052B7A92EAE}" presName="BalanceSpacing1" presStyleCnt="0"/>
      <dgm:spPr/>
    </dgm:pt>
    <dgm:pt modelId="{50ECDE2F-8FFE-4604-B35A-9A9642A6773F}" type="pres">
      <dgm:prSet presAssocID="{E90ACDF6-E728-4989-947B-29D92841EE7B}" presName="Accent1Text" presStyleLbl="node1" presStyleIdx="5" presStyleCnt="6"/>
      <dgm:spPr/>
      <dgm:t>
        <a:bodyPr/>
        <a:lstStyle/>
        <a:p>
          <a:endParaRPr lang="en-GB"/>
        </a:p>
      </dgm:t>
    </dgm:pt>
  </dgm:ptLst>
  <dgm:cxnLst>
    <dgm:cxn modelId="{383F1A50-D809-4914-8566-749D4A627859}" type="presOf" srcId="{DA6ED8DD-3FE9-4010-8CE1-6AEE89D97C0C}" destId="{09A25AC0-25E8-4A4B-81CD-90EFB54A8EF6}" srcOrd="0" destOrd="0" presId="urn:microsoft.com/office/officeart/2008/layout/AlternatingHexagons"/>
    <dgm:cxn modelId="{FAF83B40-1E51-4194-BEFC-BA149D15B78D}" type="presOf" srcId="{EDF7DFF4-D381-4998-83AF-D2E2B72E294B}" destId="{989D2720-1611-455A-A732-F246F9C46EA2}" srcOrd="0" destOrd="0" presId="urn:microsoft.com/office/officeart/2008/layout/AlternatingHexagons"/>
    <dgm:cxn modelId="{528C7AE5-2CCC-4251-8924-299C237E97B4}" srcId="{D338F76B-5802-4762-ADD6-9B6FC430434E}" destId="{1D2E73C4-5CC4-4970-A5F4-B052B7A92EAE}" srcOrd="2" destOrd="0" parTransId="{9593C1DA-51F3-48B6-964B-C1F0344DF571}" sibTransId="{E90ACDF6-E728-4989-947B-29D92841EE7B}"/>
    <dgm:cxn modelId="{E70D7E2D-1708-4CF7-BF3B-998E50CA0111}" type="presOf" srcId="{81267501-9124-48D7-9D7A-3215BF076AFC}" destId="{EF54DC1B-6152-44EB-954D-3E65F204E768}" srcOrd="0" destOrd="0" presId="urn:microsoft.com/office/officeart/2008/layout/AlternatingHexagons"/>
    <dgm:cxn modelId="{D30FFAA8-F1E0-44CB-B823-0AC1C847E427}" type="presOf" srcId="{D338F76B-5802-4762-ADD6-9B6FC430434E}" destId="{9971C597-00E5-4383-A44D-7300A597599C}" srcOrd="0" destOrd="0" presId="urn:microsoft.com/office/officeart/2008/layout/AlternatingHexagons"/>
    <dgm:cxn modelId="{935912BC-854F-4E7B-ADAA-CFA71D951863}" srcId="{1D2E73C4-5CC4-4970-A5F4-B052B7A92EAE}" destId="{028330E8-98CA-424C-A0CD-8135DCAD4069}" srcOrd="0" destOrd="0" parTransId="{DDDD4B3C-DFE5-4A95-ACED-92034EA64CBB}" sibTransId="{FFC4925D-0368-4095-9B2D-A77FBC47080B}"/>
    <dgm:cxn modelId="{2311BF8D-4059-4F65-A107-B7383E9E78CD}" type="presOf" srcId="{E90ACDF6-E728-4989-947B-29D92841EE7B}" destId="{50ECDE2F-8FFE-4604-B35A-9A9642A6773F}" srcOrd="0" destOrd="0" presId="urn:microsoft.com/office/officeart/2008/layout/AlternatingHexagons"/>
    <dgm:cxn modelId="{BCE5729B-E392-408D-ACB7-93BE9A4E3DED}" type="presOf" srcId="{45B11903-CE6F-42CD-A74F-1C480F76ED5C}" destId="{594773D4-25F9-4C28-BDF6-58AFCB1CF41A}" srcOrd="0" destOrd="0" presId="urn:microsoft.com/office/officeart/2008/layout/AlternatingHexagons"/>
    <dgm:cxn modelId="{362FF44D-29AC-4E46-BF7F-940327AD1C8D}" srcId="{D338F76B-5802-4762-ADD6-9B6FC430434E}" destId="{81267501-9124-48D7-9D7A-3215BF076AFC}" srcOrd="0" destOrd="0" parTransId="{925877AE-A2F7-45F9-A087-7984D4D1D66C}" sibTransId="{775F21A4-7034-47EA-A75F-82F0572FB175}"/>
    <dgm:cxn modelId="{A8FB3409-C494-426F-B006-84C7D257A99D}" srcId="{81267501-9124-48D7-9D7A-3215BF076AFC}" destId="{DA6ED8DD-3FE9-4010-8CE1-6AEE89D97C0C}" srcOrd="0" destOrd="0" parTransId="{572030A1-6246-46B3-AD50-7C6A9C7D0396}" sibTransId="{A02B77E2-93C9-48D2-BBF2-69EE78B64D60}"/>
    <dgm:cxn modelId="{1712DDA2-9CDD-4E03-A5BA-261B18FB0EF5}" type="presOf" srcId="{1D2E73C4-5CC4-4970-A5F4-B052B7A92EAE}" destId="{82D19BA9-3749-4805-811E-23CEC0CE45AD}" srcOrd="0" destOrd="0" presId="urn:microsoft.com/office/officeart/2008/layout/AlternatingHexagons"/>
    <dgm:cxn modelId="{2E386CB8-112E-4C33-BA31-A58FF26D4CBF}" type="presOf" srcId="{775F21A4-7034-47EA-A75F-82F0572FB175}" destId="{F3FA5049-40F0-4B79-BA14-B74561684F98}" srcOrd="0" destOrd="0" presId="urn:microsoft.com/office/officeart/2008/layout/AlternatingHexagons"/>
    <dgm:cxn modelId="{035E551E-D628-435E-84F3-CC18765B4BD0}" type="presOf" srcId="{70DB2A23-A4BB-4F4A-912A-73D39192BBA8}" destId="{B42249B8-7856-4642-B67C-6D31AFBACBDB}" srcOrd="0" destOrd="0" presId="urn:microsoft.com/office/officeart/2008/layout/AlternatingHexagons"/>
    <dgm:cxn modelId="{18DAE39E-6AD9-4F35-AA3B-43C4767CDC39}" srcId="{D338F76B-5802-4762-ADD6-9B6FC430434E}" destId="{EDF7DFF4-D381-4998-83AF-D2E2B72E294B}" srcOrd="1" destOrd="0" parTransId="{9A79C02D-D442-4D57-B4F4-E1C0E91D9182}" sibTransId="{45B11903-CE6F-42CD-A74F-1C480F76ED5C}"/>
    <dgm:cxn modelId="{C7D7ACAA-2ECD-482C-B0A6-478E1D4E48C3}" type="presOf" srcId="{028330E8-98CA-424C-A0CD-8135DCAD4069}" destId="{956241C9-C4BE-41F0-9CB8-97EF173FC89D}" srcOrd="0" destOrd="0" presId="urn:microsoft.com/office/officeart/2008/layout/AlternatingHexagons"/>
    <dgm:cxn modelId="{9DC1180F-38ED-4D90-8A9C-C67BA31F6828}" srcId="{EDF7DFF4-D381-4998-83AF-D2E2B72E294B}" destId="{70DB2A23-A4BB-4F4A-912A-73D39192BBA8}" srcOrd="0" destOrd="0" parTransId="{76D57F66-E878-42EB-B342-8FC2292D93C0}" sibTransId="{B2A591BA-62CC-4D9F-B955-7631FB0591B0}"/>
    <dgm:cxn modelId="{2B360235-BF8A-46BC-B45B-58C4DAC18ACA}" type="presParOf" srcId="{9971C597-00E5-4383-A44D-7300A597599C}" destId="{197C4163-F3F0-41A0-AF27-7994BCFA87E4}" srcOrd="0" destOrd="0" presId="urn:microsoft.com/office/officeart/2008/layout/AlternatingHexagons"/>
    <dgm:cxn modelId="{C370DED1-B9B1-4103-AD44-D1D1DEA51BEF}" type="presParOf" srcId="{197C4163-F3F0-41A0-AF27-7994BCFA87E4}" destId="{EF54DC1B-6152-44EB-954D-3E65F204E768}" srcOrd="0" destOrd="0" presId="urn:microsoft.com/office/officeart/2008/layout/AlternatingHexagons"/>
    <dgm:cxn modelId="{52B279E8-6E69-4DE5-888B-4BB1E85A11B2}" type="presParOf" srcId="{197C4163-F3F0-41A0-AF27-7994BCFA87E4}" destId="{09A25AC0-25E8-4A4B-81CD-90EFB54A8EF6}" srcOrd="1" destOrd="0" presId="urn:microsoft.com/office/officeart/2008/layout/AlternatingHexagons"/>
    <dgm:cxn modelId="{CE76D1E5-F696-4221-9CCE-5AD7C610D99B}" type="presParOf" srcId="{197C4163-F3F0-41A0-AF27-7994BCFA87E4}" destId="{CE42D35D-D4BE-4781-A880-593B3B030F5D}" srcOrd="2" destOrd="0" presId="urn:microsoft.com/office/officeart/2008/layout/AlternatingHexagons"/>
    <dgm:cxn modelId="{D11D7075-D7CD-407F-9ED5-9A962D2995B9}" type="presParOf" srcId="{197C4163-F3F0-41A0-AF27-7994BCFA87E4}" destId="{5B3C68E5-11E5-4ECB-826E-B08D7A0997BC}" srcOrd="3" destOrd="0" presId="urn:microsoft.com/office/officeart/2008/layout/AlternatingHexagons"/>
    <dgm:cxn modelId="{C003082C-954C-4F93-8AAB-300BB5A55390}" type="presParOf" srcId="{197C4163-F3F0-41A0-AF27-7994BCFA87E4}" destId="{F3FA5049-40F0-4B79-BA14-B74561684F98}" srcOrd="4" destOrd="0" presId="urn:microsoft.com/office/officeart/2008/layout/AlternatingHexagons"/>
    <dgm:cxn modelId="{DD546359-B5DC-44F2-9070-37F9008177AF}" type="presParOf" srcId="{9971C597-00E5-4383-A44D-7300A597599C}" destId="{B6744442-9B9C-47BF-9C69-EDED463BF674}" srcOrd="1" destOrd="0" presId="urn:microsoft.com/office/officeart/2008/layout/AlternatingHexagons"/>
    <dgm:cxn modelId="{C26B9705-3D59-4561-B78A-4AF6FF2F1641}" type="presParOf" srcId="{9971C597-00E5-4383-A44D-7300A597599C}" destId="{9236C070-C098-4572-A9D3-A2F3E4060B4A}" srcOrd="2" destOrd="0" presId="urn:microsoft.com/office/officeart/2008/layout/AlternatingHexagons"/>
    <dgm:cxn modelId="{DC58B402-6B2A-4431-A52C-4D78128022CA}" type="presParOf" srcId="{9236C070-C098-4572-A9D3-A2F3E4060B4A}" destId="{989D2720-1611-455A-A732-F246F9C46EA2}" srcOrd="0" destOrd="0" presId="urn:microsoft.com/office/officeart/2008/layout/AlternatingHexagons"/>
    <dgm:cxn modelId="{710D848A-69ED-4A4A-AD76-12A8607A2DED}" type="presParOf" srcId="{9236C070-C098-4572-A9D3-A2F3E4060B4A}" destId="{B42249B8-7856-4642-B67C-6D31AFBACBDB}" srcOrd="1" destOrd="0" presId="urn:microsoft.com/office/officeart/2008/layout/AlternatingHexagons"/>
    <dgm:cxn modelId="{3BC39C71-2CAF-4BC7-98B3-10FED3482B9F}" type="presParOf" srcId="{9236C070-C098-4572-A9D3-A2F3E4060B4A}" destId="{4A455F34-C36C-433B-A0B3-8D8AC03E6DAF}" srcOrd="2" destOrd="0" presId="urn:microsoft.com/office/officeart/2008/layout/AlternatingHexagons"/>
    <dgm:cxn modelId="{164F6536-65A3-4375-8559-133843209DDE}" type="presParOf" srcId="{9236C070-C098-4572-A9D3-A2F3E4060B4A}" destId="{3D5EE923-4E25-44F3-AC24-19FD953E8973}" srcOrd="3" destOrd="0" presId="urn:microsoft.com/office/officeart/2008/layout/AlternatingHexagons"/>
    <dgm:cxn modelId="{4C9DD92B-B80A-4200-878B-477E1B2D7ED7}" type="presParOf" srcId="{9236C070-C098-4572-A9D3-A2F3E4060B4A}" destId="{594773D4-25F9-4C28-BDF6-58AFCB1CF41A}" srcOrd="4" destOrd="0" presId="urn:microsoft.com/office/officeart/2008/layout/AlternatingHexagons"/>
    <dgm:cxn modelId="{62000639-486D-4698-BF35-DBFD85B4A90C}" type="presParOf" srcId="{9971C597-00E5-4383-A44D-7300A597599C}" destId="{2EF2C3D4-9D79-4CAC-8DCE-50600EB86615}" srcOrd="3" destOrd="0" presId="urn:microsoft.com/office/officeart/2008/layout/AlternatingHexagons"/>
    <dgm:cxn modelId="{925106ED-8A28-4C92-9557-2C21A26CC73D}" type="presParOf" srcId="{9971C597-00E5-4383-A44D-7300A597599C}" destId="{F259184B-39CF-4970-91AC-519C71582FDC}" srcOrd="4" destOrd="0" presId="urn:microsoft.com/office/officeart/2008/layout/AlternatingHexagons"/>
    <dgm:cxn modelId="{F38CEE65-77D4-4086-A264-940E59FD9850}" type="presParOf" srcId="{F259184B-39CF-4970-91AC-519C71582FDC}" destId="{82D19BA9-3749-4805-811E-23CEC0CE45AD}" srcOrd="0" destOrd="0" presId="urn:microsoft.com/office/officeart/2008/layout/AlternatingHexagons"/>
    <dgm:cxn modelId="{959F1E29-6718-4F6C-8C8E-889E1E82BADF}" type="presParOf" srcId="{F259184B-39CF-4970-91AC-519C71582FDC}" destId="{956241C9-C4BE-41F0-9CB8-97EF173FC89D}" srcOrd="1" destOrd="0" presId="urn:microsoft.com/office/officeart/2008/layout/AlternatingHexagons"/>
    <dgm:cxn modelId="{66EED424-6046-4612-A76E-5E488E63A817}" type="presParOf" srcId="{F259184B-39CF-4970-91AC-519C71582FDC}" destId="{44912EFA-C539-4C6A-93FA-298C08B647F2}" srcOrd="2" destOrd="0" presId="urn:microsoft.com/office/officeart/2008/layout/AlternatingHexagons"/>
    <dgm:cxn modelId="{4F4333BE-E4FD-4151-94D4-165D0A4727AB}" type="presParOf" srcId="{F259184B-39CF-4970-91AC-519C71582FDC}" destId="{22B4AF52-4E2A-4A29-8371-B01256663570}" srcOrd="3" destOrd="0" presId="urn:microsoft.com/office/officeart/2008/layout/AlternatingHexagons"/>
    <dgm:cxn modelId="{7C118412-F638-44C5-AE1B-9D49D41ED337}" type="presParOf" srcId="{F259184B-39CF-4970-91AC-519C71582FDC}" destId="{50ECDE2F-8FFE-4604-B35A-9A9642A6773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54DC1B-6152-44EB-954D-3E65F204E768}">
      <dsp:nvSpPr>
        <dsp:cNvPr id="0" name=""/>
        <dsp:cNvSpPr/>
      </dsp:nvSpPr>
      <dsp:spPr>
        <a:xfrm rot="5400000">
          <a:off x="3266122" y="115863"/>
          <a:ext cx="1766854" cy="153716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500" kern="1200" dirty="0" smtClean="0"/>
            <a:t>Of</a:t>
          </a:r>
          <a:endParaRPr lang="en-GB" sz="3500" kern="1200" dirty="0"/>
        </a:p>
      </dsp:txBody>
      <dsp:txXfrm rot="-5400000">
        <a:off x="3620508" y="276353"/>
        <a:ext cx="1058081" cy="1216184"/>
      </dsp:txXfrm>
    </dsp:sp>
    <dsp:sp modelId="{09A25AC0-25E8-4A4B-81CD-90EFB54A8EF6}">
      <dsp:nvSpPr>
        <dsp:cNvPr id="0" name=""/>
        <dsp:cNvSpPr/>
      </dsp:nvSpPr>
      <dsp:spPr>
        <a:xfrm>
          <a:off x="4964776" y="354389"/>
          <a:ext cx="1971810" cy="1060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100" kern="1200" dirty="0"/>
        </a:p>
      </dsp:txBody>
      <dsp:txXfrm>
        <a:off x="4964776" y="354389"/>
        <a:ext cx="1971810" cy="1060112"/>
      </dsp:txXfrm>
    </dsp:sp>
    <dsp:sp modelId="{F3FA5049-40F0-4B79-BA14-B74561684F98}">
      <dsp:nvSpPr>
        <dsp:cNvPr id="0" name=""/>
        <dsp:cNvSpPr/>
      </dsp:nvSpPr>
      <dsp:spPr>
        <a:xfrm rot="5400000">
          <a:off x="1605985" y="115863"/>
          <a:ext cx="1766854" cy="153716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0"/>
            <a:satOff val="-10844"/>
            <a:lumOff val="1759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kern="1200" dirty="0" smtClean="0"/>
            <a:t>Day</a:t>
          </a:r>
          <a:endParaRPr lang="en-GB" sz="3600" kern="1200" dirty="0"/>
        </a:p>
      </dsp:txBody>
      <dsp:txXfrm rot="-5400000">
        <a:off x="1960371" y="276353"/>
        <a:ext cx="1058081" cy="1216184"/>
      </dsp:txXfrm>
    </dsp:sp>
    <dsp:sp modelId="{989D2720-1611-455A-A732-F246F9C46EA2}">
      <dsp:nvSpPr>
        <dsp:cNvPr id="0" name=""/>
        <dsp:cNvSpPr/>
      </dsp:nvSpPr>
      <dsp:spPr>
        <a:xfrm rot="5400000">
          <a:off x="2432873" y="1615570"/>
          <a:ext cx="1766854" cy="153716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0"/>
            <a:satOff val="-21688"/>
            <a:lumOff val="351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500" kern="1200" dirty="0" smtClean="0"/>
            <a:t>the</a:t>
          </a:r>
          <a:endParaRPr lang="en-GB" sz="3500" kern="1200" dirty="0"/>
        </a:p>
      </dsp:txBody>
      <dsp:txXfrm rot="-5400000">
        <a:off x="2787259" y="1776060"/>
        <a:ext cx="1058081" cy="1216184"/>
      </dsp:txXfrm>
    </dsp:sp>
    <dsp:sp modelId="{B42249B8-7856-4642-B67C-6D31AFBACBDB}">
      <dsp:nvSpPr>
        <dsp:cNvPr id="0" name=""/>
        <dsp:cNvSpPr/>
      </dsp:nvSpPr>
      <dsp:spPr>
        <a:xfrm>
          <a:off x="468057" y="2036233"/>
          <a:ext cx="1908203" cy="1060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kern="1200" baseline="0" dirty="0" smtClean="0">
              <a:solidFill>
                <a:srgbClr val="800000"/>
              </a:solidFill>
            </a:rPr>
            <a:t>Galileo</a:t>
          </a:r>
          <a:br>
            <a:rPr lang="en-GB" sz="3100" kern="1200" baseline="0" dirty="0" smtClean="0">
              <a:solidFill>
                <a:srgbClr val="800000"/>
              </a:solidFill>
            </a:rPr>
          </a:br>
          <a:r>
            <a:rPr lang="en-GB" sz="3100" kern="1200" baseline="0" dirty="0" smtClean="0">
              <a:solidFill>
                <a:srgbClr val="800000"/>
              </a:solidFill>
            </a:rPr>
            <a:t>Galilee</a:t>
          </a:r>
          <a:endParaRPr lang="en-GB" sz="3100" kern="1200" baseline="0" dirty="0">
            <a:solidFill>
              <a:srgbClr val="800000"/>
            </a:solidFill>
          </a:endParaRPr>
        </a:p>
      </dsp:txBody>
      <dsp:txXfrm>
        <a:off x="468057" y="2036233"/>
        <a:ext cx="1908203" cy="1060112"/>
      </dsp:txXfrm>
    </dsp:sp>
    <dsp:sp modelId="{594773D4-25F9-4C28-BDF6-58AFCB1CF41A}">
      <dsp:nvSpPr>
        <dsp:cNvPr id="0" name=""/>
        <dsp:cNvSpPr/>
      </dsp:nvSpPr>
      <dsp:spPr>
        <a:xfrm rot="5400000">
          <a:off x="4093010" y="1615570"/>
          <a:ext cx="1766854" cy="153716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0"/>
            <a:satOff val="-32532"/>
            <a:lumOff val="527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European</a:t>
          </a:r>
          <a:endParaRPr lang="en-GB" sz="1900" kern="1200" dirty="0"/>
        </a:p>
      </dsp:txBody>
      <dsp:txXfrm rot="-5400000">
        <a:off x="4447396" y="1776060"/>
        <a:ext cx="1058081" cy="1216184"/>
      </dsp:txXfrm>
    </dsp:sp>
    <dsp:sp modelId="{82D19BA9-3749-4805-811E-23CEC0CE45AD}">
      <dsp:nvSpPr>
        <dsp:cNvPr id="0" name=""/>
        <dsp:cNvSpPr/>
      </dsp:nvSpPr>
      <dsp:spPr>
        <a:xfrm rot="5400000">
          <a:off x="3266122" y="3115276"/>
          <a:ext cx="1766854" cy="153716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0"/>
            <a:satOff val="-21688"/>
            <a:lumOff val="351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500" kern="1200" dirty="0" smtClean="0"/>
            <a:t>&amp;GI</a:t>
          </a:r>
          <a:endParaRPr lang="en-GB" sz="3500" kern="1200" dirty="0"/>
        </a:p>
      </dsp:txBody>
      <dsp:txXfrm rot="-5400000">
        <a:off x="3620508" y="3275766"/>
        <a:ext cx="1058081" cy="1216184"/>
      </dsp:txXfrm>
    </dsp:sp>
    <dsp:sp modelId="{956241C9-C4BE-41F0-9CB8-97EF173FC89D}">
      <dsp:nvSpPr>
        <dsp:cNvPr id="0" name=""/>
        <dsp:cNvSpPr/>
      </dsp:nvSpPr>
      <dsp:spPr>
        <a:xfrm>
          <a:off x="4964776" y="3353801"/>
          <a:ext cx="1971810" cy="1060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kern="1200" baseline="0" dirty="0" smtClean="0">
              <a:solidFill>
                <a:schemeClr val="accent1">
                  <a:lumMod val="10000"/>
                </a:schemeClr>
              </a:solidFill>
            </a:rPr>
            <a:t>Day</a:t>
          </a:r>
          <a:endParaRPr lang="en-GB" sz="3100" kern="1200" baseline="0" dirty="0">
            <a:solidFill>
              <a:schemeClr val="accent1">
                <a:lumMod val="10000"/>
              </a:schemeClr>
            </a:solidFill>
          </a:endParaRPr>
        </a:p>
      </dsp:txBody>
      <dsp:txXfrm>
        <a:off x="4964776" y="3353801"/>
        <a:ext cx="1971810" cy="1060112"/>
      </dsp:txXfrm>
    </dsp:sp>
    <dsp:sp modelId="{50ECDE2F-8FFE-4604-B35A-9A9642A6773F}">
      <dsp:nvSpPr>
        <dsp:cNvPr id="0" name=""/>
        <dsp:cNvSpPr/>
      </dsp:nvSpPr>
      <dsp:spPr>
        <a:xfrm rot="5400000">
          <a:off x="1605985" y="3115276"/>
          <a:ext cx="1766854" cy="153716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0"/>
            <a:satOff val="-10844"/>
            <a:lumOff val="1759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Surveyor</a:t>
          </a:r>
          <a:endParaRPr lang="en-GB" sz="2000" kern="1200" dirty="0"/>
        </a:p>
      </dsp:txBody>
      <dsp:txXfrm rot="-5400000">
        <a:off x="1960371" y="3275766"/>
        <a:ext cx="1058081" cy="12161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54DC1B-6152-44EB-954D-3E65F204E768}">
      <dsp:nvSpPr>
        <dsp:cNvPr id="0" name=""/>
        <dsp:cNvSpPr/>
      </dsp:nvSpPr>
      <dsp:spPr>
        <a:xfrm rot="5400000">
          <a:off x="3266122" y="115863"/>
          <a:ext cx="1766854" cy="153716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500" kern="1200" dirty="0" smtClean="0"/>
            <a:t>Of</a:t>
          </a:r>
          <a:endParaRPr lang="en-GB" sz="3500" kern="1200" dirty="0"/>
        </a:p>
      </dsp:txBody>
      <dsp:txXfrm rot="-5400000">
        <a:off x="3620508" y="276353"/>
        <a:ext cx="1058081" cy="1216184"/>
      </dsp:txXfrm>
    </dsp:sp>
    <dsp:sp modelId="{09A25AC0-25E8-4A4B-81CD-90EFB54A8EF6}">
      <dsp:nvSpPr>
        <dsp:cNvPr id="0" name=""/>
        <dsp:cNvSpPr/>
      </dsp:nvSpPr>
      <dsp:spPr>
        <a:xfrm>
          <a:off x="4964776" y="354389"/>
          <a:ext cx="1971810" cy="1060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100" kern="1200" dirty="0"/>
        </a:p>
      </dsp:txBody>
      <dsp:txXfrm>
        <a:off x="4964776" y="354389"/>
        <a:ext cx="1971810" cy="1060112"/>
      </dsp:txXfrm>
    </dsp:sp>
    <dsp:sp modelId="{F3FA5049-40F0-4B79-BA14-B74561684F98}">
      <dsp:nvSpPr>
        <dsp:cNvPr id="0" name=""/>
        <dsp:cNvSpPr/>
      </dsp:nvSpPr>
      <dsp:spPr>
        <a:xfrm rot="5400000">
          <a:off x="1605985" y="115863"/>
          <a:ext cx="1766854" cy="153716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0"/>
            <a:satOff val="-10844"/>
            <a:lumOff val="1759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kern="1200" dirty="0" smtClean="0"/>
            <a:t>Day</a:t>
          </a:r>
          <a:endParaRPr lang="en-GB" sz="3600" kern="1200" dirty="0"/>
        </a:p>
      </dsp:txBody>
      <dsp:txXfrm rot="-5400000">
        <a:off x="1960371" y="276353"/>
        <a:ext cx="1058081" cy="1216184"/>
      </dsp:txXfrm>
    </dsp:sp>
    <dsp:sp modelId="{989D2720-1611-455A-A732-F246F9C46EA2}">
      <dsp:nvSpPr>
        <dsp:cNvPr id="0" name=""/>
        <dsp:cNvSpPr/>
      </dsp:nvSpPr>
      <dsp:spPr>
        <a:xfrm rot="5400000">
          <a:off x="2432873" y="1615570"/>
          <a:ext cx="1766854" cy="153716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0"/>
            <a:satOff val="-21688"/>
            <a:lumOff val="351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500" kern="1200" dirty="0" smtClean="0"/>
            <a:t>the</a:t>
          </a:r>
          <a:endParaRPr lang="en-GB" sz="3500" kern="1200" dirty="0"/>
        </a:p>
      </dsp:txBody>
      <dsp:txXfrm rot="-5400000">
        <a:off x="2787259" y="1776060"/>
        <a:ext cx="1058081" cy="1216184"/>
      </dsp:txXfrm>
    </dsp:sp>
    <dsp:sp modelId="{B42249B8-7856-4642-B67C-6D31AFBACBDB}">
      <dsp:nvSpPr>
        <dsp:cNvPr id="0" name=""/>
        <dsp:cNvSpPr/>
      </dsp:nvSpPr>
      <dsp:spPr>
        <a:xfrm>
          <a:off x="671739" y="2036233"/>
          <a:ext cx="1908203" cy="1060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kern="1200" baseline="0" dirty="0" smtClean="0">
              <a:solidFill>
                <a:srgbClr val="800000"/>
              </a:solidFill>
            </a:rPr>
            <a:t>von</a:t>
          </a:r>
          <a:br>
            <a:rPr lang="en-GB" sz="3100" kern="1200" baseline="0" dirty="0" smtClean="0">
              <a:solidFill>
                <a:srgbClr val="800000"/>
              </a:solidFill>
            </a:rPr>
          </a:br>
          <a:r>
            <a:rPr lang="en-GB" sz="3100" kern="1200" baseline="0" dirty="0" smtClean="0">
              <a:solidFill>
                <a:srgbClr val="800000"/>
              </a:solidFill>
            </a:rPr>
            <a:t>Struve</a:t>
          </a:r>
          <a:endParaRPr lang="en-GB" sz="3100" kern="1200" baseline="0" dirty="0">
            <a:solidFill>
              <a:srgbClr val="800000"/>
            </a:solidFill>
          </a:endParaRPr>
        </a:p>
      </dsp:txBody>
      <dsp:txXfrm>
        <a:off x="671739" y="2036233"/>
        <a:ext cx="1908203" cy="1060112"/>
      </dsp:txXfrm>
    </dsp:sp>
    <dsp:sp modelId="{594773D4-25F9-4C28-BDF6-58AFCB1CF41A}">
      <dsp:nvSpPr>
        <dsp:cNvPr id="0" name=""/>
        <dsp:cNvSpPr/>
      </dsp:nvSpPr>
      <dsp:spPr>
        <a:xfrm rot="5400000">
          <a:off x="4093010" y="1615570"/>
          <a:ext cx="1766854" cy="153716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0"/>
            <a:satOff val="-32532"/>
            <a:lumOff val="527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European</a:t>
          </a:r>
          <a:endParaRPr lang="en-GB" sz="1900" kern="1200" dirty="0"/>
        </a:p>
      </dsp:txBody>
      <dsp:txXfrm rot="-5400000">
        <a:off x="4447396" y="1776060"/>
        <a:ext cx="1058081" cy="1216184"/>
      </dsp:txXfrm>
    </dsp:sp>
    <dsp:sp modelId="{82D19BA9-3749-4805-811E-23CEC0CE45AD}">
      <dsp:nvSpPr>
        <dsp:cNvPr id="0" name=""/>
        <dsp:cNvSpPr/>
      </dsp:nvSpPr>
      <dsp:spPr>
        <a:xfrm rot="5400000">
          <a:off x="3266122" y="3115276"/>
          <a:ext cx="1766854" cy="153716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0"/>
            <a:satOff val="-21688"/>
            <a:lumOff val="351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500" kern="1200" dirty="0" smtClean="0"/>
            <a:t>&amp;GI</a:t>
          </a:r>
          <a:endParaRPr lang="en-GB" sz="3500" kern="1200" dirty="0"/>
        </a:p>
      </dsp:txBody>
      <dsp:txXfrm rot="-5400000">
        <a:off x="3620508" y="3275766"/>
        <a:ext cx="1058081" cy="1216184"/>
      </dsp:txXfrm>
    </dsp:sp>
    <dsp:sp modelId="{956241C9-C4BE-41F0-9CB8-97EF173FC89D}">
      <dsp:nvSpPr>
        <dsp:cNvPr id="0" name=""/>
        <dsp:cNvSpPr/>
      </dsp:nvSpPr>
      <dsp:spPr>
        <a:xfrm>
          <a:off x="4848203" y="3353801"/>
          <a:ext cx="1971810" cy="1060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kern="1200" baseline="0" dirty="0" smtClean="0">
              <a:solidFill>
                <a:schemeClr val="accent1">
                  <a:lumMod val="10000"/>
                </a:schemeClr>
              </a:solidFill>
            </a:rPr>
            <a:t>Year</a:t>
          </a:r>
          <a:endParaRPr lang="en-GB" sz="3100" kern="1200" baseline="0" dirty="0">
            <a:solidFill>
              <a:schemeClr val="accent1">
                <a:lumMod val="10000"/>
              </a:schemeClr>
            </a:solidFill>
          </a:endParaRPr>
        </a:p>
      </dsp:txBody>
      <dsp:txXfrm>
        <a:off x="4848203" y="3353801"/>
        <a:ext cx="1971810" cy="1060112"/>
      </dsp:txXfrm>
    </dsp:sp>
    <dsp:sp modelId="{50ECDE2F-8FFE-4604-B35A-9A9642A6773F}">
      <dsp:nvSpPr>
        <dsp:cNvPr id="0" name=""/>
        <dsp:cNvSpPr/>
      </dsp:nvSpPr>
      <dsp:spPr>
        <a:xfrm rot="5400000">
          <a:off x="1605985" y="3115276"/>
          <a:ext cx="1766854" cy="153716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0"/>
            <a:satOff val="-10844"/>
            <a:lumOff val="1759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Surveyor</a:t>
          </a:r>
          <a:endParaRPr lang="en-GB" sz="2000" kern="1200" dirty="0"/>
        </a:p>
      </dsp:txBody>
      <dsp:txXfrm rot="-5400000">
        <a:off x="1960371" y="3275766"/>
        <a:ext cx="1058081" cy="12161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image" Target="../media/image9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E093B41C-E76C-4A57-8175-6EAF482F3BF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444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E671C75D-9A04-4B1A-97BE-AB6A11537B5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4073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1C75D-9A04-4B1A-97BE-AB6A11537B50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806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Constantin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Gisca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1C75D-9A04-4B1A-97BE-AB6A11537B50}" type="slidenum">
              <a:rPr lang="en-GB" smtClean="0"/>
              <a:pPr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5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Example</a:t>
            </a:r>
            <a:r>
              <a:rPr lang="fr-BE" baseline="0" dirty="0" err="1" smtClean="0"/>
              <a:t>s</a:t>
            </a:r>
            <a:endParaRPr lang="fr-BE" baseline="0" dirty="0" smtClean="0"/>
          </a:p>
          <a:p>
            <a:pPr marL="342900" indent="-342900">
              <a:buAutoNum type="arabicPeriod"/>
            </a:pPr>
            <a:r>
              <a:rPr lang="fr-BE" baseline="0" dirty="0" err="1" smtClean="0"/>
              <a:t>We</a:t>
            </a:r>
            <a:r>
              <a:rPr lang="fr-BE" baseline="0" dirty="0" smtClean="0"/>
              <a:t> have </a:t>
            </a:r>
            <a:r>
              <a:rPr lang="fr-BE" baseline="0" dirty="0" err="1" smtClean="0"/>
              <a:t>answered</a:t>
            </a:r>
            <a:r>
              <a:rPr lang="fr-BE" baseline="0" dirty="0" smtClean="0"/>
              <a:t> the Green </a:t>
            </a:r>
            <a:r>
              <a:rPr lang="fr-BE" baseline="0" dirty="0" err="1" smtClean="0"/>
              <a:t>Paper</a:t>
            </a:r>
            <a:r>
              <a:rPr lang="fr-BE" baseline="0" dirty="0" smtClean="0"/>
              <a:t> on the </a:t>
            </a:r>
            <a:r>
              <a:rPr lang="fr-BE" baseline="0" dirty="0" err="1" smtClean="0"/>
              <a:t>revision</a:t>
            </a:r>
            <a:r>
              <a:rPr lang="fr-BE" baseline="0" dirty="0" smtClean="0"/>
              <a:t> of the </a:t>
            </a:r>
            <a:r>
              <a:rPr lang="fr-BE" baseline="0" dirty="0" err="1" smtClean="0"/>
              <a:t>Mutual</a:t>
            </a:r>
            <a:r>
              <a:rPr lang="fr-BE" baseline="0" dirty="0" smtClean="0"/>
              <a:t> Recognition of Professional Qualifications</a:t>
            </a:r>
          </a:p>
          <a:p>
            <a:pPr marL="342900" indent="-342900">
              <a:buAutoNum type="arabicPeriod"/>
            </a:pPr>
            <a:r>
              <a:rPr lang="fr-BE" baseline="0" dirty="0" err="1" smtClean="0"/>
              <a:t>We</a:t>
            </a:r>
            <a:r>
              <a:rPr lang="fr-BE" baseline="0" dirty="0" smtClean="0"/>
              <a:t> are </a:t>
            </a:r>
            <a:r>
              <a:rPr lang="fr-BE" baseline="0" dirty="0" err="1" smtClean="0"/>
              <a:t>launching</a:t>
            </a:r>
            <a:r>
              <a:rPr lang="fr-BE" baseline="0" dirty="0" smtClean="0"/>
              <a:t> a tender for the constitution of a </a:t>
            </a:r>
            <a:r>
              <a:rPr lang="fr-BE" baseline="0" dirty="0" err="1" smtClean="0"/>
              <a:t>Dynamic</a:t>
            </a:r>
            <a:r>
              <a:rPr lang="fr-BE" baseline="0" dirty="0" smtClean="0"/>
              <a:t> Professional </a:t>
            </a:r>
            <a:r>
              <a:rPr lang="fr-BE" baseline="0" dirty="0" err="1" smtClean="0"/>
              <a:t>Knowledge</a:t>
            </a:r>
            <a:r>
              <a:rPr lang="fr-BE" baseline="0" dirty="0" smtClean="0"/>
              <a:t> Base</a:t>
            </a:r>
          </a:p>
          <a:p>
            <a:pPr marL="342900" indent="-342900">
              <a:buAutoNum type="arabicPeriod"/>
            </a:pPr>
            <a:r>
              <a:rPr lang="fr-BE" baseline="0" dirty="0" err="1" smtClean="0"/>
              <a:t>We</a:t>
            </a:r>
            <a:r>
              <a:rPr lang="fr-BE" baseline="0" dirty="0" smtClean="0"/>
              <a:t> are </a:t>
            </a:r>
            <a:r>
              <a:rPr lang="fr-BE" baseline="0" dirty="0" err="1" smtClean="0"/>
              <a:t>involved</a:t>
            </a:r>
            <a:r>
              <a:rPr lang="fr-BE" baseline="0" dirty="0" smtClean="0"/>
              <a:t> in a </a:t>
            </a:r>
            <a:r>
              <a:rPr lang="fr-BE" baseline="0" dirty="0" err="1" smtClean="0"/>
              <a:t>students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contest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promote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students</a:t>
            </a:r>
            <a:r>
              <a:rPr lang="fr-BE" baseline="0" dirty="0" smtClean="0"/>
              <a:t> and </a:t>
            </a:r>
            <a:r>
              <a:rPr lang="fr-BE" baseline="0" dirty="0" err="1" smtClean="0"/>
              <a:t>trainees</a:t>
            </a:r>
            <a:r>
              <a:rPr lang="fr-BE" baseline="0" dirty="0" smtClean="0"/>
              <a:t> placements (</a:t>
            </a:r>
            <a:r>
              <a:rPr lang="fr-BE" baseline="0" dirty="0" err="1" smtClean="0"/>
              <a:t>Firs</a:t>
            </a:r>
            <a:r>
              <a:rPr lang="fr-BE" baseline="0" dirty="0" smtClean="0"/>
              <a:t> STEP), </a:t>
            </a:r>
            <a:r>
              <a:rPr lang="fr-BE" baseline="0" dirty="0" err="1" smtClean="0"/>
              <a:t>organize</a:t>
            </a:r>
            <a:r>
              <a:rPr lang="fr-BE" baseline="0" dirty="0" smtClean="0"/>
              <a:t> a </a:t>
            </a:r>
            <a:r>
              <a:rPr lang="fr-BE" baseline="0" dirty="0" err="1" smtClean="0"/>
              <a:t>Students</a:t>
            </a:r>
            <a:r>
              <a:rPr lang="fr-BE" baseline="0" dirty="0" smtClean="0"/>
              <a:t> Meeting in Hanover (invite </a:t>
            </a:r>
            <a:r>
              <a:rPr lang="fr-BE" baseline="0" dirty="0" err="1" smtClean="0"/>
              <a:t>Serbia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InterGEO</a:t>
            </a:r>
            <a:r>
              <a:rPr lang="fr-BE" baseline="0" dirty="0" smtClean="0"/>
              <a:t>)</a:t>
            </a:r>
          </a:p>
          <a:p>
            <a:pPr marL="342900" indent="-342900">
              <a:buAutoNum type="arabicPeriod"/>
            </a:pPr>
            <a:r>
              <a:rPr lang="fr-BE" baseline="0" dirty="0" err="1" smtClean="0"/>
              <a:t>We</a:t>
            </a:r>
            <a:r>
              <a:rPr lang="fr-BE" baseline="0" dirty="0" smtClean="0"/>
              <a:t> are </a:t>
            </a:r>
            <a:r>
              <a:rPr lang="fr-BE" baseline="0" dirty="0" err="1" smtClean="0"/>
              <a:t>working</a:t>
            </a:r>
            <a:r>
              <a:rPr lang="fr-BE" baseline="0" dirty="0" smtClean="0"/>
              <a:t> in a </a:t>
            </a:r>
            <a:r>
              <a:rPr lang="fr-BE" baseline="0" dirty="0" err="1" smtClean="0"/>
              <a:t>much</a:t>
            </a:r>
            <a:r>
              <a:rPr lang="fr-BE" baseline="0" dirty="0" smtClean="0"/>
              <a:t> more </a:t>
            </a:r>
            <a:r>
              <a:rPr lang="fr-BE" baseline="0" dirty="0" err="1" smtClean="0"/>
              <a:t>dynamic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way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than</a:t>
            </a:r>
            <a:r>
              <a:rPr lang="fr-BE" baseline="0" dirty="0" smtClean="0"/>
              <a:t> in the </a:t>
            </a:r>
            <a:r>
              <a:rPr lang="fr-BE" baseline="0" dirty="0" err="1" smtClean="0"/>
              <a:t>past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with</a:t>
            </a:r>
            <a:r>
              <a:rPr lang="fr-BE" baseline="0" dirty="0" smtClean="0"/>
              <a:t> Workshops </a:t>
            </a:r>
            <a:r>
              <a:rPr lang="fr-BE" baseline="0" dirty="0" err="1" smtClean="0"/>
              <a:t>during</a:t>
            </a:r>
            <a:r>
              <a:rPr lang="fr-BE" baseline="0" dirty="0" smtClean="0"/>
              <a:t> </a:t>
            </a:r>
            <a:r>
              <a:rPr lang="fr-BE" baseline="0" dirty="0" err="1" smtClean="0"/>
              <a:t>our</a:t>
            </a:r>
            <a:r>
              <a:rPr lang="fr-BE" baseline="0" dirty="0" smtClean="0"/>
              <a:t> </a:t>
            </a:r>
            <a:r>
              <a:rPr lang="fr-BE" baseline="0" dirty="0" err="1" smtClean="0"/>
              <a:t>GA’s</a:t>
            </a:r>
            <a:r>
              <a:rPr lang="fr-BE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1C75D-9A04-4B1A-97BE-AB6A11537B50}" type="slidenum">
              <a:rPr lang="en-GB" smtClean="0"/>
              <a:pPr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758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1C75D-9A04-4B1A-97BE-AB6A11537B50}" type="slidenum">
              <a:rPr lang="en-GB" smtClean="0"/>
              <a:pPr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932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Constantin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Gisca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1C75D-9A04-4B1A-97BE-AB6A11537B50}" type="slidenum">
              <a:rPr lang="en-GB" smtClean="0"/>
              <a:pPr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5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1C75D-9A04-4B1A-97BE-AB6A11537B50}" type="slidenum">
              <a:rPr lang="en-GB" smtClean="0"/>
              <a:pPr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758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1C75D-9A04-4B1A-97BE-AB6A11537B50}" type="slidenum">
              <a:rPr lang="en-GB" smtClean="0"/>
              <a:pPr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758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1C75D-9A04-4B1A-97BE-AB6A11537B50}" type="slidenum">
              <a:rPr lang="en-GB" smtClean="0"/>
              <a:pPr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7582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1C75D-9A04-4B1A-97BE-AB6A11537B50}" type="slidenum">
              <a:rPr lang="en-GB" smtClean="0"/>
              <a:pPr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7582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1C75D-9A04-4B1A-97BE-AB6A11537B50}" type="slidenum">
              <a:rPr lang="en-GB" smtClean="0"/>
              <a:pPr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7582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1C75D-9A04-4B1A-97BE-AB6A11537B50}" type="slidenum">
              <a:rPr lang="en-GB" smtClean="0"/>
              <a:pPr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758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Fees</a:t>
            </a:r>
            <a:r>
              <a:rPr lang="fr-BE" dirty="0" smtClean="0"/>
              <a:t> </a:t>
            </a:r>
            <a:r>
              <a:rPr lang="fr-BE" dirty="0" err="1" smtClean="0"/>
              <a:t>were</a:t>
            </a:r>
            <a:r>
              <a:rPr lang="fr-BE" dirty="0" smtClean="0"/>
              <a:t> </a:t>
            </a:r>
            <a:r>
              <a:rPr lang="fr-BE" dirty="0" err="1" smtClean="0"/>
              <a:t>related</a:t>
            </a:r>
            <a:r>
              <a:rPr lang="fr-BE" dirty="0" smtClean="0"/>
              <a:t> to </a:t>
            </a:r>
            <a:r>
              <a:rPr lang="fr-BE" dirty="0" err="1" smtClean="0"/>
              <a:t>number</a:t>
            </a:r>
            <a:r>
              <a:rPr lang="fr-BE" dirty="0" smtClean="0"/>
              <a:t> of </a:t>
            </a:r>
            <a:r>
              <a:rPr lang="fr-BE" dirty="0" err="1" smtClean="0"/>
              <a:t>surveyors</a:t>
            </a:r>
            <a:r>
              <a:rPr lang="fr-BE" dirty="0" smtClean="0"/>
              <a:t>.</a:t>
            </a:r>
          </a:p>
          <a:p>
            <a:r>
              <a:rPr lang="fr-BE" dirty="0" err="1" smtClean="0"/>
              <a:t>Then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had</a:t>
            </a:r>
            <a:r>
              <a:rPr lang="fr-BE" dirty="0" smtClean="0"/>
              <a:t> about</a:t>
            </a:r>
            <a:r>
              <a:rPr lang="fr-BE" baseline="0" dirty="0" smtClean="0"/>
              <a:t> 30 000 </a:t>
            </a:r>
            <a:r>
              <a:rPr lang="fr-BE" baseline="0" dirty="0" err="1" smtClean="0"/>
              <a:t>surveyors</a:t>
            </a:r>
            <a:r>
              <a:rPr lang="fr-BE" baseline="0" dirty="0" smtClean="0"/>
              <a:t>.</a:t>
            </a:r>
          </a:p>
          <a:p>
            <a:endParaRPr lang="fr-BE" baseline="0" dirty="0" smtClean="0"/>
          </a:p>
          <a:p>
            <a:endParaRPr lang="fr-BE" baseline="0" dirty="0" smtClean="0"/>
          </a:p>
          <a:p>
            <a:r>
              <a:rPr lang="fr-BE" dirty="0" smtClean="0"/>
              <a:t>Spain </a:t>
            </a:r>
            <a:r>
              <a:rPr lang="fr-BE" dirty="0" err="1" smtClean="0"/>
              <a:t>had</a:t>
            </a:r>
            <a:r>
              <a:rPr lang="fr-BE" dirty="0" smtClean="0"/>
              <a:t> 2000 </a:t>
            </a:r>
            <a:r>
              <a:rPr lang="fr-BE" dirty="0" err="1" smtClean="0"/>
              <a:t>sur</a:t>
            </a:r>
            <a:r>
              <a:rPr lang="fr-BE" baseline="0" dirty="0" err="1" smtClean="0"/>
              <a:t>veyors</a:t>
            </a:r>
            <a:r>
              <a:rPr lang="fr-BE" baseline="0" dirty="0" smtClean="0"/>
              <a:t> more </a:t>
            </a:r>
            <a:r>
              <a:rPr lang="fr-BE" baseline="0" dirty="0" err="1" smtClean="0"/>
              <a:t>than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probably</a:t>
            </a:r>
            <a:r>
              <a:rPr lang="fr-BE" baseline="0" dirty="0" smtClean="0"/>
              <a:t> not correct</a:t>
            </a:r>
          </a:p>
          <a:p>
            <a:r>
              <a:rPr lang="fr-BE" baseline="0" dirty="0" err="1" smtClean="0"/>
              <a:t>Belgium</a:t>
            </a:r>
            <a:r>
              <a:rPr lang="fr-BE" baseline="0" dirty="0" smtClean="0"/>
              <a:t> </a:t>
            </a:r>
            <a:r>
              <a:rPr lang="fr-BE" baseline="0" dirty="0" err="1" smtClean="0"/>
              <a:t>had</a:t>
            </a:r>
            <a:r>
              <a:rPr lang="fr-BE" baseline="0" dirty="0" smtClean="0"/>
              <a:t> 800 </a:t>
            </a:r>
            <a:r>
              <a:rPr lang="fr-BE" baseline="0" dirty="0" err="1" smtClean="0"/>
              <a:t>surveyors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probably</a:t>
            </a:r>
            <a:r>
              <a:rPr lang="fr-BE" baseline="0" dirty="0" smtClean="0"/>
              <a:t> not correct </a:t>
            </a:r>
          </a:p>
          <a:p>
            <a:endParaRPr lang="fr-BE" baseline="0" dirty="0" smtClean="0"/>
          </a:p>
          <a:p>
            <a:r>
              <a:rPr lang="fr-BE" baseline="0" dirty="0" smtClean="0"/>
              <a:t>In reality </a:t>
            </a:r>
            <a:r>
              <a:rPr lang="fr-BE" baseline="0" dirty="0" err="1" smtClean="0"/>
              <a:t>we</a:t>
            </a:r>
            <a:r>
              <a:rPr lang="fr-BE" baseline="0" dirty="0" smtClean="0"/>
              <a:t> know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Germany has about 20 000 </a:t>
            </a:r>
            <a:r>
              <a:rPr lang="fr-BE" baseline="0" dirty="0" err="1" smtClean="0"/>
              <a:t>surveyors</a:t>
            </a:r>
            <a:endParaRPr lang="fr-BE" baseline="0" dirty="0" smtClean="0"/>
          </a:p>
          <a:p>
            <a:r>
              <a:rPr lang="fr-BE" baseline="0" dirty="0" err="1" smtClean="0"/>
              <a:t>Italy</a:t>
            </a:r>
            <a:r>
              <a:rPr lang="fr-BE" baseline="0" dirty="0" smtClean="0"/>
              <a:t> has more </a:t>
            </a:r>
            <a:r>
              <a:rPr lang="fr-BE" baseline="0" dirty="0" err="1" smtClean="0"/>
              <a:t>than</a:t>
            </a:r>
            <a:r>
              <a:rPr lang="fr-BE" baseline="0" dirty="0" smtClean="0"/>
              <a:t> 100 000 </a:t>
            </a:r>
            <a:r>
              <a:rPr lang="fr-BE" baseline="0" dirty="0" err="1" smtClean="0"/>
              <a:t>members</a:t>
            </a:r>
            <a:r>
              <a:rPr lang="fr-BE" baseline="0" dirty="0" smtClean="0"/>
              <a:t>, of course not all active in the </a:t>
            </a:r>
            <a:r>
              <a:rPr lang="fr-BE" baseline="0" dirty="0" err="1" smtClean="0"/>
              <a:t>Surveying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sector</a:t>
            </a:r>
            <a:r>
              <a:rPr lang="fr-BE" baseline="0" dirty="0" smtClean="0"/>
              <a:t>.</a:t>
            </a:r>
          </a:p>
          <a:p>
            <a:endParaRPr lang="fr-BE" baseline="0" dirty="0" smtClean="0"/>
          </a:p>
          <a:p>
            <a:r>
              <a:rPr lang="fr-BE" baseline="0" dirty="0" err="1" smtClean="0"/>
              <a:t>However</a:t>
            </a:r>
            <a:r>
              <a:rPr lang="fr-BE" baseline="0" dirty="0" smtClean="0"/>
              <a:t> 100 000 must </a:t>
            </a:r>
            <a:r>
              <a:rPr lang="fr-BE" baseline="0" dirty="0" err="1" smtClean="0"/>
              <a:t>be</a:t>
            </a:r>
            <a:r>
              <a:rPr lang="fr-BE" baseline="0" dirty="0" smtClean="0"/>
              <a:t> a good </a:t>
            </a:r>
            <a:r>
              <a:rPr lang="fr-BE" baseline="0" dirty="0" err="1" smtClean="0"/>
              <a:t>estimate</a:t>
            </a:r>
            <a:r>
              <a:rPr lang="fr-BE" baseline="0" dirty="0" smtClean="0"/>
              <a:t>.</a:t>
            </a:r>
          </a:p>
          <a:p>
            <a:endParaRPr lang="fr-BE" baseline="0" dirty="0" smtClean="0"/>
          </a:p>
          <a:p>
            <a:r>
              <a:rPr lang="fr-BE" baseline="0" dirty="0" err="1" smtClean="0"/>
              <a:t>Therefore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make</a:t>
            </a:r>
            <a:r>
              <a:rPr lang="fr-BE" baseline="0" dirty="0" smtClean="0"/>
              <a:t> a </a:t>
            </a:r>
            <a:r>
              <a:rPr lang="fr-BE" baseline="0" dirty="0" err="1" smtClean="0"/>
              <a:t>Dynamic</a:t>
            </a:r>
            <a:r>
              <a:rPr lang="fr-BE" baseline="0" dirty="0" smtClean="0"/>
              <a:t> Professional </a:t>
            </a:r>
            <a:r>
              <a:rPr lang="fr-BE" baseline="0" dirty="0" err="1" smtClean="0"/>
              <a:t>Knowledge</a:t>
            </a:r>
            <a:r>
              <a:rPr lang="fr-BE" baseline="0" dirty="0" smtClean="0"/>
              <a:t> Base.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1C75D-9A04-4B1A-97BE-AB6A11537B50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4839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1C75D-9A04-4B1A-97BE-AB6A11537B50}" type="slidenum">
              <a:rPr lang="en-GB" smtClean="0"/>
              <a:pPr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92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1C75D-9A04-4B1A-97BE-AB6A11537B50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82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Example</a:t>
            </a:r>
            <a:r>
              <a:rPr lang="fr-BE" baseline="0" dirty="0" err="1" smtClean="0"/>
              <a:t>s</a:t>
            </a:r>
            <a:endParaRPr lang="fr-BE" baseline="0" dirty="0" smtClean="0"/>
          </a:p>
          <a:p>
            <a:pPr marL="342900" indent="-342900">
              <a:buAutoNum type="arabicPeriod"/>
            </a:pPr>
            <a:r>
              <a:rPr lang="fr-BE" baseline="0" dirty="0" err="1" smtClean="0"/>
              <a:t>We</a:t>
            </a:r>
            <a:r>
              <a:rPr lang="fr-BE" baseline="0" dirty="0" smtClean="0"/>
              <a:t> have </a:t>
            </a:r>
            <a:r>
              <a:rPr lang="fr-BE" baseline="0" dirty="0" err="1" smtClean="0"/>
              <a:t>answered</a:t>
            </a:r>
            <a:r>
              <a:rPr lang="fr-BE" baseline="0" dirty="0" smtClean="0"/>
              <a:t> the Green </a:t>
            </a:r>
            <a:r>
              <a:rPr lang="fr-BE" baseline="0" dirty="0" err="1" smtClean="0"/>
              <a:t>Paper</a:t>
            </a:r>
            <a:r>
              <a:rPr lang="fr-BE" baseline="0" dirty="0" smtClean="0"/>
              <a:t> on the </a:t>
            </a:r>
            <a:r>
              <a:rPr lang="fr-BE" baseline="0" dirty="0" err="1" smtClean="0"/>
              <a:t>revision</a:t>
            </a:r>
            <a:r>
              <a:rPr lang="fr-BE" baseline="0" dirty="0" smtClean="0"/>
              <a:t> of the </a:t>
            </a:r>
            <a:r>
              <a:rPr lang="fr-BE" baseline="0" dirty="0" err="1" smtClean="0"/>
              <a:t>Mutual</a:t>
            </a:r>
            <a:r>
              <a:rPr lang="fr-BE" baseline="0" dirty="0" smtClean="0"/>
              <a:t> Recognition of Professional Qualifications</a:t>
            </a:r>
          </a:p>
          <a:p>
            <a:pPr marL="342900" indent="-342900">
              <a:buAutoNum type="arabicPeriod"/>
            </a:pPr>
            <a:r>
              <a:rPr lang="fr-BE" baseline="0" dirty="0" err="1" smtClean="0"/>
              <a:t>We</a:t>
            </a:r>
            <a:r>
              <a:rPr lang="fr-BE" baseline="0" dirty="0" smtClean="0"/>
              <a:t> are </a:t>
            </a:r>
            <a:r>
              <a:rPr lang="fr-BE" baseline="0" dirty="0" err="1" smtClean="0"/>
              <a:t>launching</a:t>
            </a:r>
            <a:r>
              <a:rPr lang="fr-BE" baseline="0" dirty="0" smtClean="0"/>
              <a:t> a tender for the constitution of a </a:t>
            </a:r>
            <a:r>
              <a:rPr lang="fr-BE" baseline="0" dirty="0" err="1" smtClean="0"/>
              <a:t>Dynamic</a:t>
            </a:r>
            <a:r>
              <a:rPr lang="fr-BE" baseline="0" dirty="0" smtClean="0"/>
              <a:t> Professional </a:t>
            </a:r>
            <a:r>
              <a:rPr lang="fr-BE" baseline="0" dirty="0" err="1" smtClean="0"/>
              <a:t>Knowledge</a:t>
            </a:r>
            <a:r>
              <a:rPr lang="fr-BE" baseline="0" dirty="0" smtClean="0"/>
              <a:t> Base</a:t>
            </a:r>
          </a:p>
          <a:p>
            <a:pPr marL="342900" indent="-342900">
              <a:buAutoNum type="arabicPeriod"/>
            </a:pPr>
            <a:r>
              <a:rPr lang="fr-BE" baseline="0" dirty="0" err="1" smtClean="0"/>
              <a:t>We</a:t>
            </a:r>
            <a:r>
              <a:rPr lang="fr-BE" baseline="0" dirty="0" smtClean="0"/>
              <a:t> are </a:t>
            </a:r>
            <a:r>
              <a:rPr lang="fr-BE" baseline="0" dirty="0" err="1" smtClean="0"/>
              <a:t>involved</a:t>
            </a:r>
            <a:r>
              <a:rPr lang="fr-BE" baseline="0" dirty="0" smtClean="0"/>
              <a:t> in a </a:t>
            </a:r>
            <a:r>
              <a:rPr lang="fr-BE" baseline="0" dirty="0" err="1" smtClean="0"/>
              <a:t>students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contest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promote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students</a:t>
            </a:r>
            <a:r>
              <a:rPr lang="fr-BE" baseline="0" dirty="0" smtClean="0"/>
              <a:t> and </a:t>
            </a:r>
            <a:r>
              <a:rPr lang="fr-BE" baseline="0" dirty="0" err="1" smtClean="0"/>
              <a:t>trainees</a:t>
            </a:r>
            <a:r>
              <a:rPr lang="fr-BE" baseline="0" dirty="0" smtClean="0"/>
              <a:t> placements (</a:t>
            </a:r>
            <a:r>
              <a:rPr lang="fr-BE" baseline="0" dirty="0" err="1" smtClean="0"/>
              <a:t>Firs</a:t>
            </a:r>
            <a:r>
              <a:rPr lang="fr-BE" baseline="0" dirty="0" smtClean="0"/>
              <a:t> STEP), </a:t>
            </a:r>
            <a:r>
              <a:rPr lang="fr-BE" baseline="0" dirty="0" err="1" smtClean="0"/>
              <a:t>organize</a:t>
            </a:r>
            <a:r>
              <a:rPr lang="fr-BE" baseline="0" dirty="0" smtClean="0"/>
              <a:t> a </a:t>
            </a:r>
            <a:r>
              <a:rPr lang="fr-BE" baseline="0" dirty="0" err="1" smtClean="0"/>
              <a:t>Students</a:t>
            </a:r>
            <a:r>
              <a:rPr lang="fr-BE" baseline="0" dirty="0" smtClean="0"/>
              <a:t> Meeting in Hanover (invite </a:t>
            </a:r>
            <a:r>
              <a:rPr lang="fr-BE" baseline="0" dirty="0" err="1" smtClean="0"/>
              <a:t>Serbia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InterGEO</a:t>
            </a:r>
            <a:r>
              <a:rPr lang="fr-BE" baseline="0" dirty="0" smtClean="0"/>
              <a:t>)</a:t>
            </a:r>
          </a:p>
          <a:p>
            <a:pPr marL="342900" indent="-342900">
              <a:buAutoNum type="arabicPeriod"/>
            </a:pPr>
            <a:r>
              <a:rPr lang="fr-BE" baseline="0" dirty="0" err="1" smtClean="0"/>
              <a:t>We</a:t>
            </a:r>
            <a:r>
              <a:rPr lang="fr-BE" baseline="0" dirty="0" smtClean="0"/>
              <a:t> are </a:t>
            </a:r>
            <a:r>
              <a:rPr lang="fr-BE" baseline="0" dirty="0" err="1" smtClean="0"/>
              <a:t>working</a:t>
            </a:r>
            <a:r>
              <a:rPr lang="fr-BE" baseline="0" dirty="0" smtClean="0"/>
              <a:t> in a </a:t>
            </a:r>
            <a:r>
              <a:rPr lang="fr-BE" baseline="0" dirty="0" err="1" smtClean="0"/>
              <a:t>much</a:t>
            </a:r>
            <a:r>
              <a:rPr lang="fr-BE" baseline="0" dirty="0" smtClean="0"/>
              <a:t> more </a:t>
            </a:r>
            <a:r>
              <a:rPr lang="fr-BE" baseline="0" dirty="0" err="1" smtClean="0"/>
              <a:t>dynamic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way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than</a:t>
            </a:r>
            <a:r>
              <a:rPr lang="fr-BE" baseline="0" dirty="0" smtClean="0"/>
              <a:t> in the </a:t>
            </a:r>
            <a:r>
              <a:rPr lang="fr-BE" baseline="0" dirty="0" err="1" smtClean="0"/>
              <a:t>past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with</a:t>
            </a:r>
            <a:r>
              <a:rPr lang="fr-BE" baseline="0" dirty="0" smtClean="0"/>
              <a:t> Workshops </a:t>
            </a:r>
            <a:r>
              <a:rPr lang="fr-BE" baseline="0" dirty="0" err="1" smtClean="0"/>
              <a:t>during</a:t>
            </a:r>
            <a:r>
              <a:rPr lang="fr-BE" baseline="0" dirty="0" smtClean="0"/>
              <a:t> </a:t>
            </a:r>
            <a:r>
              <a:rPr lang="fr-BE" baseline="0" dirty="0" err="1" smtClean="0"/>
              <a:t>our</a:t>
            </a:r>
            <a:r>
              <a:rPr lang="fr-BE" baseline="0" dirty="0" smtClean="0"/>
              <a:t> </a:t>
            </a:r>
            <a:r>
              <a:rPr lang="fr-BE" baseline="0" dirty="0" err="1" smtClean="0"/>
              <a:t>GA’s</a:t>
            </a:r>
            <a:r>
              <a:rPr lang="fr-BE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1C75D-9A04-4B1A-97BE-AB6A11537B50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758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1C75D-9A04-4B1A-97BE-AB6A11537B50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758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1C75D-9A04-4B1A-97BE-AB6A11537B50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758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1C75D-9A04-4B1A-97BE-AB6A11537B50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643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1C75D-9A04-4B1A-97BE-AB6A11537B50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643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1C75D-9A04-4B1A-97BE-AB6A11537B50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758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 descr="ppt_f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238875"/>
            <a:ext cx="9180512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10" descr="CLGE_logo_shadow.gif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95400"/>
            <a:ext cx="4191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pPr lvl="0"/>
            <a:r>
              <a:rPr lang="fr-BE" noProof="0" smtClean="0"/>
              <a:t>Click to edit Master title style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4000">
                <a:solidFill>
                  <a:srgbClr val="7F0A01"/>
                </a:solidFill>
              </a:defRPr>
            </a:lvl1pPr>
          </a:lstStyle>
          <a:p>
            <a:pPr lvl="0"/>
            <a:r>
              <a:rPr lang="fr-BE" noProof="0" smtClean="0"/>
              <a:t>Click to edit Master subtitle style</a:t>
            </a:r>
          </a:p>
        </p:txBody>
      </p:sp>
      <p:pic>
        <p:nvPicPr>
          <p:cNvPr id="29703" name="Picture 6" descr="ppt_head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81328"/>
            <a:ext cx="2386608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6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19  June 2014</a:t>
            </a:r>
            <a:endParaRPr lang="fr-BE" dirty="0"/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832" y="6337126"/>
            <a:ext cx="5976218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solidFill>
                  <a:srgbClr val="FFFF00"/>
                </a:solidFill>
                <a:latin typeface="+mn-lt"/>
              </a:defRPr>
            </a:lvl1pPr>
          </a:lstStyle>
          <a:p>
            <a:r>
              <a:rPr lang="en-US" smtClean="0"/>
              <a:t>FIG - Kuala Lumpur (Malaysia)</a:t>
            </a:r>
            <a:endParaRPr lang="fr-B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31280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20713"/>
            <a:ext cx="2057400" cy="5903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20713"/>
            <a:ext cx="6019800" cy="59039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05258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16113"/>
            <a:ext cx="4038600" cy="4608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16113"/>
            <a:ext cx="4038600" cy="4608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3752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16113"/>
            <a:ext cx="4038600" cy="4608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16113"/>
            <a:ext cx="4038600" cy="22272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295775"/>
            <a:ext cx="4038600" cy="222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53283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6207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16113"/>
            <a:ext cx="4038600" cy="22272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16113"/>
            <a:ext cx="4038600" cy="22272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295775"/>
            <a:ext cx="4038600" cy="222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295775"/>
            <a:ext cx="4038600" cy="222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39394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620713"/>
            <a:ext cx="8229600" cy="59039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1323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61466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6259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16113"/>
            <a:ext cx="4038600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16113"/>
            <a:ext cx="4038600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87940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381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18827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378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70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2836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0" descr="CLGE_logo_shadow.gif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644900"/>
            <a:ext cx="4191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207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BE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16113"/>
            <a:ext cx="822960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smtClean="0"/>
              <a:t>Click to edit Master text styles</a:t>
            </a:r>
          </a:p>
          <a:p>
            <a:pPr lvl="1"/>
            <a:r>
              <a:rPr lang="fr-BE" smtClean="0"/>
              <a:t>Second level</a:t>
            </a:r>
          </a:p>
          <a:p>
            <a:pPr lvl="2"/>
            <a:r>
              <a:rPr lang="fr-BE" smtClean="0"/>
              <a:t>Third level</a:t>
            </a:r>
          </a:p>
          <a:p>
            <a:pPr lvl="3"/>
            <a:r>
              <a:rPr lang="fr-BE" smtClean="0"/>
              <a:t>Fourth level</a:t>
            </a:r>
          </a:p>
          <a:p>
            <a:pPr lvl="4"/>
            <a:r>
              <a:rPr lang="fr-BE" smtClean="0"/>
              <a:t>Fifth level</a:t>
            </a:r>
          </a:p>
        </p:txBody>
      </p:sp>
      <p:pic>
        <p:nvPicPr>
          <p:cNvPr id="28680" name="Picture 6" descr="ppt_header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hf sldNum="0"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7F0A0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7F0A0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7F0A0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7F0A0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7F0A0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7F0A0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7F0A0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7F0A0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7F0A01"/>
          </a:solidFill>
          <a:latin typeface="Arial" charset="0"/>
        </a:defRPr>
      </a:lvl9pPr>
    </p:titleStyle>
    <p:bodyStyle>
      <a:lvl1pPr marL="609600" indent="-6096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533400" algn="l" rtl="0" fontAlgn="base">
        <a:spcBef>
          <a:spcPct val="20000"/>
        </a:spcBef>
        <a:spcAft>
          <a:spcPct val="0"/>
        </a:spcAft>
        <a:buFont typeface="Verdana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371600" indent="-4572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7526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2098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6670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1242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5814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0386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The%20European%20Code%20of%20Conduct.ppt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hyperlink" Target="CLGE%20GE%20Code%20of%20Conduct%20for%20European%20Surveyors.pdf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ureal.eu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image" Target="../media/image28.wmf"/><Relationship Id="rId21" Type="http://schemas.openxmlformats.org/officeDocument/2006/relationships/image" Target="../media/image46.png"/><Relationship Id="rId34" Type="http://schemas.openxmlformats.org/officeDocument/2006/relationships/image" Target="../media/image59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50.jpeg"/><Relationship Id="rId33" Type="http://schemas.openxmlformats.org/officeDocument/2006/relationships/image" Target="../media/image58.jpeg"/><Relationship Id="rId2" Type="http://schemas.openxmlformats.org/officeDocument/2006/relationships/image" Target="../media/image27.jpeg"/><Relationship Id="rId16" Type="http://schemas.openxmlformats.org/officeDocument/2006/relationships/image" Target="../media/image41.jpeg"/><Relationship Id="rId20" Type="http://schemas.openxmlformats.org/officeDocument/2006/relationships/image" Target="../media/image45.png"/><Relationship Id="rId29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9.jpeg"/><Relationship Id="rId32" Type="http://schemas.openxmlformats.org/officeDocument/2006/relationships/image" Target="../media/image57.jpeg"/><Relationship Id="rId5" Type="http://schemas.openxmlformats.org/officeDocument/2006/relationships/image" Target="../media/image30.jpe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image" Target="../media/image53.png"/><Relationship Id="rId10" Type="http://schemas.openxmlformats.org/officeDocument/2006/relationships/image" Target="../media/image35.jpeg"/><Relationship Id="rId19" Type="http://schemas.openxmlformats.org/officeDocument/2006/relationships/image" Target="../media/image44.jpeg"/><Relationship Id="rId31" Type="http://schemas.openxmlformats.org/officeDocument/2006/relationships/image" Target="../media/image56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jpeg"/><Relationship Id="rId22" Type="http://schemas.openxmlformats.org/officeDocument/2006/relationships/image" Target="../media/image47.png"/><Relationship Id="rId27" Type="http://schemas.openxmlformats.org/officeDocument/2006/relationships/image" Target="../media/image52.png"/><Relationship Id="rId30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ueparking.eu/" TargetMode="Externa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3_BlueParking.eu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1_Trimble_CLGE.pptx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5.emf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9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5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2_GeoSkills+.ppt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://ingeocad.md/index.php?option=com_content&amp;view=featured&amp;Itemid=180&amp;la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" Target="slide5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0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9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91.emf"/><Relationship Id="rId4" Type="http://schemas.openxmlformats.org/officeDocument/2006/relationships/oleObject" Target="../embeddings/oleObject4.bin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381328"/>
            <a:ext cx="3106738" cy="476250"/>
          </a:xfrm>
        </p:spPr>
        <p:txBody>
          <a:bodyPr/>
          <a:lstStyle/>
          <a:p>
            <a:r>
              <a:rPr lang="en-US" smtClean="0"/>
              <a:t>19  June 2014</a:t>
            </a:r>
            <a:endParaRPr lang="fr-BE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2915816" y="6337126"/>
            <a:ext cx="6120234" cy="476250"/>
          </a:xfrm>
        </p:spPr>
        <p:txBody>
          <a:bodyPr/>
          <a:lstStyle/>
          <a:p>
            <a:r>
              <a:rPr lang="en-US" dirty="0" smtClean="0"/>
              <a:t>FIG - Kuala Lumpur (Malaysia)</a:t>
            </a:r>
            <a:endParaRPr lang="fr-BE" dirty="0"/>
          </a:p>
        </p:txBody>
      </p:sp>
      <p:sp>
        <p:nvSpPr>
          <p:cNvPr id="16691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CLGE</a:t>
            </a:r>
            <a:br>
              <a:rPr lang="en-GB" dirty="0" smtClean="0"/>
            </a:br>
            <a:r>
              <a:rPr lang="en-GB" dirty="0" smtClean="0"/>
              <a:t>Working for a Profession</a:t>
            </a:r>
          </a:p>
        </p:txBody>
      </p:sp>
      <p:sp>
        <p:nvSpPr>
          <p:cNvPr id="16691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GB" sz="1800" dirty="0" smtClean="0"/>
              <a:t>Jean-Yves </a:t>
            </a:r>
            <a:r>
              <a:rPr lang="en-GB" sz="1800" dirty="0" err="1"/>
              <a:t>Pirlot</a:t>
            </a:r>
            <a:r>
              <a:rPr lang="en-GB" sz="1800" dirty="0" smtClean="0"/>
              <a:t>, CLGE President</a:t>
            </a:r>
          </a:p>
          <a:p>
            <a:pPr algn="r"/>
            <a:r>
              <a:rPr lang="en-GB" sz="1800" dirty="0" smtClean="0"/>
              <a:t> 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 descr="http://www.digitaltrends.com/wp-content/uploads/2012/06/mars-on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756862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8872" y="980728"/>
            <a:ext cx="88056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Mars convention 5352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925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 descr="C:\Users\jean-yves.pirlot\Desktop\Buzz_Lightyear_hd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31665"/>
            <a:ext cx="5184577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32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Professions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sz="13800" b="1" dirty="0" smtClean="0">
                <a:latin typeface="Impact" panose="020B0806030902050204" pitchFamily="34" charset="0"/>
              </a:rPr>
              <a:t>3.</a:t>
            </a:r>
            <a:endParaRPr lang="en-GB" sz="13800" b="1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71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 descr="EXPO 1958 BRUXELLES - ATOMIUM de JOSEPH MEERTEN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365330" cy="623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93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 descr="http://i10.servimg.com/u/f10/11/33/24/80/expo581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3F0E9"/>
              </a:clrFrom>
              <a:clrTo>
                <a:srgbClr val="F3F0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198">
            <a:off x="534689" y="1224085"/>
            <a:ext cx="5386692" cy="4898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04551" y="1700808"/>
            <a:ext cx="2399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1958</a:t>
            </a:r>
            <a:endParaRPr lang="en-GB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86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 descr="C:\Users\jean-yves.pirlot\Desktop\dactylograp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8" y="2060848"/>
            <a:ext cx="4257675" cy="3333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4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Evolution of Computers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303" y="1916113"/>
            <a:ext cx="3469394" cy="4608512"/>
          </a:xfrm>
        </p:spPr>
      </p:pic>
    </p:spTree>
    <p:extLst>
      <p:ext uri="{BB962C8B-B14F-4D97-AF65-F5344CB8AC3E}">
        <p14:creationId xmlns:p14="http://schemas.microsoft.com/office/powerpoint/2010/main" val="110240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36912"/>
            <a:ext cx="1231900" cy="147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365104"/>
            <a:ext cx="1231899" cy="147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467" y="842070"/>
            <a:ext cx="1368152" cy="147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19  June 2014</a:t>
            </a:r>
            <a:endParaRPr lang="fr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FIG - Kuala Lumpur (Malaysia)</a:t>
            </a:r>
            <a:endParaRPr lang="fr-BE" dirty="0" smtClean="0"/>
          </a:p>
        </p:txBody>
      </p:sp>
    </p:spTree>
    <p:extLst>
      <p:ext uri="{BB962C8B-B14F-4D97-AF65-F5344CB8AC3E}">
        <p14:creationId xmlns:p14="http://schemas.microsoft.com/office/powerpoint/2010/main" val="163828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Answer a challenging question asked by the organiser</a:t>
            </a:r>
          </a:p>
          <a:p>
            <a:r>
              <a:rPr lang="en-GB" dirty="0" smtClean="0"/>
              <a:t>Presidency of CLGE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Presidency of a founding member</a:t>
            </a:r>
          </a:p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Honour past members and their feats</a:t>
            </a:r>
          </a:p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Prepare the professional future and have faith in the youth</a:t>
            </a:r>
          </a:p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The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current FIG President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645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Presentation of CLGE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  <a:p>
            <a:r>
              <a:rPr lang="en-GB" dirty="0" smtClean="0"/>
              <a:t>Our Strategy</a:t>
            </a:r>
          </a:p>
          <a:p>
            <a:r>
              <a:rPr lang="en-GB" dirty="0" smtClean="0"/>
              <a:t>Our Actions</a:t>
            </a:r>
          </a:p>
        </p:txBody>
      </p:sp>
    </p:spTree>
    <p:extLst>
      <p:ext uri="{BB962C8B-B14F-4D97-AF65-F5344CB8AC3E}">
        <p14:creationId xmlns:p14="http://schemas.microsoft.com/office/powerpoint/2010/main" val="69771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/>
          <a:p>
            <a:r>
              <a:rPr lang="en-GB" sz="5300" dirty="0" smtClean="0"/>
              <a:t>Sustaining the Profession</a:t>
            </a:r>
            <a:endParaRPr lang="en-GB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Enhancing its</a:t>
            </a:r>
            <a:br>
              <a:rPr lang="en-GB" dirty="0"/>
            </a:br>
            <a:r>
              <a:rPr lang="en-GB" dirty="0"/>
              <a:t>significance and relevance</a:t>
            </a:r>
          </a:p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19  June 2014</a:t>
            </a:r>
            <a:endParaRPr lang="fr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FIG - Kuala Lumpur (Malaysia)</a:t>
            </a:r>
            <a:endParaRPr lang="fr-BE" dirty="0" smtClean="0"/>
          </a:p>
        </p:txBody>
      </p:sp>
    </p:spTree>
    <p:extLst>
      <p:ext uri="{BB962C8B-B14F-4D97-AF65-F5344CB8AC3E}">
        <p14:creationId xmlns:p14="http://schemas.microsoft.com/office/powerpoint/2010/main" val="50668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9" r="2195"/>
          <a:stretch/>
        </p:blipFill>
        <p:spPr>
          <a:xfrm>
            <a:off x="1547664" y="2852936"/>
            <a:ext cx="3053150" cy="1872208"/>
          </a:xfrm>
        </p:spPr>
      </p:pic>
      <p:pic>
        <p:nvPicPr>
          <p:cNvPr id="7" name="Picture 3" descr="C:\Users\jyp\Documents\EU\CLGE\CLGE\CLGE Basics\Logo\Logo_CLG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688" y="5301208"/>
            <a:ext cx="746876" cy="72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6597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347 -0.25577 L -0.5408 -0.44824 C -0.48455 -0.49237 -0.41094 -0.50323 -0.34063 -0.48013 C -0.26076 -0.45379 -0.20243 -0.40018 -0.16823 -0.32601 L -0.00156 0.00832 " pathEditMode="relative" rAng="834738" ptsTypes="FffFF">
                                      <p:cBhvr>
                                        <p:cTn id="6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85" y="-45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C:\Users\jyp\Documents\EU\CLGE\CLGE\Membership affairs\12 03 31 Member 36 Serbia (Edinburgh)\europe-cl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69207"/>
            <a:ext cx="4326309" cy="4628145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Leading Surveyors Association</a:t>
            </a:r>
            <a:endParaRPr lang="en-GB" dirty="0"/>
          </a:p>
        </p:txBody>
      </p:sp>
      <p:pic>
        <p:nvPicPr>
          <p:cNvPr id="15" name="Picture 6" descr="C:\Users\jean-yves.pirlot\Documents\EU\CLGE\CLGE\CLGE Basics\Map\12_03_30_CLGE_Ma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815" y="1968112"/>
            <a:ext cx="4348154" cy="462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57200" y="1916832"/>
            <a:ext cx="5554663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09600" indent="-609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533400" algn="l" rtl="0" fontAlgn="base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371600" indent="-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r>
              <a:rPr lang="en-GB" altLang="fr-FR" sz="2800" kern="0" dirty="0" smtClean="0"/>
              <a:t> 36 Member countries</a:t>
            </a:r>
          </a:p>
          <a:p>
            <a:pPr marL="0" indent="0"/>
            <a:r>
              <a:rPr lang="en-GB" altLang="fr-FR" sz="2800" kern="0" dirty="0" smtClean="0"/>
              <a:t> + 3 Observing members</a:t>
            </a:r>
          </a:p>
          <a:p>
            <a:pPr marL="0" indent="0"/>
            <a:r>
              <a:rPr lang="en-GB" altLang="fr-FR" sz="2800" kern="0" dirty="0" smtClean="0"/>
              <a:t> 28 EU Members States</a:t>
            </a:r>
          </a:p>
          <a:p>
            <a:pPr marL="0" indent="0"/>
            <a:r>
              <a:rPr lang="en-GB" altLang="fr-FR" sz="2800" kern="0" dirty="0" smtClean="0"/>
              <a:t> &gt;&gt; 100.000 Surveyors</a:t>
            </a:r>
          </a:p>
          <a:p>
            <a:pPr marL="0" indent="0"/>
            <a:endParaRPr lang="en-GB" altLang="fr-FR" sz="2800" kern="0" dirty="0" smtClean="0"/>
          </a:p>
          <a:p>
            <a:pPr marL="0" indent="0"/>
            <a:r>
              <a:rPr lang="en-GB" altLang="fr-FR" sz="2800" kern="0" dirty="0" smtClean="0"/>
              <a:t> Requires close cooperation</a:t>
            </a:r>
          </a:p>
          <a:p>
            <a:pPr marL="381000" lvl="1" indent="0"/>
            <a:r>
              <a:rPr lang="en-GB" altLang="fr-FR" sz="2400" kern="0" dirty="0" smtClean="0"/>
              <a:t> FIG, YSEN, …</a:t>
            </a:r>
          </a:p>
          <a:p>
            <a:pPr marL="381000" lvl="1" indent="0"/>
            <a:r>
              <a:rPr lang="en-GB" altLang="fr-FR" sz="2400" kern="0" dirty="0" smtClean="0"/>
              <a:t> PCC, EG, </a:t>
            </a:r>
            <a:r>
              <a:rPr lang="en-GB" altLang="fr-FR" sz="2400" kern="0" dirty="0" err="1" smtClean="0"/>
              <a:t>EuroGI</a:t>
            </a:r>
            <a:r>
              <a:rPr lang="en-GB" altLang="fr-FR" sz="2400" kern="0" dirty="0" smtClean="0"/>
              <a:t>, </a:t>
            </a:r>
            <a:r>
              <a:rPr lang="en-GB" altLang="fr-FR" sz="2400" kern="0" dirty="0" err="1" smtClean="0"/>
              <a:t>EGoS</a:t>
            </a:r>
            <a:r>
              <a:rPr lang="en-GB" altLang="fr-FR" sz="2400" kern="0" dirty="0" smtClean="0"/>
              <a:t>,  </a:t>
            </a:r>
            <a:r>
              <a:rPr lang="en-GB" altLang="fr-FR" sz="2400" kern="0" dirty="0" smtClean="0">
                <a:solidFill>
                  <a:schemeClr val="bg1"/>
                </a:solidFill>
              </a:rPr>
              <a:t>…</a:t>
            </a:r>
          </a:p>
          <a:p>
            <a:pPr marL="381000" lvl="1" indent="0"/>
            <a:r>
              <a:rPr lang="en-GB" altLang="fr-FR" sz="2400" kern="0" dirty="0" smtClean="0"/>
              <a:t> European Bodies</a:t>
            </a:r>
          </a:p>
          <a:p>
            <a:pPr marL="381000" lvl="1" indent="0"/>
            <a:r>
              <a:rPr lang="en-GB" altLang="fr-FR" sz="2400" kern="0" dirty="0" smtClean="0"/>
              <a:t> National Associations</a:t>
            </a:r>
          </a:p>
          <a:p>
            <a:pPr marL="0" indent="0"/>
            <a:endParaRPr lang="en-GB" altLang="fr-FR" sz="1800" kern="0" dirty="0" smtClean="0"/>
          </a:p>
          <a:p>
            <a:pPr marL="0" indent="0">
              <a:buFontTx/>
              <a:buNone/>
            </a:pPr>
            <a:endParaRPr lang="en-GB" altLang="fr-FR" sz="2400" kern="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One Profession</a:t>
            </a:r>
            <a:endParaRPr lang="en-GB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484438" y="2709863"/>
            <a:ext cx="2089150" cy="3024187"/>
          </a:xfrm>
          <a:prstGeom prst="rect">
            <a:avLst/>
          </a:prstGeom>
          <a:solidFill>
            <a:srgbClr val="3333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fr-BE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70413" y="2709863"/>
            <a:ext cx="2089150" cy="3024187"/>
          </a:xfrm>
          <a:prstGeom prst="rect">
            <a:avLst/>
          </a:prstGeom>
          <a:solidFill>
            <a:srgbClr val="6699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fr-BE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659563" y="2709863"/>
            <a:ext cx="2089150" cy="3024187"/>
          </a:xfrm>
          <a:prstGeom prst="rect">
            <a:avLst/>
          </a:prstGeom>
          <a:solidFill>
            <a:srgbClr val="CCEC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fr-BE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572000" y="3430588"/>
            <a:ext cx="2087563" cy="90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Regulated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fr-BE" sz="2800">
                <a:latin typeface="Times New Roman" pitchFamily="18" charset="0"/>
              </a:rPr>
              <a:t>Profession</a:t>
            </a:r>
            <a:endParaRPr lang="en-US" sz="2800">
              <a:latin typeface="Times New Roman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659563" y="3430588"/>
            <a:ext cx="2087562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fr-BE" sz="2800">
                <a:latin typeface="Times New Roman" pitchFamily="18" charset="0"/>
              </a:rPr>
              <a:t>Free Market</a:t>
            </a:r>
            <a:endParaRPr lang="en-US" sz="2800">
              <a:latin typeface="Times New Roman" pitchFamily="18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95288" y="2709863"/>
            <a:ext cx="2089150" cy="3024187"/>
          </a:xfrm>
          <a:prstGeom prst="rect">
            <a:avLst/>
          </a:prstGeom>
          <a:solidFill>
            <a:srgbClr val="333399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BE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95288" y="3573463"/>
            <a:ext cx="2087562" cy="73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fr-BE" sz="2800">
                <a:latin typeface="Times New Roman" pitchFamily="18" charset="0"/>
              </a:rPr>
              <a:t>Civil </a:t>
            </a:r>
          </a:p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fr-BE" sz="2800">
                <a:latin typeface="Times New Roman" pitchFamily="18" charset="0"/>
              </a:rPr>
              <a:t>Servants</a:t>
            </a:r>
            <a:endParaRPr lang="en-US" sz="2800">
              <a:latin typeface="Times New Roman" pitchFamily="18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484438" y="3573463"/>
            <a:ext cx="2087562" cy="73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fr-BE" sz="2800">
                <a:latin typeface="Times New Roman" pitchFamily="18" charset="0"/>
              </a:rPr>
              <a:t>Publicly</a:t>
            </a:r>
          </a:p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fr-BE" sz="2800">
                <a:latin typeface="Times New Roman" pitchFamily="18" charset="0"/>
              </a:rPr>
              <a:t>Appointed</a:t>
            </a:r>
            <a:endParaRPr lang="en-US" sz="28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62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 animBg="1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CLGE: a definition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80000"/>
              </a:lnSpc>
              <a:buFontTx/>
              <a:buNone/>
            </a:pPr>
            <a:r>
              <a:rPr lang="en-GB" sz="2400"/>
              <a:t>CLGE is the </a:t>
            </a:r>
            <a:r>
              <a:rPr lang="en-GB" sz="2400">
                <a:solidFill>
                  <a:srgbClr val="800000"/>
                </a:solidFill>
              </a:rPr>
              <a:t>leading representational body</a:t>
            </a:r>
            <a:r>
              <a:rPr lang="en-GB" sz="2400"/>
              <a:t> for the Surveying Profession in Europe.</a:t>
            </a:r>
          </a:p>
          <a:p>
            <a:pPr marL="0" indent="0" algn="just">
              <a:lnSpc>
                <a:spcPct val="80000"/>
              </a:lnSpc>
              <a:buFontTx/>
              <a:buNone/>
            </a:pPr>
            <a:r>
              <a:rPr lang="en-GB" sz="2400"/>
              <a:t>	- Promotes the Profession in the EU</a:t>
            </a:r>
          </a:p>
          <a:p>
            <a:pPr marL="0" indent="0" algn="just">
              <a:lnSpc>
                <a:spcPct val="80000"/>
              </a:lnSpc>
              <a:buFontTx/>
              <a:buNone/>
            </a:pPr>
            <a:r>
              <a:rPr lang="en-GB" sz="2400"/>
              <a:t>	- Fosters its development in the Council of Europe</a:t>
            </a:r>
          </a:p>
          <a:p>
            <a:pPr marL="0" indent="0" algn="just">
              <a:lnSpc>
                <a:spcPct val="80000"/>
              </a:lnSpc>
              <a:buFontTx/>
              <a:buNone/>
            </a:pPr>
            <a:endParaRPr lang="en-GB" sz="2400"/>
          </a:p>
          <a:p>
            <a:pPr marL="0" indent="0" algn="just">
              <a:lnSpc>
                <a:spcPct val="80000"/>
              </a:lnSpc>
              <a:buFontTx/>
              <a:buNone/>
            </a:pPr>
            <a:r>
              <a:rPr lang="en-GB" sz="2400"/>
              <a:t>Surveying includes </a:t>
            </a:r>
            <a:r>
              <a:rPr lang="en-GB" sz="2400">
                <a:solidFill>
                  <a:srgbClr val="800000"/>
                </a:solidFill>
              </a:rPr>
              <a:t>Cadastral Surveying</a:t>
            </a:r>
            <a:r>
              <a:rPr lang="en-GB" sz="2400"/>
              <a:t> which provides security to land and property title and thus underlies the economic base of western society.</a:t>
            </a:r>
          </a:p>
          <a:p>
            <a:pPr marL="0" indent="0" algn="just">
              <a:lnSpc>
                <a:spcPct val="80000"/>
              </a:lnSpc>
              <a:buFontTx/>
              <a:buNone/>
            </a:pPr>
            <a:endParaRPr lang="en-GB" sz="2400"/>
          </a:p>
          <a:p>
            <a:pPr marL="0" indent="0" algn="just">
              <a:lnSpc>
                <a:spcPct val="80000"/>
              </a:lnSpc>
              <a:buFontTx/>
              <a:buNone/>
            </a:pPr>
            <a:r>
              <a:rPr lang="en-GB" sz="2400">
                <a:solidFill>
                  <a:srgbClr val="800000"/>
                </a:solidFill>
              </a:rPr>
              <a:t>Geospatial Information</a:t>
            </a:r>
            <a:r>
              <a:rPr lang="en-GB" sz="2400"/>
              <a:t> is now ubiquitous in our lives and the Surveyor plays a fundamental role in this field.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CLGE: a definition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80000"/>
              </a:lnSpc>
              <a:buFontTx/>
              <a:buNone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CLGE is the</a:t>
            </a:r>
            <a:r>
              <a:rPr lang="en-GB" sz="2400" dirty="0"/>
              <a:t> </a:t>
            </a:r>
            <a:r>
              <a:rPr lang="en-GB" sz="2400" dirty="0">
                <a:solidFill>
                  <a:srgbClr val="800000"/>
                </a:solidFill>
              </a:rPr>
              <a:t>leading representational body</a:t>
            </a:r>
            <a:r>
              <a:rPr lang="en-GB" sz="2400" dirty="0"/>
              <a:t> </a:t>
            </a: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for the Surveying Profession in Europe.</a:t>
            </a:r>
          </a:p>
          <a:p>
            <a:pPr marL="0" indent="0" algn="just">
              <a:lnSpc>
                <a:spcPct val="80000"/>
              </a:lnSpc>
              <a:buFontTx/>
              <a:buNone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	- Promotes the Profession in the EU</a:t>
            </a:r>
          </a:p>
          <a:p>
            <a:pPr marL="0" indent="0" algn="just">
              <a:lnSpc>
                <a:spcPct val="80000"/>
              </a:lnSpc>
              <a:buFontTx/>
              <a:buNone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	- Fosters its development in the Council of Europe</a:t>
            </a:r>
          </a:p>
          <a:p>
            <a:pPr marL="0" indent="0" algn="just">
              <a:lnSpc>
                <a:spcPct val="80000"/>
              </a:lnSpc>
              <a:buFontTx/>
              <a:buNone/>
            </a:pPr>
            <a:endParaRPr lang="en-GB" sz="240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just">
              <a:lnSpc>
                <a:spcPct val="80000"/>
              </a:lnSpc>
              <a:buFontTx/>
              <a:buNone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Surveying includes </a:t>
            </a:r>
            <a:r>
              <a:rPr lang="en-GB" sz="2400" dirty="0">
                <a:solidFill>
                  <a:srgbClr val="800000"/>
                </a:solidFill>
              </a:rPr>
              <a:t>Cadastral Surveying</a:t>
            </a:r>
            <a:r>
              <a:rPr lang="en-GB" sz="2400" dirty="0"/>
              <a:t> </a:t>
            </a: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which provides security to land and property title and thus underlies the economic base of western society.</a:t>
            </a:r>
          </a:p>
          <a:p>
            <a:pPr marL="0" indent="0" algn="just">
              <a:lnSpc>
                <a:spcPct val="80000"/>
              </a:lnSpc>
              <a:buFontTx/>
              <a:buNone/>
            </a:pPr>
            <a:endParaRPr lang="en-GB" sz="240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just">
              <a:lnSpc>
                <a:spcPct val="80000"/>
              </a:lnSpc>
              <a:buFontTx/>
              <a:buNone/>
            </a:pPr>
            <a:r>
              <a:rPr lang="en-GB" sz="2400" dirty="0">
                <a:solidFill>
                  <a:srgbClr val="800000"/>
                </a:solidFill>
              </a:rPr>
              <a:t>Geospatial Information</a:t>
            </a:r>
            <a:r>
              <a:rPr lang="en-GB" sz="2400" dirty="0"/>
              <a:t> </a:t>
            </a: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is now ubiquitous in our lives and the Surveyor plays a fundamental role in this field.</a:t>
            </a:r>
          </a:p>
        </p:txBody>
      </p:sp>
    </p:spTree>
    <p:extLst>
      <p:ext uri="{BB962C8B-B14F-4D97-AF65-F5344CB8AC3E}">
        <p14:creationId xmlns:p14="http://schemas.microsoft.com/office/powerpoint/2010/main" val="98684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CLGE: a definition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80000"/>
              </a:lnSpc>
              <a:buFontTx/>
              <a:buNone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The individual Surveyors spread over </a:t>
            </a: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now 36 </a:t>
            </a: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member states are the final and most important beneficiaries of our activities. </a:t>
            </a:r>
          </a:p>
          <a:p>
            <a:pPr marL="0" indent="0" algn="just">
              <a:lnSpc>
                <a:spcPct val="80000"/>
              </a:lnSpc>
              <a:buFontTx/>
              <a:buNone/>
            </a:pPr>
            <a:endParaRPr lang="en-GB" sz="240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just">
              <a:lnSpc>
                <a:spcPct val="80000"/>
              </a:lnSpc>
              <a:buFontTx/>
              <a:buNone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CLGE also pursues more general aims such as:</a:t>
            </a:r>
          </a:p>
          <a:p>
            <a:pPr marL="0" indent="0" algn="just">
              <a:lnSpc>
                <a:spcPct val="80000"/>
              </a:lnSpc>
              <a:buFontTx/>
              <a:buNone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	-  the</a:t>
            </a:r>
            <a:r>
              <a:rPr lang="en-GB" sz="2400" dirty="0"/>
              <a:t> </a:t>
            </a:r>
            <a:r>
              <a:rPr lang="en-GB" sz="2400" dirty="0" smtClean="0">
                <a:solidFill>
                  <a:srgbClr val="800000"/>
                </a:solidFill>
              </a:rPr>
              <a:t>sustainable development</a:t>
            </a:r>
            <a:r>
              <a:rPr lang="en-GB" sz="2400" dirty="0">
                <a:solidFill>
                  <a:srgbClr val="800000"/>
                </a:solidFill>
              </a:rPr>
              <a:t>;</a:t>
            </a:r>
          </a:p>
          <a:p>
            <a:pPr marL="0" indent="0" algn="just">
              <a:lnSpc>
                <a:spcPct val="80000"/>
              </a:lnSpc>
              <a:buFontTx/>
              <a:buNone/>
            </a:pPr>
            <a:r>
              <a:rPr lang="en-GB" sz="2400" dirty="0"/>
              <a:t>	-  </a:t>
            </a:r>
            <a:r>
              <a:rPr lang="en-GB" sz="2400" dirty="0">
                <a:solidFill>
                  <a:srgbClr val="800000"/>
                </a:solidFill>
              </a:rPr>
              <a:t>public and individual interests </a:t>
            </a:r>
            <a:r>
              <a:rPr lang="en-GB" sz="2400" dirty="0" smtClean="0">
                <a:solidFill>
                  <a:srgbClr val="800000"/>
                </a:solidFill>
              </a:rPr>
              <a:t>European </a:t>
            </a:r>
            <a:r>
              <a:rPr lang="en-GB" sz="2400" dirty="0">
                <a:solidFill>
                  <a:srgbClr val="800000"/>
                </a:solidFill>
              </a:rPr>
              <a:t>Citizens</a:t>
            </a:r>
            <a:r>
              <a:rPr lang="en-GB" sz="2400" dirty="0"/>
              <a:t>.</a:t>
            </a:r>
          </a:p>
          <a:p>
            <a:pPr marL="0" indent="0" algn="just">
              <a:lnSpc>
                <a:spcPct val="80000"/>
              </a:lnSpc>
              <a:buFontTx/>
              <a:buNone/>
            </a:pPr>
            <a:endParaRPr lang="en-GB" sz="24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/>
              <a:t>The </a:t>
            </a:r>
            <a:r>
              <a:rPr lang="en-GB" sz="4000" dirty="0"/>
              <a:t>Executive </a:t>
            </a:r>
            <a:r>
              <a:rPr lang="en-GB" sz="4000" dirty="0" smtClean="0"/>
              <a:t>Board 2012 - 2014</a:t>
            </a:r>
            <a:endParaRPr lang="en-GB" sz="4000" dirty="0"/>
          </a:p>
        </p:txBody>
      </p:sp>
      <p:pic>
        <p:nvPicPr>
          <p:cNvPr id="2191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60847"/>
            <a:ext cx="5400600" cy="410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 descr="ppt_head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35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Strategic </a:t>
            </a:r>
            <a:r>
              <a:rPr lang="en-GB" dirty="0" smtClean="0"/>
              <a:t>Goals of CLGE</a:t>
            </a:r>
            <a:endParaRPr lang="en-GB" dirty="0"/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832"/>
            <a:ext cx="8229600" cy="46085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800" dirty="0"/>
              <a:t>Take part in the legislative process governing the exercise of the Surveying Profession at the European and national levels;</a:t>
            </a:r>
          </a:p>
          <a:p>
            <a:pPr>
              <a:lnSpc>
                <a:spcPct val="90000"/>
              </a:lnSpc>
            </a:pPr>
            <a:r>
              <a:rPr lang="en-GB" sz="2800" dirty="0"/>
              <a:t>Build a Professional image of the European of Surveyor, recognized by the national governments as well as the EU;</a:t>
            </a:r>
          </a:p>
          <a:p>
            <a:pPr algn="just">
              <a:lnSpc>
                <a:spcPct val="90000"/>
              </a:lnSpc>
            </a:pPr>
            <a:r>
              <a:rPr lang="en-GB" sz="2800" dirty="0"/>
              <a:t>Motivate young surveyors to become active within their national associations and hence </a:t>
            </a:r>
            <a:r>
              <a:rPr lang="en-GB" sz="2800" dirty="0" smtClean="0"/>
              <a:t>within CLGE</a:t>
            </a:r>
            <a:r>
              <a:rPr lang="en-GB" sz="2800" dirty="0"/>
              <a:t>;</a:t>
            </a:r>
            <a:endParaRPr lang="en-GB" sz="2800" u="sng" dirty="0"/>
          </a:p>
          <a:p>
            <a:pPr algn="just">
              <a:lnSpc>
                <a:spcPct val="90000"/>
              </a:lnSpc>
            </a:pPr>
            <a:r>
              <a:rPr lang="en-GB" sz="2800" dirty="0"/>
              <a:t>Make sure that the CLGE members are satisfied with the performance of CLGE.</a:t>
            </a:r>
            <a:r>
              <a:rPr lang="nl-BE" sz="2800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3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3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3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35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35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35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35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35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5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5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5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5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Strategic </a:t>
            </a:r>
            <a:r>
              <a:rPr lang="en-GB" dirty="0" smtClean="0"/>
              <a:t>Goals of CLGE</a:t>
            </a:r>
            <a:endParaRPr lang="en-GB" dirty="0"/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832"/>
            <a:ext cx="8229600" cy="460851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3600" dirty="0"/>
              <a:t>Influence;</a:t>
            </a:r>
          </a:p>
          <a:p>
            <a:pPr>
              <a:lnSpc>
                <a:spcPct val="150000"/>
              </a:lnSpc>
            </a:pPr>
            <a:r>
              <a:rPr lang="en-GB" sz="3600" dirty="0" smtClean="0"/>
              <a:t>Visibility;</a:t>
            </a:r>
            <a:endParaRPr lang="en-GB" sz="3600" dirty="0"/>
          </a:p>
          <a:p>
            <a:pPr algn="just">
              <a:lnSpc>
                <a:spcPct val="150000"/>
              </a:lnSpc>
            </a:pPr>
            <a:r>
              <a:rPr lang="en-GB" sz="3600" dirty="0" smtClean="0"/>
              <a:t>Renewal;</a:t>
            </a:r>
            <a:endParaRPr lang="en-GB" sz="3600" u="sng" dirty="0"/>
          </a:p>
          <a:p>
            <a:pPr algn="just">
              <a:lnSpc>
                <a:spcPct val="150000"/>
              </a:lnSpc>
            </a:pPr>
            <a:r>
              <a:rPr lang="en-GB" sz="3600" dirty="0" smtClean="0"/>
              <a:t>Members Satisfaction.</a:t>
            </a:r>
            <a:r>
              <a:rPr lang="nl-BE" sz="3600" dirty="0" smtClean="0"/>
              <a:t> </a:t>
            </a:r>
            <a:endParaRPr lang="nl-BE" sz="3600" dirty="0"/>
          </a:p>
        </p:txBody>
      </p:sp>
    </p:spTree>
    <p:extLst>
      <p:ext uri="{BB962C8B-B14F-4D97-AF65-F5344CB8AC3E}">
        <p14:creationId xmlns:p14="http://schemas.microsoft.com/office/powerpoint/2010/main" val="199292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3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/>
              <a:t>European Code of Conduct</a:t>
            </a:r>
          </a:p>
        </p:txBody>
      </p:sp>
      <p:pic>
        <p:nvPicPr>
          <p:cNvPr id="223235" name="Picture 7" descr="CNG-8921">
            <a:hlinkClick r:id="rId2" action="ppaction://hlinkpres?slideindex=1&amp;slidetitle="/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2195513"/>
            <a:ext cx="4895850" cy="3478212"/>
          </a:xfrm>
        </p:spPr>
      </p:pic>
      <p:pic>
        <p:nvPicPr>
          <p:cNvPr id="223236" name="Picture 9">
            <a:hlinkClick r:id="rId4" action="ppaction://hlinkfile"/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4" t="27130" r="35887" b="11630"/>
          <a:stretch>
            <a:fillRect/>
          </a:stretch>
        </p:blipFill>
        <p:spPr>
          <a:xfrm>
            <a:off x="5651500" y="2133600"/>
            <a:ext cx="3252788" cy="3816350"/>
          </a:xfrm>
        </p:spPr>
      </p:pic>
    </p:spTree>
    <p:extLst>
      <p:ext uri="{BB962C8B-B14F-4D97-AF65-F5344CB8AC3E}">
        <p14:creationId xmlns:p14="http://schemas.microsoft.com/office/powerpoint/2010/main" val="743540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Reasons to be here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current FIG President</a:t>
            </a:r>
          </a:p>
          <a:p>
            <a:r>
              <a:rPr lang="en-GB" dirty="0" smtClean="0"/>
              <a:t>Presidency of a founding member</a:t>
            </a:r>
          </a:p>
          <a:p>
            <a:r>
              <a:rPr lang="en-GB" dirty="0" smtClean="0"/>
              <a:t>Presidency of CLGE</a:t>
            </a:r>
          </a:p>
          <a:p>
            <a:r>
              <a:rPr lang="en-GB" dirty="0" smtClean="0"/>
              <a:t>Honour past members and their feats</a:t>
            </a:r>
          </a:p>
          <a:p>
            <a:r>
              <a:rPr lang="en-GB" dirty="0" smtClean="0"/>
              <a:t>Prepare the professional future and have faith in the youth</a:t>
            </a:r>
          </a:p>
          <a:p>
            <a:r>
              <a:rPr lang="en-GB" dirty="0" smtClean="0"/>
              <a:t>Answer a challenging question asked by the organiser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226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C:\Users\jean-yves.pirlot\Documents\EU\CLGE\12 10 10 Hannover\INTERGEO\20121010_INTERGEO_0001_jy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20688"/>
            <a:ext cx="9144001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1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4" t="17032" r="33711" b="5936"/>
          <a:stretch/>
        </p:blipFill>
        <p:spPr bwMode="auto">
          <a:xfrm>
            <a:off x="4467012" y="476672"/>
            <a:ext cx="4137436" cy="5869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7" name="Rectangle 6"/>
          <p:cNvSpPr/>
          <p:nvPr/>
        </p:nvSpPr>
        <p:spPr>
          <a:xfrm>
            <a:off x="4862335" y="3244334"/>
            <a:ext cx="381412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3600" dirty="0" smtClean="0">
                <a:hlinkClick r:id="rId4"/>
              </a:rPr>
              <a:t>www.eureal.eu</a:t>
            </a:r>
            <a:r>
              <a:rPr lang="en-GB" sz="3600" dirty="0" smtClean="0"/>
              <a:t>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034447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fr-FR" dirty="0" smtClean="0"/>
              <a:t>Global IPMS Coalition</a:t>
            </a:r>
          </a:p>
        </p:txBody>
      </p:sp>
      <p:pic>
        <p:nvPicPr>
          <p:cNvPr id="2662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773238"/>
            <a:ext cx="7058025" cy="4673600"/>
          </a:xfrm>
        </p:spPr>
      </p:pic>
    </p:spTree>
    <p:extLst>
      <p:ext uri="{BB962C8B-B14F-4D97-AF65-F5344CB8AC3E}">
        <p14:creationId xmlns:p14="http://schemas.microsoft.com/office/powerpoint/2010/main" val="36322552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ean-yves.pirlot\Documents\EU\CLGE\14 03 17 Reception HESGI\IPMS-C\IPMSC_Bureau_We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2776"/>
            <a:ext cx="6120680" cy="4084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538" y="2379166"/>
            <a:ext cx="4428694" cy="1625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" descr="Appraisal Institute"/>
          <p:cNvSpPr>
            <a:spLocks noChangeAspect="1" noChangeArrowheads="1"/>
          </p:cNvSpPr>
          <p:nvPr/>
        </p:nvSpPr>
        <p:spPr bwMode="auto">
          <a:xfrm>
            <a:off x="155575" y="-258763"/>
            <a:ext cx="1485900" cy="55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8" name="Picture 35" descr="C:\Users\jean-yves.pirlot\Documents\EU\CLGE\14 03 17 Reception HESGI\IPMS-C\Logos\a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73" y="2686050"/>
            <a:ext cx="131445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6" descr="C:\Users\jean-yves.pirlot\Documents\EU\CLGE\14 03 17 Reception HESGI\IPMS-C\Logos\anre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887" y="1844824"/>
            <a:ext cx="1343097" cy="44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7" descr="C:\Users\jean-yves.pirlot\Documents\EU\CLGE\14 03 17 Reception HESGI\IPMS-C\Logos\ap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8" y="3790950"/>
            <a:ext cx="1247775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8" descr="C:\Users\jean-yves.pirlot\Documents\EU\CLGE\14 03 17 Reception HESGI\IPMS-C\Logos\appraisal-institut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33775"/>
            <a:ext cx="1485900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9" descr="C:\Users\jean-yves.pirlot\Documents\EU\CLGE\14 03 17 Reception HESGI\IPMS-C\Logos\apre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898426"/>
            <a:ext cx="81915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0" descr="C:\Users\jean-yves.pirlot\Documents\EU\CLGE\14 03 17 Reception HESGI\IPMS-C\Logos\asfmr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823" y="1365151"/>
            <a:ext cx="87630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1" descr="C:\Users\jean-yves.pirlot\Documents\EU\CLGE\14 03 17 Reception HESGI\IPMS-C\Logos\assoimmobiliare_logo_rgb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875184"/>
            <a:ext cx="153352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2" descr="C:\Users\jean-yves.pirlot\Documents\EU\CLGE\14 03 17 Reception HESGI\IPMS-C\Logos\astmin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8" y="2957513"/>
            <a:ext cx="714375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3" descr="C:\Users\jean-yves.pirlot\Documents\EU\CLGE\14 03 17 Reception HESGI\IPMS-C\Logos\atasa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3281363"/>
            <a:ext cx="12382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4" descr="C:\Users\jean-yves.pirlot\Documents\EU\CLGE\14 03 17 Reception HESGI\IPMS-C\Logos\boma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9" y="898426"/>
            <a:ext cx="119062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5" descr="C:\Users\jean-yves.pirlot\Documents\EU\CLGE\14 03 17 Reception HESGI\IPMS-C\Logos\bpf-2008-logo-large-snip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137" y="1828797"/>
            <a:ext cx="8382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6" descr="C:\Users\jean-yves.pirlot\Documents\EU\CLGE\14 03 17 Reception HESGI\IPMS-C\Logos\casl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08" y="1601786"/>
            <a:ext cx="723900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7" descr="C:\Users\jean-yves.pirlot\Documents\EU\CLGE\14 03 17 Reception HESGI\IPMS-C\Logos\cepi-2_rgb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82" y="2459209"/>
            <a:ext cx="698467" cy="85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8" descr="C:\Users\jean-yves.pirlot\Documents\EU\CLGE\14 03 17 Reception HESGI\IPMS-C\Logos\cirea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1" y="4435574"/>
            <a:ext cx="130492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9" descr="C:\Users\jean-yves.pirlot\Documents\EU\CLGE\14 03 17 Reception HESGI\IPMS-C\Logos\corenet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3065721"/>
            <a:ext cx="1038225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0" descr="C:\Users\jean-yves.pirlot\Documents\EU\CLGE\14 03 17 Reception HESGI\IPMS-C\Logos\cre3-e138332318481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4337050"/>
            <a:ext cx="1397000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1" descr="C:\Users\jean-yves.pirlot\Documents\EU\CLGE\14 03 17 Reception HESGI\IPMS-C\Logos\fiabci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05275"/>
            <a:ext cx="87630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2" descr="C:\Users\jean-yves.pirlot\Documents\EU\CLGE\14 03 17 Reception HESGI\IPMS-C\Logos\fig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5876925"/>
            <a:ext cx="60007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3" descr="C:\Users\jean-yves.pirlot\Documents\EU\CLGE\14 03 17 Reception HESGI\IPMS-C\Logos\icrea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375" y="6084913"/>
            <a:ext cx="1462125" cy="47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4" descr="C:\Users\jean-yves.pirlot\Documents\EU\CLGE\14 03 17 Reception HESGI\IPMS-C\Logos\imf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3" y="3469200"/>
            <a:ext cx="854075" cy="86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5" descr="C:\Users\jean-yves.pirlot\Documents\EU\CLGE\14 03 17 Reception HESGI\IPMS-C\Logos\jarea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0" y="2714625"/>
            <a:ext cx="171450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6" descr="C:\Users\jean-yves.pirlot\Documents\EU\CLGE\14 03 17 Reception HESGI\IPMS-C\Logos\jarec-logo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5111750"/>
            <a:ext cx="142875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7" descr="C:\Users\jean-yves.pirlot\Documents\EU\CLGE\14 03 17 Reception HESGI\IPMS-C\Logos\nsps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5834063"/>
            <a:ext cx="1019176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8" descr="C:\Users\jean-yves.pirlot\Documents\EU\CLGE\14 03 17 Reception HESGI\IPMS-C\Logos\oscre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382" y="1869976"/>
            <a:ext cx="75247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9" descr="C:\Users\jean-yves.pirlot\Documents\EU\CLGE\14 03 17 Reception HESGI\IPMS-C\Logos\pca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025" y="898426"/>
            <a:ext cx="7715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0" descr="C:\Users\jean-yves.pirlot\Documents\EU\CLGE\14 03 17 Reception HESGI\IPMS-C\Logos\pcnz.jp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479" y="977801"/>
            <a:ext cx="1429786" cy="57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1" descr="C:\Users\jean-yves.pirlot\Documents\EU\CLGE\14 03 17 Reception HESGI\IPMS-C\Logos\rics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13" y="2709863"/>
            <a:ext cx="13335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2" descr="C:\Users\jean-yves.pirlot\Documents\EU\CLGE\14 03 17 Reception HESGI\IPMS-C\Logos\sapoa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2014535"/>
            <a:ext cx="10287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3" descr="C:\Users\jean-yves.pirlot\Documents\EU\CLGE\14 03 17 Reception HESGI\IPMS-C\Logos\scsi-e1391891408899.jp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08" y="4997549"/>
            <a:ext cx="2314915" cy="60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4" descr="C:\Users\jean-yves.pirlot\Documents\EU\CLGE\14 03 17 Reception HESGI\IPMS-C\Logos\secovi1-e1383390751185.jp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88" y="5071111"/>
            <a:ext cx="900112" cy="76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5" descr="C:\Users\jean-yves.pirlot\Documents\EU\CLGE\14 03 17 Reception HESGI\IPMS-C\Logos\uipi-logo.jp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6100763"/>
            <a:ext cx="706437" cy="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09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4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4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4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4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4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4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4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4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4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4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4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4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4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4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4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4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4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4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4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Strategic </a:t>
            </a:r>
            <a:r>
              <a:rPr lang="en-GB" dirty="0" smtClean="0"/>
              <a:t>Goals of CLGE</a:t>
            </a:r>
            <a:endParaRPr lang="en-GB" dirty="0"/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832"/>
            <a:ext cx="8229600" cy="460851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3600" dirty="0" smtClean="0"/>
              <a:t>Influence;</a:t>
            </a:r>
            <a:endParaRPr lang="en-GB" sz="3600" dirty="0"/>
          </a:p>
          <a:p>
            <a:pPr>
              <a:lnSpc>
                <a:spcPct val="150000"/>
              </a:lnSpc>
            </a:pPr>
            <a:r>
              <a:rPr lang="en-GB" sz="3600" dirty="0" smtClean="0"/>
              <a:t>Visibility;</a:t>
            </a:r>
            <a:endParaRPr lang="en-GB" sz="3600" dirty="0"/>
          </a:p>
          <a:p>
            <a:pPr algn="just">
              <a:lnSpc>
                <a:spcPct val="150000"/>
              </a:lnSpc>
            </a:pPr>
            <a:r>
              <a:rPr lang="en-GB" sz="3600" dirty="0" smtClean="0"/>
              <a:t>Renewal;</a:t>
            </a:r>
            <a:endParaRPr lang="en-GB" sz="3600" u="sng" dirty="0"/>
          </a:p>
          <a:p>
            <a:pPr algn="just">
              <a:lnSpc>
                <a:spcPct val="150000"/>
              </a:lnSpc>
            </a:pPr>
            <a:r>
              <a:rPr lang="en-GB" sz="3600" dirty="0" smtClean="0"/>
              <a:t>Members Satisfaction.</a:t>
            </a:r>
            <a:r>
              <a:rPr lang="nl-BE" sz="3600" dirty="0" smtClean="0"/>
              <a:t> </a:t>
            </a:r>
            <a:endParaRPr lang="nl-BE" sz="3600" dirty="0"/>
          </a:p>
        </p:txBody>
      </p:sp>
    </p:spTree>
    <p:extLst>
      <p:ext uri="{BB962C8B-B14F-4D97-AF65-F5344CB8AC3E}">
        <p14:creationId xmlns:p14="http://schemas.microsoft.com/office/powerpoint/2010/main" val="384839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35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/>
              <a:t>House of the European Surveyor</a:t>
            </a:r>
            <a:br>
              <a:rPr lang="en-GB" sz="4000" dirty="0" smtClean="0"/>
            </a:br>
            <a:r>
              <a:rPr lang="en-GB" sz="4000" dirty="0" smtClean="0"/>
              <a:t>and </a:t>
            </a:r>
            <a:r>
              <a:rPr lang="en-GB" sz="4000" dirty="0" err="1" smtClean="0"/>
              <a:t>GeoInformation</a:t>
            </a:r>
            <a:r>
              <a:rPr lang="en-GB" sz="4000" dirty="0" smtClean="0"/>
              <a:t> in Brussels</a:t>
            </a:r>
            <a:endParaRPr lang="en-GB" sz="4000" dirty="0"/>
          </a:p>
        </p:txBody>
      </p:sp>
      <p:pic>
        <p:nvPicPr>
          <p:cNvPr id="192515" name="Picture 3" descr="DEN_021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6500" y="4219575"/>
            <a:ext cx="0" cy="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2516" name="Picture 4" descr="Flag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391" y="1916832"/>
            <a:ext cx="5976937" cy="3978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" descr="C:\Users\jean-yves.pirlot\Documents\EU\CLGE\13 05 30 Limassol Cyprus\Presentation CLGE to Cyprus\Cypr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9932">
            <a:off x="2404469" y="3611055"/>
            <a:ext cx="139541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0" name="Picture 2" descr="C:\Users\jean-yves.pirlot\Desktop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3177" flipH="1">
            <a:off x="2402530" y="3592074"/>
            <a:ext cx="1420363" cy="96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23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9" t="10956" r="10781" b="27671"/>
          <a:stretch/>
        </p:blipFill>
        <p:spPr bwMode="auto">
          <a:xfrm rot="9336548">
            <a:off x="2382855" y="3590212"/>
            <a:ext cx="1453494" cy="103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http://us.123rf.com/400wm/400/400/vospalej/vospalej0807/vospalej080700062/3256145-national-flag-of-portugal-waving-in-the-wind.jpg"/>
          <p:cNvSpPr>
            <a:spLocks noChangeAspect="1" noChangeArrowheads="1"/>
          </p:cNvSpPr>
          <p:nvPr/>
        </p:nvSpPr>
        <p:spPr bwMode="auto">
          <a:xfrm>
            <a:off x="155575" y="-1790700"/>
            <a:ext cx="55245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2528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5556" flipH="1">
            <a:off x="2265914" y="3630283"/>
            <a:ext cx="1585926" cy="107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2" name="Picture 2" descr="C:\Users\jean-yves.pirlot\Desktop\12646906-lithuania-waving-fla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8265">
            <a:off x="2250946" y="3614924"/>
            <a:ext cx="1600200" cy="108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06" name="Picture 2" descr="C:\Users\jean-yves.pirlot\Documents\EU\CLGE\14 06 19 Kuala Lumpur\Keynote\FigFlag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3" b="8066"/>
          <a:stretch/>
        </p:blipFill>
        <p:spPr bwMode="auto">
          <a:xfrm rot="20242232" flipH="1">
            <a:off x="2224962" y="3549613"/>
            <a:ext cx="1620578" cy="12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87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7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GSA &amp; CLGE hand in hand</a:t>
            </a:r>
            <a:endParaRPr lang="en-GB" dirty="0"/>
          </a:p>
        </p:txBody>
      </p:sp>
      <p:pic>
        <p:nvPicPr>
          <p:cNvPr id="209922" name="Picture 2" descr="C:\Users\jyp\Documents\EU\CLGE\12 03 05 Brussels Mercator Day\Pictures Marcel Ponthier\P10104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659" y="1916113"/>
            <a:ext cx="614468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90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20713"/>
            <a:ext cx="9144000" cy="1143000"/>
          </a:xfrm>
        </p:spPr>
        <p:txBody>
          <a:bodyPr/>
          <a:lstStyle/>
          <a:p>
            <a:r>
              <a:rPr lang="en-GB" sz="3600" dirty="0" smtClean="0"/>
              <a:t>The European Space Expo moves to Budapest</a:t>
            </a:r>
            <a:endParaRPr lang="en-GB" sz="4000" dirty="0"/>
          </a:p>
        </p:txBody>
      </p:sp>
      <p:pic>
        <p:nvPicPr>
          <p:cNvPr id="5" name="Picture 2" descr="gsaidentitylogofulltextlowre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12"/>
          <a:stretch>
            <a:fillRect/>
          </a:stretch>
        </p:blipFill>
        <p:spPr bwMode="auto">
          <a:xfrm>
            <a:off x="-756592" y="4869160"/>
            <a:ext cx="3780631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12994" name="Picture 2" descr="C:\Users\jyp\Documents\EU\CLGE\13 03 22 Budapest\ESE\Pictures Andras\1637_dsc_hba_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511" y="2132855"/>
            <a:ext cx="5650833" cy="376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31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C:\Users\jyp\Desktop\CLGE_BlueParking.eu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936" y="1052736"/>
            <a:ext cx="359724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" y="4653136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 smtClean="0">
                <a:hlinkClick r:id="rId3"/>
              </a:rPr>
              <a:t>www.BlueParking.eu</a:t>
            </a:r>
            <a:r>
              <a:rPr lang="en-GB" sz="3600" dirty="0" smtClean="0"/>
              <a:t> </a:t>
            </a:r>
          </a:p>
          <a:p>
            <a:endParaRPr lang="en-GB" sz="3600" dirty="0"/>
          </a:p>
          <a:p>
            <a:r>
              <a:rPr lang="en-GB" sz="2800" dirty="0" smtClean="0">
                <a:solidFill>
                  <a:srgbClr val="800000"/>
                </a:solidFill>
              </a:rPr>
              <a:t>(GNSS surveys to map P for disabled people)</a:t>
            </a:r>
            <a:endParaRPr lang="en-GB" sz="2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99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C:\Users\jean-yves.pirlot\Documents\EU\CLGE\CLGE\CLGE Basics\Logos\BlueParking\CLGE_Blue_Parking.eu-avec-phrase-02.png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0080"/>
            <a:ext cx="7367240" cy="2596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141" name="Picture 5" descr="C:\Users\jean-yves.pirlot\Documents\EU\CLGE\CLGE\CLGE Basics\Logos\Sponsors\Leica\Logo_LeicaGeosystems_tagline_color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7680"/>
            <a:ext cx="9262007" cy="287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61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Exclusive Sponsor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/>
              <a:t>European Surveyor of the Year</a:t>
            </a:r>
          </a:p>
          <a:p>
            <a:r>
              <a:rPr lang="en-GB" dirty="0" smtClean="0"/>
              <a:t>Day of the European Surveyor and GI</a:t>
            </a:r>
          </a:p>
        </p:txBody>
      </p:sp>
      <p:pic>
        <p:nvPicPr>
          <p:cNvPr id="4" name="Picture 4" descr="C:\Users\jyp\Documents\EU\CLGE\13 03 18 HESGI Reception\Pictures\Trimble.jpg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024" y="2204864"/>
            <a:ext cx="6165312" cy="1440160"/>
          </a:xfrm>
          <a:prstGeom prst="rect">
            <a:avLst/>
          </a:prstGeom>
          <a:noFill/>
          <a:effectLst/>
          <a:extLst/>
        </p:spPr>
      </p:pic>
    </p:spTree>
    <p:extLst>
      <p:ext uri="{BB962C8B-B14F-4D97-AF65-F5344CB8AC3E}">
        <p14:creationId xmlns:p14="http://schemas.microsoft.com/office/powerpoint/2010/main" val="186113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Answer a challenging question asked by the organiser</a:t>
            </a:r>
          </a:p>
          <a:p>
            <a:r>
              <a:rPr lang="en-GB" dirty="0" smtClean="0"/>
              <a:t>Presidency of CLGE</a:t>
            </a:r>
          </a:p>
          <a:p>
            <a:r>
              <a:rPr lang="en-GB" dirty="0"/>
              <a:t>Presidency of a founding member</a:t>
            </a:r>
          </a:p>
          <a:p>
            <a:r>
              <a:rPr lang="en-GB" dirty="0" smtClean="0"/>
              <a:t>Honour past members and their feats</a:t>
            </a:r>
          </a:p>
          <a:p>
            <a:r>
              <a:rPr lang="en-GB" dirty="0" smtClean="0"/>
              <a:t>Prepare the professional future and have faith in the youth</a:t>
            </a:r>
          </a:p>
          <a:p>
            <a:r>
              <a:rPr lang="en-GB" dirty="0" smtClean="0"/>
              <a:t>The </a:t>
            </a:r>
            <a:r>
              <a:rPr lang="en-GB" dirty="0"/>
              <a:t>current FIG President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694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3" name="Rectangle 3"/>
          <p:cNvSpPr>
            <a:spLocks noChangeArrowheads="1"/>
          </p:cNvSpPr>
          <p:nvPr/>
        </p:nvSpPr>
        <p:spPr bwMode="auto">
          <a:xfrm>
            <a:off x="2268538" y="5373688"/>
            <a:ext cx="574675" cy="122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sp>
        <p:nvSpPr>
          <p:cNvPr id="65564" name="Rectangle 4"/>
          <p:cNvSpPr>
            <a:spLocks noChangeArrowheads="1"/>
          </p:cNvSpPr>
          <p:nvPr/>
        </p:nvSpPr>
        <p:spPr bwMode="auto">
          <a:xfrm>
            <a:off x="2268538" y="5632450"/>
            <a:ext cx="574675" cy="101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graphicFrame>
        <p:nvGraphicFramePr>
          <p:cNvPr id="65562" name="Object 26"/>
          <p:cNvGraphicFramePr>
            <a:graphicFrameLocks noChangeAspect="1"/>
          </p:cNvGraphicFramePr>
          <p:nvPr/>
        </p:nvGraphicFramePr>
        <p:xfrm>
          <a:off x="2874963" y="836613"/>
          <a:ext cx="3497262" cy="525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65" name="Acrobat Document" r:id="rId3" imgW="14415840" imgH="21623760" progId="AcroExch.Document.11">
                  <p:embed/>
                </p:oleObj>
              </mc:Choice>
              <mc:Fallback>
                <p:oleObj name="Acrobat Document" r:id="rId3" imgW="14415840" imgH="21623760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4963" y="836613"/>
                        <a:ext cx="3497262" cy="52546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9742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1" t="13513" r="41497" b="14527"/>
          <a:stretch/>
        </p:blipFill>
        <p:spPr bwMode="auto">
          <a:xfrm>
            <a:off x="2883329" y="988541"/>
            <a:ext cx="3632887" cy="5263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59" name="Rectangle 3"/>
          <p:cNvSpPr>
            <a:spLocks noChangeArrowheads="1"/>
          </p:cNvSpPr>
          <p:nvPr/>
        </p:nvSpPr>
        <p:spPr bwMode="auto">
          <a:xfrm>
            <a:off x="2268538" y="5373688"/>
            <a:ext cx="574675" cy="122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BE">
              <a:solidFill>
                <a:schemeClr val="bg1"/>
              </a:solidFill>
            </a:endParaRPr>
          </a:p>
        </p:txBody>
      </p:sp>
      <p:sp>
        <p:nvSpPr>
          <p:cNvPr id="198660" name="Rectangle 4"/>
          <p:cNvSpPr>
            <a:spLocks noChangeArrowheads="1"/>
          </p:cNvSpPr>
          <p:nvPr/>
        </p:nvSpPr>
        <p:spPr bwMode="auto">
          <a:xfrm>
            <a:off x="2268538" y="5632450"/>
            <a:ext cx="574675" cy="10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BE">
              <a:solidFill>
                <a:schemeClr val="bg1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84093314"/>
              </p:ext>
            </p:extLst>
          </p:nvPr>
        </p:nvGraphicFramePr>
        <p:xfrm>
          <a:off x="947936" y="1036960"/>
          <a:ext cx="7512496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587382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C:\Users\jean-yves.pirlot\Documents\EU\CLGE\13 03 22 Budapest\Pictures Mark Wijngaarde\IMG_88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" t="5491" r="1213"/>
          <a:stretch/>
        </p:blipFill>
        <p:spPr bwMode="auto">
          <a:xfrm>
            <a:off x="1012370" y="1262743"/>
            <a:ext cx="7282543" cy="485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22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fr-FR" dirty="0" smtClean="0"/>
              <a:t>Budapest Declaration</a:t>
            </a:r>
          </a:p>
        </p:txBody>
      </p:sp>
      <p:pic>
        <p:nvPicPr>
          <p:cNvPr id="4608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916113"/>
            <a:ext cx="6911975" cy="4608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271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2" t="15798" r="42314" b="4861"/>
          <a:stretch/>
        </p:blipFill>
        <p:spPr bwMode="auto">
          <a:xfrm>
            <a:off x="2843808" y="692695"/>
            <a:ext cx="3633812" cy="5322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59" name="Rectangle 3"/>
          <p:cNvSpPr>
            <a:spLocks noChangeArrowheads="1"/>
          </p:cNvSpPr>
          <p:nvPr/>
        </p:nvSpPr>
        <p:spPr bwMode="auto">
          <a:xfrm>
            <a:off x="2268538" y="5373688"/>
            <a:ext cx="574675" cy="122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BE">
              <a:solidFill>
                <a:schemeClr val="bg1"/>
              </a:solidFill>
            </a:endParaRPr>
          </a:p>
        </p:txBody>
      </p:sp>
      <p:sp>
        <p:nvSpPr>
          <p:cNvPr id="198660" name="Rectangle 4"/>
          <p:cNvSpPr>
            <a:spLocks noChangeArrowheads="1"/>
          </p:cNvSpPr>
          <p:nvPr/>
        </p:nvSpPr>
        <p:spPr bwMode="auto">
          <a:xfrm>
            <a:off x="2268538" y="5632450"/>
            <a:ext cx="574675" cy="10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BE">
              <a:solidFill>
                <a:schemeClr val="bg1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105884998"/>
              </p:ext>
            </p:extLst>
          </p:nvPr>
        </p:nvGraphicFramePr>
        <p:xfrm>
          <a:off x="947936" y="1036960"/>
          <a:ext cx="7512496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901789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390787"/>
              </p:ext>
            </p:extLst>
          </p:nvPr>
        </p:nvGraphicFramePr>
        <p:xfrm>
          <a:off x="755650" y="1196975"/>
          <a:ext cx="911225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337" name="Acrobat Document" r:id="rId3" imgW="14415840" imgH="21623760" progId="AcroExch.Document.11">
                  <p:embed/>
                </p:oleObj>
              </mc:Choice>
              <mc:Fallback>
                <p:oleObj name="Acrobat Document" r:id="rId3" imgW="14415840" imgH="21623760" progId="AcroExch.Document.11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196975"/>
                        <a:ext cx="911225" cy="13684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1" t="13513" r="41497" b="14527"/>
          <a:stretch/>
        </p:blipFill>
        <p:spPr bwMode="auto">
          <a:xfrm>
            <a:off x="2051720" y="1196753"/>
            <a:ext cx="944217" cy="1368151"/>
          </a:xfrm>
          <a:prstGeom prst="rect">
            <a:avLst/>
          </a:prstGeom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2" t="15798" r="42314" b="4861"/>
          <a:stretch/>
        </p:blipFill>
        <p:spPr bwMode="auto">
          <a:xfrm>
            <a:off x="3349913" y="1196753"/>
            <a:ext cx="934055" cy="1368151"/>
          </a:xfrm>
          <a:prstGeom prst="rect">
            <a:avLst/>
          </a:prstGeom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74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Strategic </a:t>
            </a:r>
            <a:r>
              <a:rPr lang="en-GB" dirty="0" smtClean="0"/>
              <a:t>Goals: Renewal</a:t>
            </a:r>
            <a:endParaRPr lang="en-GB" dirty="0"/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832"/>
            <a:ext cx="8229600" cy="4608512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en-GB" dirty="0" smtClean="0"/>
              <a:t>Motivate </a:t>
            </a:r>
            <a:r>
              <a:rPr lang="en-GB" dirty="0"/>
              <a:t>young surveyors to become active within their national associations and hence </a:t>
            </a:r>
            <a:r>
              <a:rPr lang="en-GB" dirty="0" smtClean="0"/>
              <a:t>within CLGE</a:t>
            </a:r>
          </a:p>
        </p:txBody>
      </p:sp>
    </p:spTree>
    <p:extLst>
      <p:ext uri="{BB962C8B-B14F-4D97-AF65-F5344CB8AC3E}">
        <p14:creationId xmlns:p14="http://schemas.microsoft.com/office/powerpoint/2010/main" val="146890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CLGE </a:t>
            </a:r>
            <a:r>
              <a:rPr lang="en-GB" sz="3600" dirty="0" smtClean="0"/>
              <a:t>Students’ Contest &amp; Meeting</a:t>
            </a:r>
            <a:endParaRPr lang="en-GB" sz="3600" dirty="0"/>
          </a:p>
        </p:txBody>
      </p:sp>
      <p:pic>
        <p:nvPicPr>
          <p:cNvPr id="214018" name="Picture 2" descr="C:\Users\jean-yves.pirlot\Documents\EU\CLGE\12 11 00 Geoinformatics 2013-1\Figure_2_Reser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268" y="1772816"/>
            <a:ext cx="6687108" cy="445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08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16832"/>
            <a:ext cx="6348872" cy="3212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60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C:\Users\jyp\Documents\EU\CLGE\12 10 10 Hannover\Students meeting\Jyp_Students_cont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3808"/>
            <a:ext cx="9144000" cy="514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CLGE </a:t>
            </a:r>
            <a:r>
              <a:rPr lang="en-GB" sz="3600" dirty="0" smtClean="0"/>
              <a:t>Students’ Contest &amp; Meeting</a:t>
            </a:r>
            <a:br>
              <a:rPr lang="en-GB" sz="3600" dirty="0" smtClean="0"/>
            </a:br>
            <a:r>
              <a:rPr lang="en-GB" sz="3600" dirty="0" smtClean="0"/>
              <a:t>YSEN Meeting</a:t>
            </a:r>
            <a:endParaRPr lang="en-GB" sz="3600" dirty="0"/>
          </a:p>
        </p:txBody>
      </p:sp>
      <p:sp>
        <p:nvSpPr>
          <p:cNvPr id="2" name="Rectangle 1"/>
          <p:cNvSpPr/>
          <p:nvPr/>
        </p:nvSpPr>
        <p:spPr>
          <a:xfrm>
            <a:off x="1200728" y="2967335"/>
            <a:ext cx="674255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"/>
                <a:gradFill>
                  <a:gsLst>
                    <a:gs pos="30000">
                      <a:srgbClr val="FFF200"/>
                    </a:gs>
                    <a:gs pos="69000">
                      <a:srgbClr val="FF7A00"/>
                    </a:gs>
                    <a:gs pos="10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INTERGEO 2014!</a:t>
            </a:r>
          </a:p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30000">
                      <a:srgbClr val="FFF200"/>
                    </a:gs>
                    <a:gs pos="69000">
                      <a:srgbClr val="FF7A00"/>
                    </a:gs>
                    <a:gs pos="10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07 - 09 October</a:t>
            </a:r>
            <a:endParaRPr lang="en-US" sz="5400" b="1" cap="none" spc="0" dirty="0">
              <a:ln w="1905"/>
              <a:gradFill>
                <a:gsLst>
                  <a:gs pos="30000">
                    <a:srgbClr val="FFF200"/>
                  </a:gs>
                  <a:gs pos="69000">
                    <a:srgbClr val="FF7A00"/>
                  </a:gs>
                  <a:gs pos="10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524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03648" y="2492896"/>
            <a:ext cx="6400800" cy="1752600"/>
          </a:xfrm>
        </p:spPr>
        <p:txBody>
          <a:bodyPr>
            <a:noAutofit/>
          </a:bodyPr>
          <a:lstStyle/>
          <a:p>
            <a:pPr algn="just"/>
            <a:r>
              <a:rPr lang="en-GB" sz="3200" dirty="0" smtClean="0"/>
              <a:t>“</a:t>
            </a:r>
            <a:r>
              <a:rPr lang="en-GB" sz="3200" i="1" dirty="0" smtClean="0"/>
              <a:t>The Profession has key roles towards the betterment of society, environment and economy and must continue its march to the top, towards professional significance and relevance”</a:t>
            </a:r>
            <a:endParaRPr lang="en-GB" sz="3200" i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052736"/>
            <a:ext cx="7772400" cy="1470025"/>
          </a:xfrm>
        </p:spPr>
        <p:txBody>
          <a:bodyPr/>
          <a:lstStyle/>
          <a:p>
            <a:r>
              <a:rPr lang="en-GB" dirty="0" smtClean="0"/>
              <a:t>FIG quote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19  June 2014</a:t>
            </a:r>
            <a:endParaRPr lang="fr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FIG - Kuala Lumpur (Malaysia)</a:t>
            </a:r>
            <a:endParaRPr lang="fr-BE" dirty="0" smtClean="0"/>
          </a:p>
        </p:txBody>
      </p:sp>
    </p:spTree>
    <p:extLst>
      <p:ext uri="{BB962C8B-B14F-4D97-AF65-F5344CB8AC3E}">
        <p14:creationId xmlns:p14="http://schemas.microsoft.com/office/powerpoint/2010/main" val="108076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Strategic </a:t>
            </a:r>
            <a:r>
              <a:rPr lang="en-GB" dirty="0" smtClean="0"/>
              <a:t>Goals: Satisfaction</a:t>
            </a:r>
            <a:endParaRPr lang="en-GB" dirty="0"/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832"/>
            <a:ext cx="8229600" cy="4608512"/>
          </a:xfrm>
        </p:spPr>
        <p:txBody>
          <a:bodyPr/>
          <a:lstStyle/>
          <a:p>
            <a:pPr algn="just"/>
            <a:r>
              <a:rPr lang="en-GB" sz="3600" dirty="0" smtClean="0"/>
              <a:t>Make </a:t>
            </a:r>
            <a:r>
              <a:rPr lang="en-GB" sz="3600" dirty="0"/>
              <a:t>sure that the CLGE members are satisfied with </a:t>
            </a:r>
            <a:r>
              <a:rPr lang="en-GB" sz="3600" dirty="0" smtClean="0"/>
              <a:t>our performance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30423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ingeocad.md/images/slider/navim/Fotogrammetrie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926">
            <a:off x="3252330" y="4208487"/>
            <a:ext cx="5772150" cy="2028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Introduction of </a:t>
            </a:r>
            <a:r>
              <a:rPr lang="fr-BE" dirty="0" err="1" smtClean="0"/>
              <a:t>WorkShops</a:t>
            </a:r>
            <a:endParaRPr lang="fr-BE" dirty="0"/>
          </a:p>
        </p:txBody>
      </p:sp>
      <p:pic>
        <p:nvPicPr>
          <p:cNvPr id="5" name="Picture 4" descr="C:\Users\RStokes\AppData\Local\Microsoft\Windows\Temporary Internet Files\Content.IE5\GYX49PZA\iStock_000021279527Large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8" b="16473"/>
          <a:stretch/>
        </p:blipFill>
        <p:spPr bwMode="auto">
          <a:xfrm rot="283792">
            <a:off x="2195736" y="2924944"/>
            <a:ext cx="5819775" cy="208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0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49" y="2276872"/>
            <a:ext cx="5400675" cy="1933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 descr="C:\Users\jean-yves.pirlot\Desktop\cleansweep\Workshops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8" b="16991"/>
          <a:stretch/>
        </p:blipFill>
        <p:spPr bwMode="auto">
          <a:xfrm>
            <a:off x="-180528" y="1484784"/>
            <a:ext cx="5730875" cy="2125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6243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hlinkClick r:id="rId2" action="ppaction://hlinksldjump"/>
              </a:rPr>
              <a:t>DPKB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2528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7005"/>
            <a:ext cx="9468544" cy="532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4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Aims of the DPKB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Explain and promote our profession to the European Bodies</a:t>
            </a:r>
          </a:p>
          <a:p>
            <a:r>
              <a:rPr lang="en-GB" dirty="0" smtClean="0"/>
              <a:t>Guide the individual Surveyors</a:t>
            </a:r>
          </a:p>
          <a:p>
            <a:r>
              <a:rPr lang="en-GB" dirty="0" smtClean="0"/>
              <a:t>Information source and decision tool for our Stakeholders and Partners</a:t>
            </a:r>
          </a:p>
          <a:p>
            <a:pPr lvl="1"/>
            <a:r>
              <a:rPr lang="en-GB" dirty="0" smtClean="0"/>
              <a:t>European institutions</a:t>
            </a:r>
          </a:p>
          <a:p>
            <a:pPr lvl="1"/>
            <a:r>
              <a:rPr lang="en-GB" dirty="0" smtClean="0"/>
              <a:t>National Organisations (best practices)</a:t>
            </a:r>
          </a:p>
          <a:p>
            <a:pPr lvl="1"/>
            <a:r>
              <a:rPr lang="en-GB" dirty="0" smtClean="0"/>
              <a:t>PCC, </a:t>
            </a:r>
            <a:r>
              <a:rPr lang="en-GB" dirty="0" err="1" smtClean="0"/>
              <a:t>EuroGeographics</a:t>
            </a:r>
            <a:r>
              <a:rPr lang="en-GB" dirty="0" smtClean="0"/>
              <a:t>, …</a:t>
            </a:r>
          </a:p>
          <a:p>
            <a:pPr lvl="1"/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3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Structure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Comprehensive </a:t>
            </a:r>
            <a:r>
              <a:rPr lang="en-GB" dirty="0"/>
              <a:t>collection of relevant information about the </a:t>
            </a:r>
            <a:r>
              <a:rPr lang="en-GB" dirty="0" smtClean="0"/>
              <a:t>profession in all CLGE member countries</a:t>
            </a:r>
          </a:p>
          <a:p>
            <a:r>
              <a:rPr lang="en-GB" dirty="0" smtClean="0"/>
              <a:t>Incorporates existing information after validity check</a:t>
            </a:r>
          </a:p>
          <a:p>
            <a:r>
              <a:rPr lang="en-GB" dirty="0" smtClean="0"/>
              <a:t>Regularly updated, with permanent quality assessment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9603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Key Elements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Arial" pitchFamily="34" charset="0"/>
              <a:buChar char="•"/>
            </a:pPr>
            <a:r>
              <a:rPr lang="en-GB" dirty="0" smtClean="0"/>
              <a:t>National </a:t>
            </a:r>
            <a:r>
              <a:rPr lang="en-GB" dirty="0"/>
              <a:t>legal framework </a:t>
            </a:r>
            <a:endParaRPr lang="de-AT" dirty="0"/>
          </a:p>
          <a:p>
            <a:pPr lvl="0">
              <a:buFont typeface="Arial" pitchFamily="34" charset="0"/>
              <a:buChar char="•"/>
            </a:pPr>
            <a:r>
              <a:rPr lang="en-GB" dirty="0"/>
              <a:t>Fields of activity</a:t>
            </a:r>
          </a:p>
          <a:p>
            <a:pPr lvl="0">
              <a:buFont typeface="Arial" pitchFamily="34" charset="0"/>
              <a:buChar char="•"/>
            </a:pPr>
            <a:r>
              <a:rPr lang="en-GB" dirty="0"/>
              <a:t>Professional </a:t>
            </a:r>
            <a:r>
              <a:rPr lang="en-GB" dirty="0" smtClean="0"/>
              <a:t>recognition</a:t>
            </a:r>
          </a:p>
          <a:p>
            <a:pPr lvl="0">
              <a:buFont typeface="Arial" pitchFamily="34" charset="0"/>
              <a:buChar char="•"/>
            </a:pPr>
            <a:r>
              <a:rPr lang="en-GB" dirty="0" smtClean="0"/>
              <a:t>Public appointment</a:t>
            </a:r>
            <a:endParaRPr lang="de-AT" dirty="0"/>
          </a:p>
          <a:p>
            <a:pPr lvl="0">
              <a:buFont typeface="Arial" pitchFamily="34" charset="0"/>
              <a:buChar char="•"/>
            </a:pPr>
            <a:r>
              <a:rPr lang="en-GB" dirty="0"/>
              <a:t>Education programmes</a:t>
            </a:r>
            <a:endParaRPr lang="de-AT" dirty="0"/>
          </a:p>
          <a:p>
            <a:pPr lvl="0">
              <a:buFont typeface="Arial" pitchFamily="34" charset="0"/>
              <a:buChar char="•"/>
            </a:pPr>
            <a:r>
              <a:rPr lang="en-GB" dirty="0"/>
              <a:t>Statistical </a:t>
            </a:r>
            <a:r>
              <a:rPr lang="en-GB" dirty="0" smtClean="0"/>
              <a:t>data / economical </a:t>
            </a:r>
            <a:r>
              <a:rPr lang="en-GB" dirty="0"/>
              <a:t>data</a:t>
            </a:r>
            <a:endParaRPr lang="de-AT" dirty="0"/>
          </a:p>
          <a:p>
            <a:pPr lvl="0">
              <a:buFont typeface="Arial" pitchFamily="34" charset="0"/>
              <a:buChar char="•"/>
            </a:pPr>
            <a:r>
              <a:rPr lang="en-GB" dirty="0"/>
              <a:t>Other relevant information</a:t>
            </a:r>
            <a:endParaRPr lang="de-AT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788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GeoInformatics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947669"/>
              </p:ext>
            </p:extLst>
          </p:nvPr>
        </p:nvGraphicFramePr>
        <p:xfrm>
          <a:off x="3043238" y="1916113"/>
          <a:ext cx="3257550" cy="460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216" name="Acrobat Document" r:id="rId3" imgW="5667355" imgH="8019997" progId="AcroExch.Document.11">
                  <p:embed/>
                </p:oleObj>
              </mc:Choice>
              <mc:Fallback>
                <p:oleObj name="Acrobat Document" r:id="rId3" imgW="5667355" imgH="8019997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3238" y="1916113"/>
                        <a:ext cx="3257550" cy="460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914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3793447"/>
              </p:ext>
            </p:extLst>
          </p:nvPr>
        </p:nvGraphicFramePr>
        <p:xfrm>
          <a:off x="611560" y="764704"/>
          <a:ext cx="4104456" cy="5808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318" name="Acrobat Document" r:id="rId4" imgW="5667355" imgH="8019997" progId="AcroExch.Document.7">
                  <p:embed/>
                </p:oleObj>
              </mc:Choice>
              <mc:Fallback>
                <p:oleObj name="Acrobat Document" r:id="rId4" imgW="5667355" imgH="801999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1560" y="764704"/>
                        <a:ext cx="4104456" cy="58084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6624056"/>
              </p:ext>
            </p:extLst>
          </p:nvPr>
        </p:nvGraphicFramePr>
        <p:xfrm>
          <a:off x="4656497" y="764704"/>
          <a:ext cx="4091967" cy="5790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319" name="Acrobat Document" r:id="rId6" imgW="5667355" imgH="8019997" progId="AcroExch.Document.7">
                  <p:embed/>
                </p:oleObj>
              </mc:Choice>
              <mc:Fallback>
                <p:oleObj name="Acrobat Document" r:id="rId6" imgW="5667355" imgH="801999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56497" y="764704"/>
                        <a:ext cx="4091967" cy="57907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842167" y="2420888"/>
            <a:ext cx="745967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3600" dirty="0" smtClean="0"/>
              <a:t>www.geoinformatics.com/CLGE</a:t>
            </a:r>
            <a:endParaRPr lang="en-GB" sz="3600" dirty="0"/>
          </a:p>
        </p:txBody>
      </p:sp>
      <p:sp>
        <p:nvSpPr>
          <p:cNvPr id="7" name="Rectangle 6"/>
          <p:cNvSpPr/>
          <p:nvPr/>
        </p:nvSpPr>
        <p:spPr>
          <a:xfrm>
            <a:off x="538716" y="3573016"/>
            <a:ext cx="820974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3600" dirty="0" smtClean="0"/>
              <a:t>Twitter: </a:t>
            </a:r>
            <a:r>
              <a:rPr lang="en-GB" sz="3600" dirty="0" err="1" smtClean="0"/>
              <a:t>CLGEPresident</a:t>
            </a:r>
            <a:r>
              <a:rPr lang="en-GB" sz="3600" dirty="0" smtClean="0"/>
              <a:t> and _CLGE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71970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Answer a challenging question asked by the organiser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Presidency of CLGE</a:t>
            </a:r>
          </a:p>
          <a:p>
            <a:r>
              <a:rPr lang="en-GB" dirty="0"/>
              <a:t>Presidency of a founding member</a:t>
            </a:r>
          </a:p>
          <a:p>
            <a:r>
              <a:rPr lang="en-GB" dirty="0"/>
              <a:t>Honour past members and their feats</a:t>
            </a:r>
          </a:p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Prepare the professional future and have faith in the youth</a:t>
            </a:r>
          </a:p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The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current FIG President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815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Past – CLGE Presidents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en-GB" dirty="0" smtClean="0"/>
              <a:t>Only some of them</a:t>
            </a:r>
          </a:p>
          <a:p>
            <a:pPr marL="0" indent="0" algn="r">
              <a:buNone/>
            </a:pPr>
            <a:endParaRPr lang="en-GB" dirty="0" smtClean="0"/>
          </a:p>
          <a:p>
            <a:pPr marL="0" indent="0" algn="r">
              <a:buNone/>
            </a:pPr>
            <a:endParaRPr lang="en-GB" dirty="0"/>
          </a:p>
          <a:p>
            <a:pPr marL="0" indent="0" algn="r">
              <a:buNone/>
            </a:pPr>
            <a:endParaRPr lang="en-GB" dirty="0" smtClean="0"/>
          </a:p>
          <a:p>
            <a:pPr marL="0" indent="0" algn="r">
              <a:buNone/>
            </a:pPr>
            <a:endParaRPr lang="en-GB" dirty="0"/>
          </a:p>
          <a:p>
            <a:pPr marL="0" indent="0" algn="r">
              <a:buNone/>
            </a:pPr>
            <a:endParaRPr lang="en-GB" dirty="0" smtClean="0"/>
          </a:p>
          <a:p>
            <a:pPr marL="0" indent="0" algn="r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Steel, </a:t>
            </a:r>
            <a:r>
              <a:rPr lang="en-GB" dirty="0" err="1"/>
              <a:t>Riemersma</a:t>
            </a:r>
            <a:r>
              <a:rPr lang="en-GB" dirty="0"/>
              <a:t>, </a:t>
            </a:r>
            <a:r>
              <a:rPr lang="en-GB" dirty="0" smtClean="0"/>
              <a:t>Van der Linden…</a:t>
            </a:r>
            <a:endParaRPr lang="en-GB" dirty="0"/>
          </a:p>
        </p:txBody>
      </p:sp>
      <p:pic>
        <p:nvPicPr>
          <p:cNvPr id="225282" name="Picture 2" descr="C:\Users\jean-yves.pirlot\Documents\EU\CLGE\14 06 19 Kuala Lumpur\Keynote\Padd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239" y="3341175"/>
            <a:ext cx="19240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283" name="Picture 3" descr="C:\Users\jean-yves.pirlot\Documents\EU\CLGE\14 06 19 Kuala Lumpur\Keynote\Klaus_Henn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071" y="2767058"/>
            <a:ext cx="4403279" cy="294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284" name="Picture 4" descr="C:\Users\jean-yves.pirlot\Documents\EU\CLGE\14 06 19 Kuala Lumpur\Keynote\Jan_De_Graev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21" t="5358" r="20204" b="67062"/>
          <a:stretch/>
        </p:blipFill>
        <p:spPr bwMode="auto">
          <a:xfrm>
            <a:off x="683568" y="1611401"/>
            <a:ext cx="2044395" cy="262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96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Professions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sz="13800" b="1" dirty="0" smtClean="0">
                <a:latin typeface="Impact" panose="020B0806030902050204" pitchFamily="34" charset="0"/>
              </a:rPr>
              <a:t>1.</a:t>
            </a:r>
            <a:endParaRPr lang="en-GB" sz="13800" b="1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57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Belgians who’ve shaped FIG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2528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" t="7378" b="2803"/>
          <a:stretch/>
        </p:blipFill>
        <p:spPr bwMode="auto">
          <a:xfrm rot="21069044">
            <a:off x="451256" y="2831265"/>
            <a:ext cx="3643134" cy="23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" t="3824"/>
          <a:stretch/>
        </p:blipFill>
        <p:spPr bwMode="auto">
          <a:xfrm rot="16200000">
            <a:off x="2458558" y="1903952"/>
            <a:ext cx="2269401" cy="32270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4" name="Picture 4" descr="C:\Users\jean-yves.pirlot\Documents\EU\CLGE\14 06 19 Kuala Lumpur\Keynote\Jan_De_Graev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7975">
            <a:off x="4039252" y="2331009"/>
            <a:ext cx="2090904" cy="23258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285" name="Picture 5" descr="C:\Users\jean-yves.pirlot\Documents\EU\CLGE\14 06 19 Kuala Lumpur\Keynote\Francis_Marc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8" b="18990"/>
          <a:stretch/>
        </p:blipFill>
        <p:spPr bwMode="auto">
          <a:xfrm rot="334187">
            <a:off x="5467498" y="3362894"/>
            <a:ext cx="3200471" cy="2286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81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25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Answer a challenging question asked by the organiser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Presidency of CLGE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Presidency of a founding member</a:t>
            </a:r>
          </a:p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Honour past members and their feats</a:t>
            </a:r>
          </a:p>
          <a:p>
            <a:r>
              <a:rPr lang="en-GB" dirty="0"/>
              <a:t>Prepare the professional future and have faith in the youth</a:t>
            </a:r>
          </a:p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The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current FIG President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005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Developing a YSEN (FIG YSN) </a:t>
            </a:r>
            <a:endParaRPr lang="en-GB" sz="3600" dirty="0"/>
          </a:p>
        </p:txBody>
      </p:sp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68" y="1700808"/>
            <a:ext cx="9164568" cy="5155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3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Sustaining the Profession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With the risk of Carrying Coals to Newcastle …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19  June 2014</a:t>
            </a:r>
            <a:endParaRPr lang="fr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FIG - Kuala Lumpur (Malaysia)</a:t>
            </a:r>
            <a:endParaRPr lang="fr-BE" dirty="0" smtClean="0"/>
          </a:p>
        </p:txBody>
      </p:sp>
    </p:spTree>
    <p:extLst>
      <p:ext uri="{BB962C8B-B14F-4D97-AF65-F5344CB8AC3E}">
        <p14:creationId xmlns:p14="http://schemas.microsoft.com/office/powerpoint/2010/main" val="210623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051870"/>
            <a:ext cx="1231900" cy="147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78670"/>
            <a:ext cx="1231899" cy="147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467" y="4365104"/>
            <a:ext cx="1368152" cy="147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19  June 2014</a:t>
            </a:r>
            <a:endParaRPr lang="fr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FIG - Kuala Lumpur (Malaysia)</a:t>
            </a:r>
            <a:endParaRPr lang="fr-BE" dirty="0" smtClean="0"/>
          </a:p>
        </p:txBody>
      </p:sp>
    </p:spTree>
    <p:extLst>
      <p:ext uri="{BB962C8B-B14F-4D97-AF65-F5344CB8AC3E}">
        <p14:creationId xmlns:p14="http://schemas.microsoft.com/office/powerpoint/2010/main" val="198122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14791"/>
            <a:ext cx="684076" cy="736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Of course, we’re no gangsters…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		Be Honest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		</a:t>
            </a:r>
            <a:r>
              <a:rPr lang="en-GB" dirty="0"/>
              <a:t>Seem Honest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		Code of Conduct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381750"/>
            <a:ext cx="2386013" cy="476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19  June 2014</a:t>
            </a:r>
            <a:endParaRPr lang="fr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67063" y="6337300"/>
            <a:ext cx="5976937" cy="476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FIG - Kuala Lumpur (Malaysia)</a:t>
            </a:r>
            <a:endParaRPr lang="fr-BE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01008"/>
            <a:ext cx="684076" cy="736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272" y="4725144"/>
            <a:ext cx="684076" cy="736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95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dentists teach us 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		Have a strong initial Education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		</a:t>
            </a:r>
            <a:r>
              <a:rPr lang="en-GB" dirty="0"/>
              <a:t>T</a:t>
            </a:r>
            <a:r>
              <a:rPr lang="en-GB" dirty="0" smtClean="0"/>
              <a:t>raining (crucial tasks)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		High level CPD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381750"/>
            <a:ext cx="2386013" cy="476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19  June 2014</a:t>
            </a:r>
            <a:endParaRPr lang="fr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67063" y="6337300"/>
            <a:ext cx="5976937" cy="476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FIG - Kuala Lumpur (Malaysia)</a:t>
            </a:r>
            <a:endParaRPr lang="fr-BE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46808"/>
            <a:ext cx="687489" cy="822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01008"/>
            <a:ext cx="687489" cy="822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696363"/>
            <a:ext cx="687489" cy="822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31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Let’s avoid the Typewriters Trap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		Surveyor Data Capturer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		Surveyor Data Manager</a:t>
            </a:r>
          </a:p>
          <a:p>
            <a:pPr marL="0" indent="0">
              <a:buNone/>
            </a:pPr>
            <a:endParaRPr lang="en-GB" dirty="0"/>
          </a:p>
          <a:p>
            <a:pPr marL="1800225" indent="-1800225">
              <a:buNone/>
            </a:pPr>
            <a:r>
              <a:rPr lang="en-GB" dirty="0" smtClean="0"/>
              <a:t>		Surveyor Data Guarantor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381750"/>
            <a:ext cx="2386013" cy="476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19  June 2014</a:t>
            </a:r>
            <a:endParaRPr lang="fr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67063" y="6337300"/>
            <a:ext cx="5976937" cy="476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FIG - Kuala Lumpur (Malaysia)</a:t>
            </a:r>
            <a:endParaRPr lang="fr-BE" dirty="0" smtClean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46809"/>
            <a:ext cx="687488" cy="822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01008"/>
            <a:ext cx="687488" cy="822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696364"/>
            <a:ext cx="687488" cy="822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42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Answer a challenging question asked by the organiser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Presidency of CLGE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Presidency of a founding member</a:t>
            </a:r>
          </a:p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Honour past members and their feats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Prepare the professional future and have faith in the youth</a:t>
            </a:r>
          </a:p>
          <a:p>
            <a:r>
              <a:rPr lang="en-GB" dirty="0"/>
              <a:t>The current FIG President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295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Strategic </a:t>
            </a:r>
            <a:r>
              <a:rPr lang="en-GB" dirty="0" smtClean="0"/>
              <a:t>Goals of CLGE</a:t>
            </a:r>
            <a:endParaRPr lang="en-GB" dirty="0"/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832"/>
            <a:ext cx="8229600" cy="460851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3600" dirty="0"/>
              <a:t>Influence;</a:t>
            </a:r>
          </a:p>
          <a:p>
            <a:pPr>
              <a:lnSpc>
                <a:spcPct val="150000"/>
              </a:lnSpc>
            </a:pPr>
            <a:r>
              <a:rPr lang="en-GB" sz="3600" dirty="0" smtClean="0"/>
              <a:t>Visibility;</a:t>
            </a:r>
            <a:endParaRPr lang="en-GB" sz="3600" dirty="0"/>
          </a:p>
          <a:p>
            <a:pPr algn="just">
              <a:lnSpc>
                <a:spcPct val="150000"/>
              </a:lnSpc>
            </a:pPr>
            <a:r>
              <a:rPr lang="en-GB" sz="3600" dirty="0" smtClean="0"/>
              <a:t>Renewal;</a:t>
            </a:r>
            <a:endParaRPr lang="en-GB" sz="3600" u="sng" dirty="0"/>
          </a:p>
          <a:p>
            <a:pPr algn="just">
              <a:lnSpc>
                <a:spcPct val="150000"/>
              </a:lnSpc>
            </a:pPr>
            <a:r>
              <a:rPr lang="en-GB" sz="3600" dirty="0" smtClean="0"/>
              <a:t>Members Satisfaction.</a:t>
            </a:r>
            <a:r>
              <a:rPr lang="nl-BE" sz="3600" dirty="0" smtClean="0"/>
              <a:t> </a:t>
            </a:r>
            <a:endParaRPr lang="nl-BE" sz="3600" dirty="0"/>
          </a:p>
        </p:txBody>
      </p:sp>
    </p:spTree>
    <p:extLst>
      <p:ext uri="{BB962C8B-B14F-4D97-AF65-F5344CB8AC3E}">
        <p14:creationId xmlns:p14="http://schemas.microsoft.com/office/powerpoint/2010/main" val="324429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26306" name="Picture 2" descr="Chicago 193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08" name="Picture 4" descr="http://media-cdn.tripadvisor.com/media/photo-s/01/fc/b5/4d/chicago-1933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916" y="764704"/>
            <a:ext cx="5238750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68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Cooperation  FIG &amp; CLGE</a:t>
            </a:r>
            <a:endParaRPr lang="en-GB" dirty="0"/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832"/>
            <a:ext cx="8229600" cy="460851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3600" dirty="0"/>
              <a:t>Influence;</a:t>
            </a:r>
          </a:p>
          <a:p>
            <a:pPr>
              <a:lnSpc>
                <a:spcPct val="150000"/>
              </a:lnSpc>
            </a:pPr>
            <a:r>
              <a:rPr lang="en-GB" sz="3600" dirty="0" smtClean="0"/>
              <a:t>Visibility;</a:t>
            </a:r>
            <a:endParaRPr lang="en-GB" sz="3600" dirty="0"/>
          </a:p>
          <a:p>
            <a:pPr algn="just">
              <a:lnSpc>
                <a:spcPct val="150000"/>
              </a:lnSpc>
            </a:pPr>
            <a:r>
              <a:rPr lang="en-GB" sz="3600" dirty="0" smtClean="0"/>
              <a:t>Renewal;</a:t>
            </a:r>
            <a:endParaRPr lang="en-GB" sz="3600" u="sng" dirty="0"/>
          </a:p>
          <a:p>
            <a:pPr algn="just">
              <a:lnSpc>
                <a:spcPct val="150000"/>
              </a:lnSpc>
            </a:pPr>
            <a:r>
              <a:rPr lang="en-GB" sz="3600" dirty="0" smtClean="0"/>
              <a:t>Members Satisfaction.</a:t>
            </a:r>
            <a:r>
              <a:rPr lang="nl-BE" sz="3600" dirty="0" smtClean="0"/>
              <a:t> </a:t>
            </a:r>
            <a:endParaRPr lang="nl-BE" sz="3600" dirty="0"/>
          </a:p>
        </p:txBody>
      </p:sp>
    </p:spTree>
    <p:extLst>
      <p:ext uri="{BB962C8B-B14F-4D97-AF65-F5344CB8AC3E}">
        <p14:creationId xmlns:p14="http://schemas.microsoft.com/office/powerpoint/2010/main" val="25627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Cooperation  FIG &amp; CLGE</a:t>
            </a:r>
            <a:endParaRPr lang="en-GB" dirty="0"/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832"/>
            <a:ext cx="8229600" cy="460851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3600" dirty="0" smtClean="0"/>
              <a:t>Influence</a:t>
            </a:r>
            <a:endParaRPr lang="en-GB" sz="3600" dirty="0"/>
          </a:p>
          <a:p>
            <a:pPr lvl="1">
              <a:lnSpc>
                <a:spcPct val="150000"/>
              </a:lnSpc>
            </a:pPr>
            <a:r>
              <a:rPr lang="en-GB" dirty="0" smtClean="0"/>
              <a:t>Strong cooperation for these stepping stones (ethics, education, evolution)</a:t>
            </a:r>
          </a:p>
          <a:p>
            <a:pPr lvl="1">
              <a:lnSpc>
                <a:spcPct val="150000"/>
              </a:lnSpc>
            </a:pPr>
            <a:r>
              <a:rPr lang="en-GB" dirty="0" smtClean="0"/>
              <a:t>Think Globally, Act Locally</a:t>
            </a:r>
          </a:p>
          <a:p>
            <a:pPr lvl="2">
              <a:lnSpc>
                <a:spcPct val="150000"/>
              </a:lnSpc>
            </a:pPr>
            <a:r>
              <a:rPr lang="en-GB" dirty="0" smtClean="0"/>
              <a:t>Bilateral </a:t>
            </a:r>
            <a:r>
              <a:rPr lang="en-GB" dirty="0" err="1" smtClean="0"/>
              <a:t>MoU’s</a:t>
            </a:r>
            <a:endParaRPr lang="en-GB" dirty="0" smtClean="0"/>
          </a:p>
          <a:p>
            <a:pPr lvl="2">
              <a:lnSpc>
                <a:spcPct val="150000"/>
              </a:lnSpc>
            </a:pPr>
            <a:r>
              <a:rPr lang="en-GB" dirty="0" smtClean="0"/>
              <a:t>Council of Regional Bodies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957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Cooperation  FIG &amp; CLGE</a:t>
            </a:r>
            <a:endParaRPr lang="en-GB" dirty="0"/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832"/>
            <a:ext cx="8229600" cy="460851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3600" dirty="0" smtClean="0"/>
              <a:t>Visibility</a:t>
            </a:r>
            <a:endParaRPr lang="en-GB" sz="3600" dirty="0"/>
          </a:p>
          <a:p>
            <a:pPr lvl="1" algn="just">
              <a:lnSpc>
                <a:spcPct val="150000"/>
              </a:lnSpc>
            </a:pPr>
            <a:r>
              <a:rPr lang="en-GB" dirty="0" smtClean="0"/>
              <a:t>National Surveyors Week USA</a:t>
            </a:r>
          </a:p>
          <a:p>
            <a:pPr lvl="1" algn="just">
              <a:lnSpc>
                <a:spcPct val="150000"/>
              </a:lnSpc>
            </a:pPr>
            <a:r>
              <a:rPr lang="en-GB" dirty="0" smtClean="0"/>
              <a:t>Day of the European Surveyor</a:t>
            </a:r>
          </a:p>
          <a:p>
            <a:pPr lvl="1" algn="just">
              <a:lnSpc>
                <a:spcPct val="150000"/>
              </a:lnSpc>
            </a:pPr>
            <a:r>
              <a:rPr lang="en-GB" dirty="0" smtClean="0"/>
              <a:t>FIG Surveyors Day!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752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5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CheeHai TEO, FIG President</a:t>
            </a:r>
          </a:p>
        </p:txBody>
      </p:sp>
      <p:sp>
        <p:nvSpPr>
          <p:cNvPr id="808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0899" name="Picture 2" descr="C:\Users\jyp\Documents\EU\CLGE\12 03 05 Brussels Mercator Day\Pictures Defense\_DSC62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989138"/>
            <a:ext cx="66960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087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Cooperation  FIG &amp; CLGE</a:t>
            </a:r>
            <a:endParaRPr lang="en-GB" dirty="0"/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832"/>
            <a:ext cx="8229600" cy="4608512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GB" sz="3600" dirty="0" smtClean="0"/>
              <a:t>Renewal</a:t>
            </a:r>
            <a:endParaRPr lang="en-GB" sz="3600" u="sng" dirty="0"/>
          </a:p>
          <a:p>
            <a:pPr lvl="1" algn="just">
              <a:lnSpc>
                <a:spcPct val="150000"/>
              </a:lnSpc>
            </a:pPr>
            <a:r>
              <a:rPr lang="fr-BE" dirty="0" err="1" smtClean="0"/>
              <a:t>Continued</a:t>
            </a:r>
            <a:r>
              <a:rPr lang="fr-BE" dirty="0" smtClean="0"/>
              <a:t> support to the FIG YSN</a:t>
            </a:r>
          </a:p>
          <a:p>
            <a:pPr lvl="1" algn="just">
              <a:lnSpc>
                <a:spcPct val="150000"/>
              </a:lnSpc>
            </a:pPr>
            <a:r>
              <a:rPr lang="fr-BE" dirty="0" err="1" smtClean="0"/>
              <a:t>Continued</a:t>
            </a:r>
            <a:r>
              <a:rPr lang="fr-BE" dirty="0" smtClean="0"/>
              <a:t> support to the FIG YSEN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0499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Cooperation  FIG &amp; CLGE</a:t>
            </a:r>
            <a:endParaRPr lang="en-GB" dirty="0"/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832"/>
            <a:ext cx="8229600" cy="460851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3600" dirty="0"/>
              <a:t>Influence;</a:t>
            </a:r>
          </a:p>
          <a:p>
            <a:pPr>
              <a:lnSpc>
                <a:spcPct val="150000"/>
              </a:lnSpc>
            </a:pPr>
            <a:r>
              <a:rPr lang="en-GB" sz="3600" dirty="0" smtClean="0"/>
              <a:t>Visibility;</a:t>
            </a:r>
            <a:endParaRPr lang="en-GB" sz="3600" dirty="0"/>
          </a:p>
          <a:p>
            <a:pPr algn="just">
              <a:lnSpc>
                <a:spcPct val="150000"/>
              </a:lnSpc>
            </a:pPr>
            <a:r>
              <a:rPr lang="en-GB" sz="3600" dirty="0" smtClean="0"/>
              <a:t>Renewal;</a:t>
            </a:r>
            <a:endParaRPr lang="en-GB" sz="3600" u="sng" dirty="0"/>
          </a:p>
          <a:p>
            <a:pPr algn="just">
              <a:lnSpc>
                <a:spcPct val="150000"/>
              </a:lnSpc>
            </a:pPr>
            <a:r>
              <a:rPr lang="en-GB" sz="3600" dirty="0" smtClean="0"/>
              <a:t>Members Satisfaction.</a:t>
            </a:r>
            <a:r>
              <a:rPr lang="nl-BE" sz="3600" dirty="0" smtClean="0"/>
              <a:t> </a:t>
            </a:r>
            <a:endParaRPr lang="nl-BE" sz="3600" dirty="0"/>
          </a:p>
        </p:txBody>
      </p:sp>
    </p:spTree>
    <p:extLst>
      <p:ext uri="{BB962C8B-B14F-4D97-AF65-F5344CB8AC3E}">
        <p14:creationId xmlns:p14="http://schemas.microsoft.com/office/powerpoint/2010/main" val="53659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 have to </a:t>
            </a:r>
            <a:r>
              <a:rPr lang="en-GB" dirty="0" smtClean="0"/>
              <a:t>remember</a:t>
            </a:r>
            <a:r>
              <a:rPr lang="en-GB" dirty="0" smtClean="0"/>
              <a:t>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GB" dirty="0" smtClean="0"/>
              <a:t>… that we are active in a profession that allows people to realize one of their dearest dreams:</a:t>
            </a:r>
          </a:p>
          <a:p>
            <a:pPr marL="0" indent="0" algn="ctr">
              <a:buNone/>
            </a:pPr>
            <a:r>
              <a:rPr lang="en-GB" dirty="0" smtClean="0">
                <a:solidFill>
                  <a:srgbClr val="800000"/>
                </a:solidFill>
              </a:rPr>
              <a:t>Surveying is a DREAM SECTOR</a:t>
            </a:r>
          </a:p>
          <a:p>
            <a:pPr marL="0" indent="0" algn="ctr">
              <a:buNone/>
            </a:pPr>
            <a:endParaRPr lang="en-GB" dirty="0">
              <a:solidFill>
                <a:srgbClr val="800000"/>
              </a:solidFill>
            </a:endParaRPr>
          </a:p>
          <a:p>
            <a:pPr marL="0" indent="0" algn="ctr">
              <a:buNone/>
            </a:pPr>
            <a:r>
              <a:rPr lang="en-GB" dirty="0" smtClean="0"/>
              <a:t>… to </a:t>
            </a:r>
            <a:r>
              <a:rPr lang="en-GB" dirty="0"/>
              <a:t>become </a:t>
            </a:r>
            <a:r>
              <a:rPr lang="en-GB" dirty="0" smtClean="0"/>
              <a:t>and stay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and happy Real Estate Owner</a:t>
            </a:r>
            <a:endParaRPr lang="en-GB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13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ean-yves.pirlot\Desktop\Buzz_Lightyear_hd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21471">
            <a:off x="-1941371" y="2930852"/>
            <a:ext cx="5184577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 bwMode="auto">
          <a:xfrm>
            <a:off x="597276" y="836712"/>
            <a:ext cx="8439219" cy="2952328"/>
          </a:xfrm>
          <a:prstGeom prst="wedgeEllipseCallout">
            <a:avLst>
              <a:gd name="adj1" fmla="val -24408"/>
              <a:gd name="adj2" fmla="val 81601"/>
            </a:avLst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i-FI" sz="2400" dirty="0" smtClean="0">
              <a:solidFill>
                <a:schemeClr val="tx1"/>
              </a:solidFill>
              <a:latin typeface="Verdana" pitchFamily="34" charset="0"/>
            </a:endParaRPr>
          </a:p>
          <a:p>
            <a:r>
              <a:rPr lang="ms-MY" sz="2400" dirty="0" smtClean="0">
                <a:solidFill>
                  <a:schemeClr val="tx1"/>
                </a:solidFill>
                <a:latin typeface="Verdana" pitchFamily="34" charset="0"/>
              </a:rPr>
              <a:t>Terima kasih untuk penjagaan anda.</a:t>
            </a:r>
          </a:p>
          <a:p>
            <a:r>
              <a:rPr lang="ms-MY" sz="2400" dirty="0" smtClean="0">
                <a:solidFill>
                  <a:schemeClr val="tx1"/>
                </a:solidFill>
                <a:latin typeface="Verdana" pitchFamily="34" charset="0"/>
              </a:rPr>
              <a:t>Apa-apa Soalan?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Thank</a:t>
            </a:r>
            <a:r>
              <a:rPr kumimoji="0" lang="en-GB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 you for your Attention.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aseline="0" dirty="0" smtClean="0">
                <a:solidFill>
                  <a:schemeClr val="tx1"/>
                </a:solidFill>
                <a:latin typeface="Verdana" pitchFamily="34" charset="0"/>
              </a:rPr>
              <a:t>Any</a:t>
            </a:r>
            <a:r>
              <a:rPr lang="en-GB" sz="2400" dirty="0" smtClean="0">
                <a:solidFill>
                  <a:schemeClr val="tx1"/>
                </a:solidFill>
                <a:latin typeface="Verdana" pitchFamily="34" charset="0"/>
              </a:rPr>
              <a:t> Questions?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  <a:p>
            <a:endParaRPr lang="fi-FI" dirty="0"/>
          </a:p>
          <a:p>
            <a:endParaRPr lang="fi-FI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55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2" descr="C:\Users\jean-yves.pirlot\Documents\EU\CLGE\14 06 19 Kuala Lumpur\FIGangs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7" y="1967458"/>
            <a:ext cx="4257675" cy="3333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84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Professions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sz="13800" b="1" dirty="0" smtClean="0">
                <a:latin typeface="Impact" panose="020B0806030902050204" pitchFamily="34" charset="0"/>
              </a:rPr>
              <a:t>2.</a:t>
            </a:r>
            <a:endParaRPr lang="en-GB" sz="13800" b="1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29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99"/>
      </a:hlink>
      <a:folHlink>
        <a:srgbClr val="666699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99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1302</Words>
  <Application>Microsoft Office PowerPoint</Application>
  <PresentationFormat>On-screen Show (4:3)</PresentationFormat>
  <Paragraphs>333</Paragraphs>
  <Slides>77</Slides>
  <Notes>20</Notes>
  <HiddenSlides>3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9" baseType="lpstr">
      <vt:lpstr>Custom Design</vt:lpstr>
      <vt:lpstr>Acrobat Document</vt:lpstr>
      <vt:lpstr>CLGE Working for a Profession</vt:lpstr>
      <vt:lpstr>Sustaining the Profession</vt:lpstr>
      <vt:lpstr>Reasons to be here</vt:lpstr>
      <vt:lpstr>Overview</vt:lpstr>
      <vt:lpstr>FIG quote</vt:lpstr>
      <vt:lpstr>Other Professions</vt:lpstr>
      <vt:lpstr>PowerPoint Presentation</vt:lpstr>
      <vt:lpstr>FIG</vt:lpstr>
      <vt:lpstr>Other Professions</vt:lpstr>
      <vt:lpstr>PowerPoint Presentation</vt:lpstr>
      <vt:lpstr>FID</vt:lpstr>
      <vt:lpstr>Other Professions</vt:lpstr>
      <vt:lpstr>PowerPoint Presentation</vt:lpstr>
      <vt:lpstr>PowerPoint Presentation</vt:lpstr>
      <vt:lpstr>FID</vt:lpstr>
      <vt:lpstr>Evolution of Computers</vt:lpstr>
      <vt:lpstr>PowerPoint Presentation</vt:lpstr>
      <vt:lpstr>Overview</vt:lpstr>
      <vt:lpstr>Presentation of CLGE</vt:lpstr>
      <vt:lpstr>PowerPoint Presentation</vt:lpstr>
      <vt:lpstr>Leading Surveyors Association</vt:lpstr>
      <vt:lpstr>One Profession</vt:lpstr>
      <vt:lpstr>CLGE: a definition</vt:lpstr>
      <vt:lpstr>CLGE: a definition</vt:lpstr>
      <vt:lpstr>CLGE: a definition</vt:lpstr>
      <vt:lpstr>The Executive Board 2012 - 2014</vt:lpstr>
      <vt:lpstr>Strategic Goals of CLGE</vt:lpstr>
      <vt:lpstr>Strategic Goals of CLGE</vt:lpstr>
      <vt:lpstr>European Code of Conduct</vt:lpstr>
      <vt:lpstr>PowerPoint Presentation</vt:lpstr>
      <vt:lpstr>Global IPMS Coalition</vt:lpstr>
      <vt:lpstr>PowerPoint Presentation</vt:lpstr>
      <vt:lpstr>Strategic Goals of CLGE</vt:lpstr>
      <vt:lpstr>House of the European Surveyor and GeoInformation in Brussels</vt:lpstr>
      <vt:lpstr>GSA &amp; CLGE hand in hand</vt:lpstr>
      <vt:lpstr>The European Space Expo moves to Budapest</vt:lpstr>
      <vt:lpstr>PowerPoint Presentation</vt:lpstr>
      <vt:lpstr>PowerPoint Presentation</vt:lpstr>
      <vt:lpstr>Exclusive Sponsor</vt:lpstr>
      <vt:lpstr>PowerPoint Presentation</vt:lpstr>
      <vt:lpstr>PowerPoint Presentation</vt:lpstr>
      <vt:lpstr>PowerPoint Presentation</vt:lpstr>
      <vt:lpstr>Budapest Declaration</vt:lpstr>
      <vt:lpstr>PowerPoint Presentation</vt:lpstr>
      <vt:lpstr>PowerPoint Presentation</vt:lpstr>
      <vt:lpstr>Strategic Goals: Renewal</vt:lpstr>
      <vt:lpstr>CLGE Students’ Contest &amp; Meeting</vt:lpstr>
      <vt:lpstr>PowerPoint Presentation</vt:lpstr>
      <vt:lpstr>CLGE Students’ Contest &amp; Meeting YSEN Meeting</vt:lpstr>
      <vt:lpstr>Strategic Goals: Satisfaction</vt:lpstr>
      <vt:lpstr>Introduction of WorkShops</vt:lpstr>
      <vt:lpstr>DPKB</vt:lpstr>
      <vt:lpstr>Aims of the DPKB</vt:lpstr>
      <vt:lpstr>Structure</vt:lpstr>
      <vt:lpstr>Key Elements</vt:lpstr>
      <vt:lpstr>GeoInformatics</vt:lpstr>
      <vt:lpstr>PowerPoint Presentation</vt:lpstr>
      <vt:lpstr>Overview</vt:lpstr>
      <vt:lpstr>Past – CLGE Presidents</vt:lpstr>
      <vt:lpstr>Belgians who’ve shaped FIG</vt:lpstr>
      <vt:lpstr>Overview</vt:lpstr>
      <vt:lpstr>Developing a YSEN (FIG YSN) </vt:lpstr>
      <vt:lpstr>Sustaining the Profession</vt:lpstr>
      <vt:lpstr>PowerPoint Presentation</vt:lpstr>
      <vt:lpstr>Of course, we’re no gangsters…</vt:lpstr>
      <vt:lpstr>What dentists teach us …</vt:lpstr>
      <vt:lpstr>Let’s avoid the Typewriters Trap</vt:lpstr>
      <vt:lpstr>Overview</vt:lpstr>
      <vt:lpstr>Strategic Goals of CLGE</vt:lpstr>
      <vt:lpstr>Cooperation  FIG &amp; CLGE</vt:lpstr>
      <vt:lpstr>Cooperation  FIG &amp; CLGE</vt:lpstr>
      <vt:lpstr>Cooperation  FIG &amp; CLGE</vt:lpstr>
      <vt:lpstr>CheeHai TEO, FIG President</vt:lpstr>
      <vt:lpstr>Cooperation  FIG &amp; CLGE</vt:lpstr>
      <vt:lpstr>Cooperation  FIG &amp; CLGE</vt:lpstr>
      <vt:lpstr>We have to remember…</vt:lpstr>
      <vt:lpstr>PowerPoint Presentation</vt:lpstr>
    </vt:vector>
  </TitlesOfParts>
  <Company>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European Code of Conduct</dc:title>
  <dc:creator>Colin Plimmer</dc:creator>
  <cp:lastModifiedBy>Jean-Yves PIRLOT</cp:lastModifiedBy>
  <cp:revision>337</cp:revision>
  <dcterms:created xsi:type="dcterms:W3CDTF">2009-09-05T08:41:46Z</dcterms:created>
  <dcterms:modified xsi:type="dcterms:W3CDTF">2014-06-19T00:12:06Z</dcterms:modified>
</cp:coreProperties>
</file>