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 id="2147483819" r:id="rId2"/>
  </p:sldMasterIdLst>
  <p:notesMasterIdLst>
    <p:notesMasterId r:id="rId40"/>
  </p:notesMasterIdLst>
  <p:handoutMasterIdLst>
    <p:handoutMasterId r:id="rId41"/>
  </p:handoutMasterIdLst>
  <p:sldIdLst>
    <p:sldId id="256" r:id="rId3"/>
    <p:sldId id="385" r:id="rId4"/>
    <p:sldId id="394" r:id="rId5"/>
    <p:sldId id="386" r:id="rId6"/>
    <p:sldId id="395" r:id="rId7"/>
    <p:sldId id="396" r:id="rId8"/>
    <p:sldId id="387" r:id="rId9"/>
    <p:sldId id="388" r:id="rId10"/>
    <p:sldId id="371" r:id="rId11"/>
    <p:sldId id="389" r:id="rId12"/>
    <p:sldId id="359" r:id="rId13"/>
    <p:sldId id="361" r:id="rId14"/>
    <p:sldId id="360" r:id="rId15"/>
    <p:sldId id="357" r:id="rId16"/>
    <p:sldId id="404" r:id="rId17"/>
    <p:sldId id="403" r:id="rId18"/>
    <p:sldId id="284" r:id="rId19"/>
    <p:sldId id="399" r:id="rId20"/>
    <p:sldId id="375" r:id="rId21"/>
    <p:sldId id="376" r:id="rId22"/>
    <p:sldId id="398" r:id="rId23"/>
    <p:sldId id="337" r:id="rId24"/>
    <p:sldId id="338" r:id="rId25"/>
    <p:sldId id="365" r:id="rId26"/>
    <p:sldId id="405" r:id="rId27"/>
    <p:sldId id="406" r:id="rId28"/>
    <p:sldId id="366" r:id="rId29"/>
    <p:sldId id="377" r:id="rId30"/>
    <p:sldId id="378" r:id="rId31"/>
    <p:sldId id="379" r:id="rId32"/>
    <p:sldId id="380" r:id="rId33"/>
    <p:sldId id="400" r:id="rId34"/>
    <p:sldId id="401" r:id="rId35"/>
    <p:sldId id="408" r:id="rId36"/>
    <p:sldId id="335" r:id="rId37"/>
    <p:sldId id="402" r:id="rId38"/>
    <p:sldId id="407" r:id="rId3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D515"/>
    <a:srgbClr val="EDD41B"/>
    <a:srgbClr val="A6E91F"/>
    <a:srgbClr val="C80808"/>
    <a:srgbClr val="9018A8"/>
    <a:srgbClr val="F89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p:scale>
          <a:sx n="99" d="100"/>
          <a:sy n="99" d="100"/>
        </p:scale>
        <p:origin x="-114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FF827-1FBE-4793-AEF5-68941596019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62A7807-5E23-42E0-8D86-0597AB9519BB}">
      <dgm:prSet phldrT="[Text]"/>
      <dgm:spPr/>
      <dgm:t>
        <a:bodyPr/>
        <a:lstStyle/>
        <a:p>
          <a:r>
            <a:rPr lang="en-US" b="1" dirty="0" smtClean="0"/>
            <a:t>Inception Phase</a:t>
          </a:r>
          <a:endParaRPr lang="en-US" b="1" dirty="0"/>
        </a:p>
      </dgm:t>
    </dgm:pt>
    <dgm:pt modelId="{C5985C62-40A6-46C2-8517-299ABA812E9B}" type="parTrans" cxnId="{F9D1BF6C-9B3F-42C3-8927-D119FF3E5DBE}">
      <dgm:prSet/>
      <dgm:spPr/>
      <dgm:t>
        <a:bodyPr/>
        <a:lstStyle/>
        <a:p>
          <a:endParaRPr lang="en-US"/>
        </a:p>
      </dgm:t>
    </dgm:pt>
    <dgm:pt modelId="{588DD319-1E9B-4303-97A3-8C979F4E0C39}" type="sibTrans" cxnId="{F9D1BF6C-9B3F-42C3-8927-D119FF3E5DBE}">
      <dgm:prSet/>
      <dgm:spPr/>
      <dgm:t>
        <a:bodyPr/>
        <a:lstStyle/>
        <a:p>
          <a:endParaRPr lang="en-US"/>
        </a:p>
      </dgm:t>
    </dgm:pt>
    <dgm:pt modelId="{4EEEBEE8-57B0-4FE4-8347-92093D6A9929}">
      <dgm:prSet phldrT="[Text]" custT="1"/>
      <dgm:spPr/>
      <dgm:t>
        <a:bodyPr/>
        <a:lstStyle/>
        <a:p>
          <a:r>
            <a:rPr lang="en-US" sz="1500" b="1" dirty="0" smtClean="0"/>
            <a:t>Background Report based on </a:t>
          </a:r>
          <a:r>
            <a:rPr lang="en-US" sz="1600" b="1" dirty="0" smtClean="0"/>
            <a:t>existing</a:t>
          </a:r>
          <a:r>
            <a:rPr lang="en-US" sz="1500" b="1" dirty="0" smtClean="0"/>
            <a:t> information</a:t>
          </a:r>
          <a:endParaRPr lang="en-US" sz="1500" b="1" dirty="0"/>
        </a:p>
      </dgm:t>
    </dgm:pt>
    <dgm:pt modelId="{EB816872-9F65-4E4E-866C-80914B295D40}" type="parTrans" cxnId="{80438F46-A624-4138-8753-A87B2A223A84}">
      <dgm:prSet/>
      <dgm:spPr/>
      <dgm:t>
        <a:bodyPr/>
        <a:lstStyle/>
        <a:p>
          <a:endParaRPr lang="en-US"/>
        </a:p>
      </dgm:t>
    </dgm:pt>
    <dgm:pt modelId="{42A12420-B70C-41F0-B773-B25220A1BE0D}" type="sibTrans" cxnId="{80438F46-A624-4138-8753-A87B2A223A84}">
      <dgm:prSet/>
      <dgm:spPr/>
      <dgm:t>
        <a:bodyPr/>
        <a:lstStyle/>
        <a:p>
          <a:endParaRPr lang="en-US"/>
        </a:p>
      </dgm:t>
    </dgm:pt>
    <dgm:pt modelId="{14C4E498-E888-4B50-8F5E-C703D0FDD7A6}">
      <dgm:prSet phldrT="[Text]"/>
      <dgm:spPr/>
      <dgm:t>
        <a:bodyPr/>
        <a:lstStyle/>
        <a:p>
          <a:r>
            <a:rPr lang="en-US" b="1" dirty="0" smtClean="0"/>
            <a:t>9 Panels of Experts</a:t>
          </a:r>
          <a:endParaRPr lang="en-US" b="1" dirty="0"/>
        </a:p>
      </dgm:t>
    </dgm:pt>
    <dgm:pt modelId="{AC17AD62-A30C-4DB6-8586-D4A2F4E58DB3}" type="parTrans" cxnId="{956F79DF-A6E9-4FD6-B201-A35AFB884C21}">
      <dgm:prSet/>
      <dgm:spPr/>
      <dgm:t>
        <a:bodyPr/>
        <a:lstStyle/>
        <a:p>
          <a:endParaRPr lang="en-US"/>
        </a:p>
      </dgm:t>
    </dgm:pt>
    <dgm:pt modelId="{6B54745C-CD08-40CF-8F45-36034B39B481}" type="sibTrans" cxnId="{956F79DF-A6E9-4FD6-B201-A35AFB884C21}">
      <dgm:prSet/>
      <dgm:spPr/>
      <dgm:t>
        <a:bodyPr/>
        <a:lstStyle/>
        <a:p>
          <a:endParaRPr lang="en-US"/>
        </a:p>
      </dgm:t>
    </dgm:pt>
    <dgm:pt modelId="{1E037DFF-3AA4-4470-A7CA-D094B6E7FA14}">
      <dgm:prSet/>
      <dgm:spPr/>
      <dgm:t>
        <a:bodyPr/>
        <a:lstStyle/>
        <a:p>
          <a:r>
            <a:rPr lang="en-US" b="1" dirty="0" smtClean="0"/>
            <a:t>Draft Report</a:t>
          </a:r>
          <a:endParaRPr lang="en-US" b="1" dirty="0"/>
        </a:p>
      </dgm:t>
    </dgm:pt>
    <dgm:pt modelId="{1863041F-19DA-4284-BDBD-25A2BF90DD5C}" type="parTrans" cxnId="{BBB22BE5-A888-4BC6-8226-D5FCFB934776}">
      <dgm:prSet/>
      <dgm:spPr/>
      <dgm:t>
        <a:bodyPr/>
        <a:lstStyle/>
        <a:p>
          <a:endParaRPr lang="en-US"/>
        </a:p>
      </dgm:t>
    </dgm:pt>
    <dgm:pt modelId="{7D1D05A1-42E5-4F12-A82A-9235F608C9CF}" type="sibTrans" cxnId="{BBB22BE5-A888-4BC6-8226-D5FCFB934776}">
      <dgm:prSet/>
      <dgm:spPr/>
      <dgm:t>
        <a:bodyPr/>
        <a:lstStyle/>
        <a:p>
          <a:endParaRPr lang="en-US"/>
        </a:p>
      </dgm:t>
    </dgm:pt>
    <dgm:pt modelId="{C0614167-9A4C-4385-889C-A87B3236D9BD}">
      <dgm:prSet/>
      <dgm:spPr/>
      <dgm:t>
        <a:bodyPr/>
        <a:lstStyle/>
        <a:p>
          <a:r>
            <a:rPr lang="en-US" b="1" dirty="0" smtClean="0"/>
            <a:t>Technical Validation Workshop &amp; Policy Dialogue</a:t>
          </a:r>
          <a:endParaRPr lang="en-US" b="1" dirty="0"/>
        </a:p>
      </dgm:t>
    </dgm:pt>
    <dgm:pt modelId="{BBCD8D65-5CB3-4D03-B0BC-8A5B04D75727}" type="parTrans" cxnId="{DC72CCDD-61D3-4C45-BF61-8C35B3920A01}">
      <dgm:prSet/>
      <dgm:spPr/>
      <dgm:t>
        <a:bodyPr/>
        <a:lstStyle/>
        <a:p>
          <a:endParaRPr lang="en-US"/>
        </a:p>
      </dgm:t>
    </dgm:pt>
    <dgm:pt modelId="{E7F6D4E7-9E95-48F9-9C88-D68036C008AE}" type="sibTrans" cxnId="{DC72CCDD-61D3-4C45-BF61-8C35B3920A01}">
      <dgm:prSet/>
      <dgm:spPr/>
      <dgm:t>
        <a:bodyPr/>
        <a:lstStyle/>
        <a:p>
          <a:endParaRPr lang="en-US"/>
        </a:p>
      </dgm:t>
    </dgm:pt>
    <dgm:pt modelId="{081927E5-9D42-475F-94B5-DE1533673D20}">
      <dgm:prSet custT="1"/>
      <dgm:spPr/>
      <dgm:t>
        <a:bodyPr/>
        <a:lstStyle/>
        <a:p>
          <a:r>
            <a:rPr lang="en-US" sz="1800" b="1" dirty="0" smtClean="0">
              <a:solidFill>
                <a:srgbClr val="FFFF00"/>
              </a:solidFill>
            </a:rPr>
            <a:t>Follow Up</a:t>
          </a:r>
        </a:p>
        <a:p>
          <a:r>
            <a:rPr lang="en-US" sz="1800" b="1" dirty="0" smtClean="0">
              <a:solidFill>
                <a:srgbClr val="FFFF00"/>
              </a:solidFill>
            </a:rPr>
            <a:t>actions</a:t>
          </a:r>
          <a:endParaRPr lang="en-US" sz="1800" b="1" dirty="0">
            <a:solidFill>
              <a:srgbClr val="FFFF00"/>
            </a:solidFill>
          </a:endParaRPr>
        </a:p>
      </dgm:t>
    </dgm:pt>
    <dgm:pt modelId="{BAC3CCC8-6C6B-4C58-AD70-09DF7DA8FDB4}" type="parTrans" cxnId="{7CD342CD-B7FF-48F5-B96A-3141B44A238A}">
      <dgm:prSet/>
      <dgm:spPr/>
      <dgm:t>
        <a:bodyPr/>
        <a:lstStyle/>
        <a:p>
          <a:endParaRPr lang="en-US"/>
        </a:p>
      </dgm:t>
    </dgm:pt>
    <dgm:pt modelId="{C829304E-A1BA-472E-B68F-DB99464D269C}" type="sibTrans" cxnId="{7CD342CD-B7FF-48F5-B96A-3141B44A238A}">
      <dgm:prSet/>
      <dgm:spPr/>
      <dgm:t>
        <a:bodyPr/>
        <a:lstStyle/>
        <a:p>
          <a:endParaRPr lang="en-US"/>
        </a:p>
      </dgm:t>
    </dgm:pt>
    <dgm:pt modelId="{6476B725-F931-4904-806C-782D523B8FA3}" type="pres">
      <dgm:prSet presAssocID="{F9FFF827-1FBE-4793-AEF5-689415960197}" presName="Name0" presStyleCnt="0">
        <dgm:presLayoutVars>
          <dgm:dir/>
          <dgm:resizeHandles val="exact"/>
        </dgm:presLayoutVars>
      </dgm:prSet>
      <dgm:spPr/>
      <dgm:t>
        <a:bodyPr/>
        <a:lstStyle/>
        <a:p>
          <a:endParaRPr lang="en-US"/>
        </a:p>
      </dgm:t>
    </dgm:pt>
    <dgm:pt modelId="{FF90EE72-F502-4D75-98DA-FF4975F40781}" type="pres">
      <dgm:prSet presAssocID="{F9FFF827-1FBE-4793-AEF5-689415960197}" presName="arrow" presStyleLbl="bgShp" presStyleIdx="0" presStyleCnt="1"/>
      <dgm:spPr>
        <a:solidFill>
          <a:schemeClr val="accent2">
            <a:lumMod val="60000"/>
            <a:lumOff val="40000"/>
          </a:schemeClr>
        </a:solidFill>
      </dgm:spPr>
    </dgm:pt>
    <dgm:pt modelId="{93AA0B0E-9714-45A0-8573-F5D808A6CB73}" type="pres">
      <dgm:prSet presAssocID="{F9FFF827-1FBE-4793-AEF5-689415960197}" presName="points" presStyleCnt="0"/>
      <dgm:spPr/>
    </dgm:pt>
    <dgm:pt modelId="{F51F6C25-427B-449C-9CB7-792754B2A0F3}" type="pres">
      <dgm:prSet presAssocID="{062A7807-5E23-42E0-8D86-0597AB9519BB}" presName="compositeA" presStyleCnt="0"/>
      <dgm:spPr/>
    </dgm:pt>
    <dgm:pt modelId="{CA80B021-3075-4247-A053-08BC97AAECDA}" type="pres">
      <dgm:prSet presAssocID="{062A7807-5E23-42E0-8D86-0597AB9519BB}" presName="textA" presStyleLbl="revTx" presStyleIdx="0" presStyleCnt="6">
        <dgm:presLayoutVars>
          <dgm:bulletEnabled val="1"/>
        </dgm:presLayoutVars>
      </dgm:prSet>
      <dgm:spPr/>
      <dgm:t>
        <a:bodyPr/>
        <a:lstStyle/>
        <a:p>
          <a:endParaRPr lang="en-US"/>
        </a:p>
      </dgm:t>
    </dgm:pt>
    <dgm:pt modelId="{6BB9B7EB-F021-474D-93C0-2AD0109AEA1B}" type="pres">
      <dgm:prSet presAssocID="{062A7807-5E23-42E0-8D86-0597AB9519BB}" presName="circleA" presStyleLbl="node1" presStyleIdx="0" presStyleCnt="6"/>
      <dgm:spPr/>
    </dgm:pt>
    <dgm:pt modelId="{388DF2DE-EACF-407D-BD8C-1E5B010FA780}" type="pres">
      <dgm:prSet presAssocID="{062A7807-5E23-42E0-8D86-0597AB9519BB}" presName="spaceA" presStyleCnt="0"/>
      <dgm:spPr/>
    </dgm:pt>
    <dgm:pt modelId="{B077843B-EF74-4198-89D4-26CB3F71A77D}" type="pres">
      <dgm:prSet presAssocID="{588DD319-1E9B-4303-97A3-8C979F4E0C39}" presName="space" presStyleCnt="0"/>
      <dgm:spPr/>
    </dgm:pt>
    <dgm:pt modelId="{4564B827-39FD-43F5-BAF7-DB14D668E32D}" type="pres">
      <dgm:prSet presAssocID="{4EEEBEE8-57B0-4FE4-8347-92093D6A9929}" presName="compositeB" presStyleCnt="0"/>
      <dgm:spPr/>
    </dgm:pt>
    <dgm:pt modelId="{84A71BC6-D63E-4E24-B772-9565DB6E518E}" type="pres">
      <dgm:prSet presAssocID="{4EEEBEE8-57B0-4FE4-8347-92093D6A9929}" presName="textB" presStyleLbl="revTx" presStyleIdx="1" presStyleCnt="6" custLinFactY="-12667" custLinFactNeighborX="10699" custLinFactNeighborY="-100000">
        <dgm:presLayoutVars>
          <dgm:bulletEnabled val="1"/>
        </dgm:presLayoutVars>
      </dgm:prSet>
      <dgm:spPr/>
      <dgm:t>
        <a:bodyPr/>
        <a:lstStyle/>
        <a:p>
          <a:endParaRPr lang="en-US"/>
        </a:p>
      </dgm:t>
    </dgm:pt>
    <dgm:pt modelId="{6B8B4930-9D60-44D2-8BFD-E3B6F04B0AC1}" type="pres">
      <dgm:prSet presAssocID="{4EEEBEE8-57B0-4FE4-8347-92093D6A9929}" presName="circleB" presStyleLbl="node1" presStyleIdx="1" presStyleCnt="6"/>
      <dgm:spPr/>
    </dgm:pt>
    <dgm:pt modelId="{AFB18C94-E52C-4DF0-81E4-1357675596BC}" type="pres">
      <dgm:prSet presAssocID="{4EEEBEE8-57B0-4FE4-8347-92093D6A9929}" presName="spaceB" presStyleCnt="0"/>
      <dgm:spPr/>
    </dgm:pt>
    <dgm:pt modelId="{A66B21A0-8AF6-4FD0-82D8-8DF2035B07F8}" type="pres">
      <dgm:prSet presAssocID="{42A12420-B70C-41F0-B773-B25220A1BE0D}" presName="space" presStyleCnt="0"/>
      <dgm:spPr/>
    </dgm:pt>
    <dgm:pt modelId="{1197B42E-9C43-4230-97CF-7DF425F59574}" type="pres">
      <dgm:prSet presAssocID="{14C4E498-E888-4B50-8F5E-C703D0FDD7A6}" presName="compositeA" presStyleCnt="0"/>
      <dgm:spPr/>
    </dgm:pt>
    <dgm:pt modelId="{E8F85730-800F-4716-9368-42D835097B1E}" type="pres">
      <dgm:prSet presAssocID="{14C4E498-E888-4B50-8F5E-C703D0FDD7A6}" presName="textA" presStyleLbl="revTx" presStyleIdx="2" presStyleCnt="6">
        <dgm:presLayoutVars>
          <dgm:bulletEnabled val="1"/>
        </dgm:presLayoutVars>
      </dgm:prSet>
      <dgm:spPr/>
      <dgm:t>
        <a:bodyPr/>
        <a:lstStyle/>
        <a:p>
          <a:endParaRPr lang="en-US"/>
        </a:p>
      </dgm:t>
    </dgm:pt>
    <dgm:pt modelId="{6443165B-4B93-4859-9E9F-5D5AA8D2EA99}" type="pres">
      <dgm:prSet presAssocID="{14C4E498-E888-4B50-8F5E-C703D0FDD7A6}" presName="circleA" presStyleLbl="node1" presStyleIdx="2" presStyleCnt="6"/>
      <dgm:spPr/>
    </dgm:pt>
    <dgm:pt modelId="{1E821C80-8C0E-432A-B064-A1689D120CA4}" type="pres">
      <dgm:prSet presAssocID="{14C4E498-E888-4B50-8F5E-C703D0FDD7A6}" presName="spaceA" presStyleCnt="0"/>
      <dgm:spPr/>
    </dgm:pt>
    <dgm:pt modelId="{95B20295-FC5D-4332-A070-F06FC2931C33}" type="pres">
      <dgm:prSet presAssocID="{6B54745C-CD08-40CF-8F45-36034B39B481}" presName="space" presStyleCnt="0"/>
      <dgm:spPr/>
    </dgm:pt>
    <dgm:pt modelId="{F54CF7DF-CE16-4AA1-BE5C-DD42D6B948D9}" type="pres">
      <dgm:prSet presAssocID="{1E037DFF-3AA4-4470-A7CA-D094B6E7FA14}" presName="compositeB" presStyleCnt="0"/>
      <dgm:spPr/>
    </dgm:pt>
    <dgm:pt modelId="{0AAA198F-3858-473A-9C67-C9654958EF3E}" type="pres">
      <dgm:prSet presAssocID="{1E037DFF-3AA4-4470-A7CA-D094B6E7FA14}" presName="textB" presStyleLbl="revTx" presStyleIdx="3" presStyleCnt="6" custLinFactNeighborX="3727" custLinFactNeighborY="-83712">
        <dgm:presLayoutVars>
          <dgm:bulletEnabled val="1"/>
        </dgm:presLayoutVars>
      </dgm:prSet>
      <dgm:spPr/>
      <dgm:t>
        <a:bodyPr/>
        <a:lstStyle/>
        <a:p>
          <a:endParaRPr lang="en-US"/>
        </a:p>
      </dgm:t>
    </dgm:pt>
    <dgm:pt modelId="{BFDF6A88-7F7A-44CC-81EB-69282EAD4A95}" type="pres">
      <dgm:prSet presAssocID="{1E037DFF-3AA4-4470-A7CA-D094B6E7FA14}" presName="circleB" presStyleLbl="node1" presStyleIdx="3" presStyleCnt="6"/>
      <dgm:spPr/>
    </dgm:pt>
    <dgm:pt modelId="{48C08EFC-7B81-425D-BED7-688602FD625E}" type="pres">
      <dgm:prSet presAssocID="{1E037DFF-3AA4-4470-A7CA-D094B6E7FA14}" presName="spaceB" presStyleCnt="0"/>
      <dgm:spPr/>
    </dgm:pt>
    <dgm:pt modelId="{A6769DDF-983B-4078-8739-B9877ED0911F}" type="pres">
      <dgm:prSet presAssocID="{7D1D05A1-42E5-4F12-A82A-9235F608C9CF}" presName="space" presStyleCnt="0"/>
      <dgm:spPr/>
    </dgm:pt>
    <dgm:pt modelId="{22931861-D889-4A68-B21C-E4446EC4BC12}" type="pres">
      <dgm:prSet presAssocID="{C0614167-9A4C-4385-889C-A87B3236D9BD}" presName="compositeA" presStyleCnt="0"/>
      <dgm:spPr/>
    </dgm:pt>
    <dgm:pt modelId="{6C01097D-6983-4FC3-9E5D-6F7A87BF0C33}" type="pres">
      <dgm:prSet presAssocID="{C0614167-9A4C-4385-889C-A87B3236D9BD}" presName="textA" presStyleLbl="revTx" presStyleIdx="4" presStyleCnt="6">
        <dgm:presLayoutVars>
          <dgm:bulletEnabled val="1"/>
        </dgm:presLayoutVars>
      </dgm:prSet>
      <dgm:spPr/>
      <dgm:t>
        <a:bodyPr/>
        <a:lstStyle/>
        <a:p>
          <a:endParaRPr lang="en-US"/>
        </a:p>
      </dgm:t>
    </dgm:pt>
    <dgm:pt modelId="{74CB6585-1C72-41E0-AB9E-25BC5CF90F8B}" type="pres">
      <dgm:prSet presAssocID="{C0614167-9A4C-4385-889C-A87B3236D9BD}" presName="circleA" presStyleLbl="node1" presStyleIdx="4" presStyleCnt="6"/>
      <dgm:spPr/>
    </dgm:pt>
    <dgm:pt modelId="{8A6B55A4-8AA9-4831-8967-F5243B108292}" type="pres">
      <dgm:prSet presAssocID="{C0614167-9A4C-4385-889C-A87B3236D9BD}" presName="spaceA" presStyleCnt="0"/>
      <dgm:spPr/>
    </dgm:pt>
    <dgm:pt modelId="{A95C49D4-F7B0-4673-A5E5-328C655EA90E}" type="pres">
      <dgm:prSet presAssocID="{E7F6D4E7-9E95-48F9-9C88-D68036C008AE}" presName="space" presStyleCnt="0"/>
      <dgm:spPr/>
    </dgm:pt>
    <dgm:pt modelId="{EF51F5C6-47BC-48EE-A238-10799C8F3167}" type="pres">
      <dgm:prSet presAssocID="{081927E5-9D42-475F-94B5-DE1533673D20}" presName="compositeB" presStyleCnt="0"/>
      <dgm:spPr/>
    </dgm:pt>
    <dgm:pt modelId="{EA4BDF00-818E-484E-BAD8-0D5C7DFC0EDB}" type="pres">
      <dgm:prSet presAssocID="{081927E5-9D42-475F-94B5-DE1533673D20}" presName="textB" presStyleLbl="revTx" presStyleIdx="5" presStyleCnt="6" custLinFactNeighborX="65755" custLinFactNeighborY="-57808">
        <dgm:presLayoutVars>
          <dgm:bulletEnabled val="1"/>
        </dgm:presLayoutVars>
      </dgm:prSet>
      <dgm:spPr/>
      <dgm:t>
        <a:bodyPr/>
        <a:lstStyle/>
        <a:p>
          <a:endParaRPr lang="en-US"/>
        </a:p>
      </dgm:t>
    </dgm:pt>
    <dgm:pt modelId="{8C7E34B3-0A9B-40D5-B128-21981A59F9FE}" type="pres">
      <dgm:prSet presAssocID="{081927E5-9D42-475F-94B5-DE1533673D20}" presName="circleB" presStyleLbl="node1" presStyleIdx="5" presStyleCnt="6"/>
      <dgm:spPr/>
    </dgm:pt>
    <dgm:pt modelId="{C85BD8BB-1049-4563-A64D-09C720053FDA}" type="pres">
      <dgm:prSet presAssocID="{081927E5-9D42-475F-94B5-DE1533673D20}" presName="spaceB" presStyleCnt="0"/>
      <dgm:spPr/>
    </dgm:pt>
  </dgm:ptLst>
  <dgm:cxnLst>
    <dgm:cxn modelId="{BF1248BD-312B-412F-A5EB-0DE121647102}" type="presOf" srcId="{F9FFF827-1FBE-4793-AEF5-689415960197}" destId="{6476B725-F931-4904-806C-782D523B8FA3}" srcOrd="0" destOrd="0" presId="urn:microsoft.com/office/officeart/2005/8/layout/hProcess11"/>
    <dgm:cxn modelId="{7CD342CD-B7FF-48F5-B96A-3141B44A238A}" srcId="{F9FFF827-1FBE-4793-AEF5-689415960197}" destId="{081927E5-9D42-475F-94B5-DE1533673D20}" srcOrd="5" destOrd="0" parTransId="{BAC3CCC8-6C6B-4C58-AD70-09DF7DA8FDB4}" sibTransId="{C829304E-A1BA-472E-B68F-DB99464D269C}"/>
    <dgm:cxn modelId="{AD787613-A1C7-448E-97F7-5C001DED6AE0}" type="presOf" srcId="{C0614167-9A4C-4385-889C-A87B3236D9BD}" destId="{6C01097D-6983-4FC3-9E5D-6F7A87BF0C33}" srcOrd="0" destOrd="0" presId="urn:microsoft.com/office/officeart/2005/8/layout/hProcess11"/>
    <dgm:cxn modelId="{DC72CCDD-61D3-4C45-BF61-8C35B3920A01}" srcId="{F9FFF827-1FBE-4793-AEF5-689415960197}" destId="{C0614167-9A4C-4385-889C-A87B3236D9BD}" srcOrd="4" destOrd="0" parTransId="{BBCD8D65-5CB3-4D03-B0BC-8A5B04D75727}" sibTransId="{E7F6D4E7-9E95-48F9-9C88-D68036C008AE}"/>
    <dgm:cxn modelId="{5630D669-1DD3-4B5A-92C5-462E02F8DEBF}" type="presOf" srcId="{14C4E498-E888-4B50-8F5E-C703D0FDD7A6}" destId="{E8F85730-800F-4716-9368-42D835097B1E}" srcOrd="0" destOrd="0" presId="urn:microsoft.com/office/officeart/2005/8/layout/hProcess11"/>
    <dgm:cxn modelId="{5423381A-AC9A-4941-85E6-DAB77C634988}" type="presOf" srcId="{081927E5-9D42-475F-94B5-DE1533673D20}" destId="{EA4BDF00-818E-484E-BAD8-0D5C7DFC0EDB}" srcOrd="0" destOrd="0" presId="urn:microsoft.com/office/officeart/2005/8/layout/hProcess11"/>
    <dgm:cxn modelId="{8EE51281-E50A-4587-B421-C013D33278EE}" type="presOf" srcId="{4EEEBEE8-57B0-4FE4-8347-92093D6A9929}" destId="{84A71BC6-D63E-4E24-B772-9565DB6E518E}" srcOrd="0" destOrd="0" presId="urn:microsoft.com/office/officeart/2005/8/layout/hProcess11"/>
    <dgm:cxn modelId="{F9D1BF6C-9B3F-42C3-8927-D119FF3E5DBE}" srcId="{F9FFF827-1FBE-4793-AEF5-689415960197}" destId="{062A7807-5E23-42E0-8D86-0597AB9519BB}" srcOrd="0" destOrd="0" parTransId="{C5985C62-40A6-46C2-8517-299ABA812E9B}" sibTransId="{588DD319-1E9B-4303-97A3-8C979F4E0C39}"/>
    <dgm:cxn modelId="{BBB22BE5-A888-4BC6-8226-D5FCFB934776}" srcId="{F9FFF827-1FBE-4793-AEF5-689415960197}" destId="{1E037DFF-3AA4-4470-A7CA-D094B6E7FA14}" srcOrd="3" destOrd="0" parTransId="{1863041F-19DA-4284-BDBD-25A2BF90DD5C}" sibTransId="{7D1D05A1-42E5-4F12-A82A-9235F608C9CF}"/>
    <dgm:cxn modelId="{EFFD6CF2-83E5-427E-B25A-C913DB9AB12F}" type="presOf" srcId="{062A7807-5E23-42E0-8D86-0597AB9519BB}" destId="{CA80B021-3075-4247-A053-08BC97AAECDA}" srcOrd="0" destOrd="0" presId="urn:microsoft.com/office/officeart/2005/8/layout/hProcess11"/>
    <dgm:cxn modelId="{E8005462-6DD8-4800-ACB1-1DE3AF6B21B3}" type="presOf" srcId="{1E037DFF-3AA4-4470-A7CA-D094B6E7FA14}" destId="{0AAA198F-3858-473A-9C67-C9654958EF3E}" srcOrd="0" destOrd="0" presId="urn:microsoft.com/office/officeart/2005/8/layout/hProcess11"/>
    <dgm:cxn modelId="{956F79DF-A6E9-4FD6-B201-A35AFB884C21}" srcId="{F9FFF827-1FBE-4793-AEF5-689415960197}" destId="{14C4E498-E888-4B50-8F5E-C703D0FDD7A6}" srcOrd="2" destOrd="0" parTransId="{AC17AD62-A30C-4DB6-8586-D4A2F4E58DB3}" sibTransId="{6B54745C-CD08-40CF-8F45-36034B39B481}"/>
    <dgm:cxn modelId="{80438F46-A624-4138-8753-A87B2A223A84}" srcId="{F9FFF827-1FBE-4793-AEF5-689415960197}" destId="{4EEEBEE8-57B0-4FE4-8347-92093D6A9929}" srcOrd="1" destOrd="0" parTransId="{EB816872-9F65-4E4E-866C-80914B295D40}" sibTransId="{42A12420-B70C-41F0-B773-B25220A1BE0D}"/>
    <dgm:cxn modelId="{A53B91C1-67A8-4AED-A058-121D0DA38D92}" type="presParOf" srcId="{6476B725-F931-4904-806C-782D523B8FA3}" destId="{FF90EE72-F502-4D75-98DA-FF4975F40781}" srcOrd="0" destOrd="0" presId="urn:microsoft.com/office/officeart/2005/8/layout/hProcess11"/>
    <dgm:cxn modelId="{55EAB0F8-0179-4079-BAB5-80C8125C4ABB}" type="presParOf" srcId="{6476B725-F931-4904-806C-782D523B8FA3}" destId="{93AA0B0E-9714-45A0-8573-F5D808A6CB73}" srcOrd="1" destOrd="0" presId="urn:microsoft.com/office/officeart/2005/8/layout/hProcess11"/>
    <dgm:cxn modelId="{54509C5D-E35E-4298-A8EE-00C53FD1CF51}" type="presParOf" srcId="{93AA0B0E-9714-45A0-8573-F5D808A6CB73}" destId="{F51F6C25-427B-449C-9CB7-792754B2A0F3}" srcOrd="0" destOrd="0" presId="urn:microsoft.com/office/officeart/2005/8/layout/hProcess11"/>
    <dgm:cxn modelId="{3B3C824D-33F4-4466-BF79-966D51448811}" type="presParOf" srcId="{F51F6C25-427B-449C-9CB7-792754B2A0F3}" destId="{CA80B021-3075-4247-A053-08BC97AAECDA}" srcOrd="0" destOrd="0" presId="urn:microsoft.com/office/officeart/2005/8/layout/hProcess11"/>
    <dgm:cxn modelId="{2022BBCD-C81B-4DBE-9EB3-7ED935D005B7}" type="presParOf" srcId="{F51F6C25-427B-449C-9CB7-792754B2A0F3}" destId="{6BB9B7EB-F021-474D-93C0-2AD0109AEA1B}" srcOrd="1" destOrd="0" presId="urn:microsoft.com/office/officeart/2005/8/layout/hProcess11"/>
    <dgm:cxn modelId="{D63F9682-F102-47D2-B3C6-5A1FDB6D6579}" type="presParOf" srcId="{F51F6C25-427B-449C-9CB7-792754B2A0F3}" destId="{388DF2DE-EACF-407D-BD8C-1E5B010FA780}" srcOrd="2" destOrd="0" presId="urn:microsoft.com/office/officeart/2005/8/layout/hProcess11"/>
    <dgm:cxn modelId="{5408FD50-EECF-44C5-AF15-643F03EF2EF7}" type="presParOf" srcId="{93AA0B0E-9714-45A0-8573-F5D808A6CB73}" destId="{B077843B-EF74-4198-89D4-26CB3F71A77D}" srcOrd="1" destOrd="0" presId="urn:microsoft.com/office/officeart/2005/8/layout/hProcess11"/>
    <dgm:cxn modelId="{C6B14F69-EFA7-4673-920E-E84C3AD742D1}" type="presParOf" srcId="{93AA0B0E-9714-45A0-8573-F5D808A6CB73}" destId="{4564B827-39FD-43F5-BAF7-DB14D668E32D}" srcOrd="2" destOrd="0" presId="urn:microsoft.com/office/officeart/2005/8/layout/hProcess11"/>
    <dgm:cxn modelId="{98FB2117-5560-478B-9857-F3EB1361F330}" type="presParOf" srcId="{4564B827-39FD-43F5-BAF7-DB14D668E32D}" destId="{84A71BC6-D63E-4E24-B772-9565DB6E518E}" srcOrd="0" destOrd="0" presId="urn:microsoft.com/office/officeart/2005/8/layout/hProcess11"/>
    <dgm:cxn modelId="{ABBE0FFD-DAF3-4AA1-AE4C-614127CDB921}" type="presParOf" srcId="{4564B827-39FD-43F5-BAF7-DB14D668E32D}" destId="{6B8B4930-9D60-44D2-8BFD-E3B6F04B0AC1}" srcOrd="1" destOrd="0" presId="urn:microsoft.com/office/officeart/2005/8/layout/hProcess11"/>
    <dgm:cxn modelId="{D5E7D6FD-F8B5-42BA-A705-8808A8759383}" type="presParOf" srcId="{4564B827-39FD-43F5-BAF7-DB14D668E32D}" destId="{AFB18C94-E52C-4DF0-81E4-1357675596BC}" srcOrd="2" destOrd="0" presId="urn:microsoft.com/office/officeart/2005/8/layout/hProcess11"/>
    <dgm:cxn modelId="{B692E527-087A-4266-B14F-A47493E4BD61}" type="presParOf" srcId="{93AA0B0E-9714-45A0-8573-F5D808A6CB73}" destId="{A66B21A0-8AF6-4FD0-82D8-8DF2035B07F8}" srcOrd="3" destOrd="0" presId="urn:microsoft.com/office/officeart/2005/8/layout/hProcess11"/>
    <dgm:cxn modelId="{612DEDFA-8EDD-4BFE-B9F0-06D9A6121703}" type="presParOf" srcId="{93AA0B0E-9714-45A0-8573-F5D808A6CB73}" destId="{1197B42E-9C43-4230-97CF-7DF425F59574}" srcOrd="4" destOrd="0" presId="urn:microsoft.com/office/officeart/2005/8/layout/hProcess11"/>
    <dgm:cxn modelId="{C5FC34C8-4FBA-4536-B79D-B48C0328F7EB}" type="presParOf" srcId="{1197B42E-9C43-4230-97CF-7DF425F59574}" destId="{E8F85730-800F-4716-9368-42D835097B1E}" srcOrd="0" destOrd="0" presId="urn:microsoft.com/office/officeart/2005/8/layout/hProcess11"/>
    <dgm:cxn modelId="{0A3A8105-C949-412C-B9AB-A7D608BC54AA}" type="presParOf" srcId="{1197B42E-9C43-4230-97CF-7DF425F59574}" destId="{6443165B-4B93-4859-9E9F-5D5AA8D2EA99}" srcOrd="1" destOrd="0" presId="urn:microsoft.com/office/officeart/2005/8/layout/hProcess11"/>
    <dgm:cxn modelId="{6D7A6599-2CBA-475C-AAFA-707D98836EC0}" type="presParOf" srcId="{1197B42E-9C43-4230-97CF-7DF425F59574}" destId="{1E821C80-8C0E-432A-B064-A1689D120CA4}" srcOrd="2" destOrd="0" presId="urn:microsoft.com/office/officeart/2005/8/layout/hProcess11"/>
    <dgm:cxn modelId="{D7EB3424-94E2-4040-874C-38B7138BD05C}" type="presParOf" srcId="{93AA0B0E-9714-45A0-8573-F5D808A6CB73}" destId="{95B20295-FC5D-4332-A070-F06FC2931C33}" srcOrd="5" destOrd="0" presId="urn:microsoft.com/office/officeart/2005/8/layout/hProcess11"/>
    <dgm:cxn modelId="{A7339D89-DA17-4490-A580-A20CA6EF96F7}" type="presParOf" srcId="{93AA0B0E-9714-45A0-8573-F5D808A6CB73}" destId="{F54CF7DF-CE16-4AA1-BE5C-DD42D6B948D9}" srcOrd="6" destOrd="0" presId="urn:microsoft.com/office/officeart/2005/8/layout/hProcess11"/>
    <dgm:cxn modelId="{659DB926-A082-4A71-B4C7-552F8D3C707B}" type="presParOf" srcId="{F54CF7DF-CE16-4AA1-BE5C-DD42D6B948D9}" destId="{0AAA198F-3858-473A-9C67-C9654958EF3E}" srcOrd="0" destOrd="0" presId="urn:microsoft.com/office/officeart/2005/8/layout/hProcess11"/>
    <dgm:cxn modelId="{ACC95D2D-E338-40A2-823A-DA795C914005}" type="presParOf" srcId="{F54CF7DF-CE16-4AA1-BE5C-DD42D6B948D9}" destId="{BFDF6A88-7F7A-44CC-81EB-69282EAD4A95}" srcOrd="1" destOrd="0" presId="urn:microsoft.com/office/officeart/2005/8/layout/hProcess11"/>
    <dgm:cxn modelId="{3976758A-E947-4550-91AF-4A133EC9326D}" type="presParOf" srcId="{F54CF7DF-CE16-4AA1-BE5C-DD42D6B948D9}" destId="{48C08EFC-7B81-425D-BED7-688602FD625E}" srcOrd="2" destOrd="0" presId="urn:microsoft.com/office/officeart/2005/8/layout/hProcess11"/>
    <dgm:cxn modelId="{09CC3383-8DA0-419D-A28F-16C745B9FBDC}" type="presParOf" srcId="{93AA0B0E-9714-45A0-8573-F5D808A6CB73}" destId="{A6769DDF-983B-4078-8739-B9877ED0911F}" srcOrd="7" destOrd="0" presId="urn:microsoft.com/office/officeart/2005/8/layout/hProcess11"/>
    <dgm:cxn modelId="{C9B4BB56-E4BC-4CA1-BCAF-013320BC65B1}" type="presParOf" srcId="{93AA0B0E-9714-45A0-8573-F5D808A6CB73}" destId="{22931861-D889-4A68-B21C-E4446EC4BC12}" srcOrd="8" destOrd="0" presId="urn:microsoft.com/office/officeart/2005/8/layout/hProcess11"/>
    <dgm:cxn modelId="{C9122A25-86C9-4F3D-A2D1-C6EAD103AB28}" type="presParOf" srcId="{22931861-D889-4A68-B21C-E4446EC4BC12}" destId="{6C01097D-6983-4FC3-9E5D-6F7A87BF0C33}" srcOrd="0" destOrd="0" presId="urn:microsoft.com/office/officeart/2005/8/layout/hProcess11"/>
    <dgm:cxn modelId="{32DC43C6-1110-4D56-9BBB-713CEF28A0E8}" type="presParOf" srcId="{22931861-D889-4A68-B21C-E4446EC4BC12}" destId="{74CB6585-1C72-41E0-AB9E-25BC5CF90F8B}" srcOrd="1" destOrd="0" presId="urn:microsoft.com/office/officeart/2005/8/layout/hProcess11"/>
    <dgm:cxn modelId="{120A0DE1-0335-4090-9BD8-20586344F37C}" type="presParOf" srcId="{22931861-D889-4A68-B21C-E4446EC4BC12}" destId="{8A6B55A4-8AA9-4831-8967-F5243B108292}" srcOrd="2" destOrd="0" presId="urn:microsoft.com/office/officeart/2005/8/layout/hProcess11"/>
    <dgm:cxn modelId="{5B47B5C7-74F3-43B2-9249-29FF6FF56057}" type="presParOf" srcId="{93AA0B0E-9714-45A0-8573-F5D808A6CB73}" destId="{A95C49D4-F7B0-4673-A5E5-328C655EA90E}" srcOrd="9" destOrd="0" presId="urn:microsoft.com/office/officeart/2005/8/layout/hProcess11"/>
    <dgm:cxn modelId="{B4B2FC67-BF5D-48F5-826B-749A239F39D7}" type="presParOf" srcId="{93AA0B0E-9714-45A0-8573-F5D808A6CB73}" destId="{EF51F5C6-47BC-48EE-A238-10799C8F3167}" srcOrd="10" destOrd="0" presId="urn:microsoft.com/office/officeart/2005/8/layout/hProcess11"/>
    <dgm:cxn modelId="{EAAF321B-7719-4E7D-B9B5-1A2C19C993F5}" type="presParOf" srcId="{EF51F5C6-47BC-48EE-A238-10799C8F3167}" destId="{EA4BDF00-818E-484E-BAD8-0D5C7DFC0EDB}" srcOrd="0" destOrd="0" presId="urn:microsoft.com/office/officeart/2005/8/layout/hProcess11"/>
    <dgm:cxn modelId="{7B2FDA91-3F7C-4B23-9D8B-8327E0C79672}" type="presParOf" srcId="{EF51F5C6-47BC-48EE-A238-10799C8F3167}" destId="{8C7E34B3-0A9B-40D5-B128-21981A59F9FE}" srcOrd="1" destOrd="0" presId="urn:microsoft.com/office/officeart/2005/8/layout/hProcess11"/>
    <dgm:cxn modelId="{F07D4725-66C3-4A9E-985B-4ECCFDB40256}" type="presParOf" srcId="{EF51F5C6-47BC-48EE-A238-10799C8F3167}" destId="{C85BD8BB-1049-4563-A64D-09C720053FDA}"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0EE72-F502-4D75-98DA-FF4975F40781}">
      <dsp:nvSpPr>
        <dsp:cNvPr id="0" name=""/>
        <dsp:cNvSpPr/>
      </dsp:nvSpPr>
      <dsp:spPr>
        <a:xfrm>
          <a:off x="0" y="1417319"/>
          <a:ext cx="8153400" cy="1889760"/>
        </a:xfrm>
        <a:prstGeom prst="notched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CA80B021-3075-4247-A053-08BC97AAECDA}">
      <dsp:nvSpPr>
        <dsp:cNvPr id="0" name=""/>
        <dsp:cNvSpPr/>
      </dsp:nvSpPr>
      <dsp:spPr>
        <a:xfrm>
          <a:off x="2015" y="0"/>
          <a:ext cx="1173444"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n-US" sz="1700" b="1" kern="1200" dirty="0" smtClean="0"/>
            <a:t>Inception Phase</a:t>
          </a:r>
          <a:endParaRPr lang="en-US" sz="1700" b="1" kern="1200" dirty="0"/>
        </a:p>
      </dsp:txBody>
      <dsp:txXfrm>
        <a:off x="2015" y="0"/>
        <a:ext cx="1173444" cy="1889760"/>
      </dsp:txXfrm>
    </dsp:sp>
    <dsp:sp modelId="{6BB9B7EB-F021-474D-93C0-2AD0109AEA1B}">
      <dsp:nvSpPr>
        <dsp:cNvPr id="0" name=""/>
        <dsp:cNvSpPr/>
      </dsp:nvSpPr>
      <dsp:spPr>
        <a:xfrm>
          <a:off x="352517" y="2125979"/>
          <a:ext cx="472440" cy="4724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71BC6-D63E-4E24-B772-9565DB6E518E}">
      <dsp:nvSpPr>
        <dsp:cNvPr id="0" name=""/>
        <dsp:cNvSpPr/>
      </dsp:nvSpPr>
      <dsp:spPr>
        <a:xfrm>
          <a:off x="1359679" y="705504"/>
          <a:ext cx="1173444"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dirty="0" smtClean="0"/>
            <a:t>Background Report based on </a:t>
          </a:r>
          <a:r>
            <a:rPr lang="en-US" sz="1600" b="1" kern="1200" dirty="0" smtClean="0"/>
            <a:t>existing</a:t>
          </a:r>
          <a:r>
            <a:rPr lang="en-US" sz="1500" b="1" kern="1200" dirty="0" smtClean="0"/>
            <a:t> information</a:t>
          </a:r>
          <a:endParaRPr lang="en-US" sz="1500" b="1" kern="1200" dirty="0"/>
        </a:p>
      </dsp:txBody>
      <dsp:txXfrm>
        <a:off x="1359679" y="705504"/>
        <a:ext cx="1173444" cy="1889760"/>
      </dsp:txXfrm>
    </dsp:sp>
    <dsp:sp modelId="{6B8B4930-9D60-44D2-8BFD-E3B6F04B0AC1}">
      <dsp:nvSpPr>
        <dsp:cNvPr id="0" name=""/>
        <dsp:cNvSpPr/>
      </dsp:nvSpPr>
      <dsp:spPr>
        <a:xfrm>
          <a:off x="1584634" y="2125979"/>
          <a:ext cx="472440" cy="4724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85730-800F-4716-9368-42D835097B1E}">
      <dsp:nvSpPr>
        <dsp:cNvPr id="0" name=""/>
        <dsp:cNvSpPr/>
      </dsp:nvSpPr>
      <dsp:spPr>
        <a:xfrm>
          <a:off x="2466249" y="0"/>
          <a:ext cx="1173444"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n-US" sz="1700" b="1" kern="1200" dirty="0" smtClean="0"/>
            <a:t>9 Panels of Experts</a:t>
          </a:r>
          <a:endParaRPr lang="en-US" sz="1700" b="1" kern="1200" dirty="0"/>
        </a:p>
      </dsp:txBody>
      <dsp:txXfrm>
        <a:off x="2466249" y="0"/>
        <a:ext cx="1173444" cy="1889760"/>
      </dsp:txXfrm>
    </dsp:sp>
    <dsp:sp modelId="{6443165B-4B93-4859-9E9F-5D5AA8D2EA99}">
      <dsp:nvSpPr>
        <dsp:cNvPr id="0" name=""/>
        <dsp:cNvSpPr/>
      </dsp:nvSpPr>
      <dsp:spPr>
        <a:xfrm>
          <a:off x="2816751" y="2125979"/>
          <a:ext cx="472440" cy="4724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A198F-3858-473A-9C67-C9654958EF3E}">
      <dsp:nvSpPr>
        <dsp:cNvPr id="0" name=""/>
        <dsp:cNvSpPr/>
      </dsp:nvSpPr>
      <dsp:spPr>
        <a:xfrm>
          <a:off x="3742100" y="1252684"/>
          <a:ext cx="1173444"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b="1" kern="1200" dirty="0" smtClean="0"/>
            <a:t>Draft Report</a:t>
          </a:r>
          <a:endParaRPr lang="en-US" sz="1700" b="1" kern="1200" dirty="0"/>
        </a:p>
      </dsp:txBody>
      <dsp:txXfrm>
        <a:off x="3742100" y="1252684"/>
        <a:ext cx="1173444" cy="1889760"/>
      </dsp:txXfrm>
    </dsp:sp>
    <dsp:sp modelId="{BFDF6A88-7F7A-44CC-81EB-69282EAD4A95}">
      <dsp:nvSpPr>
        <dsp:cNvPr id="0" name=""/>
        <dsp:cNvSpPr/>
      </dsp:nvSpPr>
      <dsp:spPr>
        <a:xfrm>
          <a:off x="4048868" y="2125979"/>
          <a:ext cx="472440" cy="4724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1097D-6983-4FC3-9E5D-6F7A87BF0C33}">
      <dsp:nvSpPr>
        <dsp:cNvPr id="0" name=""/>
        <dsp:cNvSpPr/>
      </dsp:nvSpPr>
      <dsp:spPr>
        <a:xfrm>
          <a:off x="4930483" y="0"/>
          <a:ext cx="1173444"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n-US" sz="1700" b="1" kern="1200" dirty="0" smtClean="0"/>
            <a:t>Technical Validation Workshop &amp; Policy Dialogue</a:t>
          </a:r>
          <a:endParaRPr lang="en-US" sz="1700" b="1" kern="1200" dirty="0"/>
        </a:p>
      </dsp:txBody>
      <dsp:txXfrm>
        <a:off x="4930483" y="0"/>
        <a:ext cx="1173444" cy="1889760"/>
      </dsp:txXfrm>
    </dsp:sp>
    <dsp:sp modelId="{74CB6585-1C72-41E0-AB9E-25BC5CF90F8B}">
      <dsp:nvSpPr>
        <dsp:cNvPr id="0" name=""/>
        <dsp:cNvSpPr/>
      </dsp:nvSpPr>
      <dsp:spPr>
        <a:xfrm>
          <a:off x="5280985" y="2125979"/>
          <a:ext cx="472440" cy="4724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4BDF00-818E-484E-BAD8-0D5C7DFC0EDB}">
      <dsp:nvSpPr>
        <dsp:cNvPr id="0" name=""/>
        <dsp:cNvSpPr/>
      </dsp:nvSpPr>
      <dsp:spPr>
        <a:xfrm>
          <a:off x="6934198" y="1742207"/>
          <a:ext cx="1173444" cy="18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solidFill>
                <a:srgbClr val="FFFF00"/>
              </a:solidFill>
            </a:rPr>
            <a:t>Follow Up</a:t>
          </a:r>
        </a:p>
        <a:p>
          <a:pPr lvl="0" algn="ctr" defTabSz="800100">
            <a:lnSpc>
              <a:spcPct val="90000"/>
            </a:lnSpc>
            <a:spcBef>
              <a:spcPct val="0"/>
            </a:spcBef>
            <a:spcAft>
              <a:spcPct val="35000"/>
            </a:spcAft>
          </a:pPr>
          <a:r>
            <a:rPr lang="en-US" sz="1800" b="1" kern="1200" dirty="0" smtClean="0">
              <a:solidFill>
                <a:srgbClr val="FFFF00"/>
              </a:solidFill>
            </a:rPr>
            <a:t>actions</a:t>
          </a:r>
          <a:endParaRPr lang="en-US" sz="1800" b="1" kern="1200" dirty="0">
            <a:solidFill>
              <a:srgbClr val="FFFF00"/>
            </a:solidFill>
          </a:endParaRPr>
        </a:p>
      </dsp:txBody>
      <dsp:txXfrm>
        <a:off x="6934198" y="1742207"/>
        <a:ext cx="1173444" cy="1889760"/>
      </dsp:txXfrm>
    </dsp:sp>
    <dsp:sp modelId="{8C7E34B3-0A9B-40D5-B128-21981A59F9FE}">
      <dsp:nvSpPr>
        <dsp:cNvPr id="0" name=""/>
        <dsp:cNvSpPr/>
      </dsp:nvSpPr>
      <dsp:spPr>
        <a:xfrm>
          <a:off x="6513102" y="2125979"/>
          <a:ext cx="472440" cy="4724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0CE6B736-9DFF-4E9C-8C76-1F896A66D968}" type="datetimeFigureOut">
              <a:rPr lang="en-US" smtClean="0"/>
              <a:t>6/17/2014</a:t>
            </a:fld>
            <a:endParaRPr 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C22BC19C-2205-4FFC-AA13-E729698D0E83}" type="slidenum">
              <a:rPr lang="en-US" smtClean="0"/>
              <a:t>‹#›</a:t>
            </a:fld>
            <a:endParaRPr lang="en-US" dirty="0"/>
          </a:p>
        </p:txBody>
      </p:sp>
    </p:spTree>
    <p:extLst>
      <p:ext uri="{BB962C8B-B14F-4D97-AF65-F5344CB8AC3E}">
        <p14:creationId xmlns:p14="http://schemas.microsoft.com/office/powerpoint/2010/main" val="1288768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4771B930-403E-4353-8882-CA4511AA84A7}" type="datetimeFigureOut">
              <a:rPr lang="en-US" smtClean="0"/>
              <a:pPr/>
              <a:t>6/17/2014</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94EF6C78-D768-4B7E-91D5-07DEC70138CE}" type="slidenum">
              <a:rPr lang="en-US" smtClean="0"/>
              <a:pPr/>
              <a:t>‹#›</a:t>
            </a:fld>
            <a:endParaRPr lang="en-US" dirty="0"/>
          </a:p>
        </p:txBody>
      </p:sp>
    </p:spTree>
    <p:extLst>
      <p:ext uri="{BB962C8B-B14F-4D97-AF65-F5344CB8AC3E}">
        <p14:creationId xmlns:p14="http://schemas.microsoft.com/office/powerpoint/2010/main" val="158444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EF6C78-D768-4B7E-91D5-07DEC70138C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157" eaLnBrk="0" hangingPunct="0">
              <a:defRPr sz="3300">
                <a:solidFill>
                  <a:schemeClr val="tx1"/>
                </a:solidFill>
                <a:latin typeface="Dax-Regular" pitchFamily="34" charset="0"/>
              </a:defRPr>
            </a:lvl1pPr>
            <a:lvl2pPr marL="757066" indent="-291179" defTabSz="985157" eaLnBrk="0" hangingPunct="0">
              <a:defRPr sz="3300">
                <a:solidFill>
                  <a:schemeClr val="tx1"/>
                </a:solidFill>
                <a:latin typeface="Dax-Regular" pitchFamily="34" charset="0"/>
              </a:defRPr>
            </a:lvl2pPr>
            <a:lvl3pPr marL="1164717" indent="-232943" defTabSz="985157" eaLnBrk="0" hangingPunct="0">
              <a:defRPr sz="3300">
                <a:solidFill>
                  <a:schemeClr val="tx1"/>
                </a:solidFill>
                <a:latin typeface="Dax-Regular" pitchFamily="34" charset="0"/>
              </a:defRPr>
            </a:lvl3pPr>
            <a:lvl4pPr marL="1630604" indent="-232943" defTabSz="985157" eaLnBrk="0" hangingPunct="0">
              <a:defRPr sz="3300">
                <a:solidFill>
                  <a:schemeClr val="tx1"/>
                </a:solidFill>
                <a:latin typeface="Dax-Regular" pitchFamily="34" charset="0"/>
              </a:defRPr>
            </a:lvl4pPr>
            <a:lvl5pPr marL="2096491" indent="-232943" defTabSz="985157" eaLnBrk="0" hangingPunct="0">
              <a:defRPr sz="3300">
                <a:solidFill>
                  <a:schemeClr val="tx1"/>
                </a:solidFill>
                <a:latin typeface="Dax-Regular" pitchFamily="34" charset="0"/>
              </a:defRPr>
            </a:lvl5pPr>
            <a:lvl6pPr marL="2562377" indent="-232943" defTabSz="985157" eaLnBrk="0" fontAlgn="base" hangingPunct="0">
              <a:spcBef>
                <a:spcPct val="0"/>
              </a:spcBef>
              <a:spcAft>
                <a:spcPct val="0"/>
              </a:spcAft>
              <a:defRPr sz="3300">
                <a:solidFill>
                  <a:schemeClr val="tx1"/>
                </a:solidFill>
                <a:latin typeface="Dax-Regular" pitchFamily="34" charset="0"/>
              </a:defRPr>
            </a:lvl6pPr>
            <a:lvl7pPr marL="3028264" indent="-232943" defTabSz="985157" eaLnBrk="0" fontAlgn="base" hangingPunct="0">
              <a:spcBef>
                <a:spcPct val="0"/>
              </a:spcBef>
              <a:spcAft>
                <a:spcPct val="0"/>
              </a:spcAft>
              <a:defRPr sz="3300">
                <a:solidFill>
                  <a:schemeClr val="tx1"/>
                </a:solidFill>
                <a:latin typeface="Dax-Regular" pitchFamily="34" charset="0"/>
              </a:defRPr>
            </a:lvl7pPr>
            <a:lvl8pPr marL="3494151" indent="-232943" defTabSz="985157" eaLnBrk="0" fontAlgn="base" hangingPunct="0">
              <a:spcBef>
                <a:spcPct val="0"/>
              </a:spcBef>
              <a:spcAft>
                <a:spcPct val="0"/>
              </a:spcAft>
              <a:defRPr sz="3300">
                <a:solidFill>
                  <a:schemeClr val="tx1"/>
                </a:solidFill>
                <a:latin typeface="Dax-Regular" pitchFamily="34" charset="0"/>
              </a:defRPr>
            </a:lvl8pPr>
            <a:lvl9pPr marL="3960038" indent="-232943" defTabSz="985157" eaLnBrk="0" fontAlgn="base" hangingPunct="0">
              <a:spcBef>
                <a:spcPct val="0"/>
              </a:spcBef>
              <a:spcAft>
                <a:spcPct val="0"/>
              </a:spcAft>
              <a:defRPr sz="3300">
                <a:solidFill>
                  <a:schemeClr val="tx1"/>
                </a:solidFill>
                <a:latin typeface="Dax-Regular" pitchFamily="34" charset="0"/>
              </a:defRPr>
            </a:lvl9pPr>
          </a:lstStyle>
          <a:p>
            <a:pPr eaLnBrk="1" hangingPunct="1"/>
            <a:fld id="{A2685F01-6345-4046-B122-5B9896089E29}" type="slidenum">
              <a:rPr lang="da-DK" sz="1200">
                <a:solidFill>
                  <a:srgbClr val="000000"/>
                </a:solidFill>
                <a:latin typeface="Times New Roman" pitchFamily="18" charset="0"/>
              </a:rPr>
              <a:pPr eaLnBrk="1" hangingPunct="1"/>
              <a:t>37</a:t>
            </a:fld>
            <a:endParaRPr lang="da-DK" sz="1200">
              <a:solidFill>
                <a:srgbClr val="000000"/>
              </a:solidFill>
              <a:latin typeface="Times New Roman" pitchFamily="18" charset="0"/>
            </a:endParaRPr>
          </a:p>
        </p:txBody>
      </p:sp>
      <p:sp>
        <p:nvSpPr>
          <p:cNvPr id="11267" name="Rectangle 2"/>
          <p:cNvSpPr>
            <a:spLocks noGrp="1" noRot="1" noChangeAspect="1" noChangeArrowheads="1" noTextEdit="1"/>
          </p:cNvSpPr>
          <p:nvPr>
            <p:ph type="sldImg"/>
          </p:nvPr>
        </p:nvSpPr>
        <p:spPr>
          <a:xfrm>
            <a:off x="1196975" y="692150"/>
            <a:ext cx="4618038" cy="3463925"/>
          </a:xfrm>
          <a:ln/>
        </p:spPr>
      </p:sp>
      <p:sp>
        <p:nvSpPr>
          <p:cNvPr id="11268" name="Rectangle 3"/>
          <p:cNvSpPr>
            <a:spLocks noGrp="1" noChangeArrowheads="1"/>
          </p:cNvSpPr>
          <p:nvPr>
            <p:ph type="body" idx="1"/>
          </p:nvPr>
        </p:nvSpPr>
        <p:spPr>
          <a:xfrm>
            <a:off x="700552" y="4387248"/>
            <a:ext cx="5609299" cy="41557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3E4FF3B-43EC-400F-9C01-BC4BD41BA53A}" type="datetimeFigureOut">
              <a:rPr lang="en-US" smtClean="0"/>
              <a:pPr/>
              <a:t>6/17/2014</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4B7B0A6-2DE2-4FEE-A9D7-70119A4AD7F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E4FF3B-43EC-400F-9C01-BC4BD41BA53A}" type="datetimeFigureOut">
              <a:rPr lang="en-US" smtClean="0"/>
              <a:pPr/>
              <a:t>6/17/2014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B7B0A6-2DE2-4FEE-A9D7-70119A4AD7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3E4FF3B-43EC-400F-9C01-BC4BD41BA53A}" type="datetimeFigureOut">
              <a:rPr lang="en-US" smtClean="0"/>
              <a:pPr/>
              <a:t>6/17/2014</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B4B7B0A6-2DE2-4FEE-A9D7-70119A4AD7F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B2C708-BD5C-4772-BB8C-B57CAE02A8E2}" type="datetimeFigureOut">
              <a:rPr lang="en-US" smtClean="0">
                <a:solidFill>
                  <a:prstClr val="black">
                    <a:tint val="75000"/>
                  </a:prstClr>
                </a:solidFill>
              </a:rPr>
              <a:pPr/>
              <a:t>6/17/2014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6782DF-AD76-44F7-A6AA-5DB4B34C9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491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2C708-BD5C-4772-BB8C-B57CAE02A8E2}" type="datetimeFigureOut">
              <a:rPr lang="en-US" smtClean="0">
                <a:solidFill>
                  <a:prstClr val="black">
                    <a:tint val="75000"/>
                  </a:prstClr>
                </a:solidFill>
              </a:rPr>
              <a:pPr/>
              <a:t>6/17/2014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6782DF-AD76-44F7-A6AA-5DB4B34C9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938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B2C708-BD5C-4772-BB8C-B57CAE02A8E2}" type="datetimeFigureOut">
              <a:rPr lang="en-US" smtClean="0">
                <a:solidFill>
                  <a:prstClr val="black">
                    <a:tint val="75000"/>
                  </a:prstClr>
                </a:solidFill>
              </a:rPr>
              <a:pPr/>
              <a:t>6/17/2014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6782DF-AD76-44F7-A6AA-5DB4B34C9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6568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B2C708-BD5C-4772-BB8C-B57CAE02A8E2}" type="datetimeFigureOut">
              <a:rPr lang="en-US" smtClean="0">
                <a:solidFill>
                  <a:prstClr val="black">
                    <a:tint val="75000"/>
                  </a:prstClr>
                </a:solidFill>
              </a:rPr>
              <a:pPr/>
              <a:t>6/17/2014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6782DF-AD76-44F7-A6AA-5DB4B34C9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9072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B2C708-BD5C-4772-BB8C-B57CAE02A8E2}" type="datetimeFigureOut">
              <a:rPr lang="en-US" smtClean="0">
                <a:solidFill>
                  <a:prstClr val="black">
                    <a:tint val="75000"/>
                  </a:prstClr>
                </a:solidFill>
              </a:rPr>
              <a:pPr/>
              <a:t>6/17/2014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A6782DF-AD76-44F7-A6AA-5DB4B34C9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8965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B2C708-BD5C-4772-BB8C-B57CAE02A8E2}" type="datetimeFigureOut">
              <a:rPr lang="en-US" smtClean="0">
                <a:solidFill>
                  <a:prstClr val="black">
                    <a:tint val="75000"/>
                  </a:prstClr>
                </a:solidFill>
              </a:rPr>
              <a:pPr/>
              <a:t>6/17/2014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A6782DF-AD76-44F7-A6AA-5DB4B34C9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7998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2C708-BD5C-4772-BB8C-B57CAE02A8E2}" type="datetimeFigureOut">
              <a:rPr lang="en-US" smtClean="0">
                <a:solidFill>
                  <a:prstClr val="black">
                    <a:tint val="75000"/>
                  </a:prstClr>
                </a:solidFill>
              </a:rPr>
              <a:pPr/>
              <a:t>6/17/2014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A6782DF-AD76-44F7-A6AA-5DB4B34C9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3757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2C708-BD5C-4772-BB8C-B57CAE02A8E2}" type="datetimeFigureOut">
              <a:rPr lang="en-US" smtClean="0">
                <a:solidFill>
                  <a:prstClr val="black">
                    <a:tint val="75000"/>
                  </a:prstClr>
                </a:solidFill>
              </a:rPr>
              <a:pPr/>
              <a:t>6/17/2014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6782DF-AD76-44F7-A6AA-5DB4B34C9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538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3E4FF3B-43EC-400F-9C01-BC4BD41BA53A}" type="datetimeFigureOut">
              <a:rPr lang="en-US" smtClean="0"/>
              <a:pPr/>
              <a:t>6/17/2014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4B7B0A6-2DE2-4FEE-A9D7-70119A4AD7FF}"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B2C708-BD5C-4772-BB8C-B57CAE02A8E2}" type="datetimeFigureOut">
              <a:rPr lang="en-US" smtClean="0">
                <a:solidFill>
                  <a:prstClr val="black">
                    <a:tint val="75000"/>
                  </a:prstClr>
                </a:solidFill>
              </a:rPr>
              <a:pPr/>
              <a:t>6/17/2014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6782DF-AD76-44F7-A6AA-5DB4B34C9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5034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2C708-BD5C-4772-BB8C-B57CAE02A8E2}" type="datetimeFigureOut">
              <a:rPr lang="en-US" smtClean="0">
                <a:solidFill>
                  <a:prstClr val="black">
                    <a:tint val="75000"/>
                  </a:prstClr>
                </a:solidFill>
              </a:rPr>
              <a:pPr/>
              <a:t>6/17/2014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6782DF-AD76-44F7-A6AA-5DB4B34C9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8412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B2C708-BD5C-4772-BB8C-B57CAE02A8E2}" type="datetimeFigureOut">
              <a:rPr lang="en-US" smtClean="0">
                <a:solidFill>
                  <a:prstClr val="black">
                    <a:tint val="75000"/>
                  </a:prstClr>
                </a:solidFill>
              </a:rPr>
              <a:pPr/>
              <a:t>6/17/2014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6782DF-AD76-44F7-A6AA-5DB4B34C9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033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3E4FF3B-43EC-400F-9C01-BC4BD41BA53A}" type="datetimeFigureOut">
              <a:rPr lang="en-US" smtClean="0"/>
              <a:pPr/>
              <a:t>6/17/2014</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4B7B0A6-2DE2-4FEE-A9D7-70119A4AD7FF}"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3E4FF3B-43EC-400F-9C01-BC4BD41BA53A}" type="datetimeFigureOut">
              <a:rPr lang="en-US" smtClean="0"/>
              <a:pPr/>
              <a:t>6/17/2014</a:t>
            </a:fld>
            <a:endParaRPr lang="en-US" dirty="0"/>
          </a:p>
        </p:txBody>
      </p:sp>
      <p:sp>
        <p:nvSpPr>
          <p:cNvPr id="10" name="Slide Number Placeholder 9"/>
          <p:cNvSpPr>
            <a:spLocks noGrp="1"/>
          </p:cNvSpPr>
          <p:nvPr>
            <p:ph type="sldNum" sz="quarter" idx="16"/>
          </p:nvPr>
        </p:nvSpPr>
        <p:spPr/>
        <p:txBody>
          <a:bodyPr rtlCol="0"/>
          <a:lstStyle/>
          <a:p>
            <a:fld id="{B4B7B0A6-2DE2-4FEE-A9D7-70119A4AD7FF}"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3E4FF3B-43EC-400F-9C01-BC4BD41BA53A}" type="datetimeFigureOut">
              <a:rPr lang="en-US" smtClean="0"/>
              <a:pPr/>
              <a:t>6/17/2014</a:t>
            </a:fld>
            <a:endParaRPr lang="en-US" dirty="0"/>
          </a:p>
        </p:txBody>
      </p:sp>
      <p:sp>
        <p:nvSpPr>
          <p:cNvPr id="12" name="Slide Number Placeholder 11"/>
          <p:cNvSpPr>
            <a:spLocks noGrp="1"/>
          </p:cNvSpPr>
          <p:nvPr>
            <p:ph type="sldNum" sz="quarter" idx="16"/>
          </p:nvPr>
        </p:nvSpPr>
        <p:spPr/>
        <p:txBody>
          <a:bodyPr rtlCol="0"/>
          <a:lstStyle/>
          <a:p>
            <a:fld id="{B4B7B0A6-2DE2-4FEE-A9D7-70119A4AD7FF}"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E4FF3B-43EC-400F-9C01-BC4BD41BA53A}" type="datetimeFigureOut">
              <a:rPr lang="en-US" smtClean="0"/>
              <a:pPr/>
              <a:t>6/17/2014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4B7B0A6-2DE2-4FEE-A9D7-70119A4AD7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4FF3B-43EC-400F-9C01-BC4BD41BA53A}" type="datetimeFigureOut">
              <a:rPr lang="en-US" smtClean="0"/>
              <a:pPr/>
              <a:t>6/17/2014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4B7B0A6-2DE2-4FEE-A9D7-70119A4AD7F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3E4FF3B-43EC-400F-9C01-BC4BD41BA53A}" type="datetimeFigureOut">
              <a:rPr lang="en-US" smtClean="0"/>
              <a:pPr/>
              <a:t>6/17/2014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4B7B0A6-2DE2-4FEE-A9D7-70119A4AD7FF}"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93E4FF3B-43EC-400F-9C01-BC4BD41BA53A}" type="datetimeFigureOut">
              <a:rPr lang="en-US" smtClean="0"/>
              <a:pPr/>
              <a:t>6/17/2014</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4B7B0A6-2DE2-4FEE-A9D7-70119A4AD7FF}"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3E4FF3B-43EC-400F-9C01-BC4BD41BA53A}" type="datetimeFigureOut">
              <a:rPr lang="en-US" smtClean="0"/>
              <a:pPr/>
              <a:t>6/17/2014</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4B7B0A6-2DE2-4FEE-A9D7-70119A4AD7F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2C708-BD5C-4772-BB8C-B57CAE02A8E2}" type="datetimeFigureOut">
              <a:rPr lang="en-US" smtClean="0">
                <a:solidFill>
                  <a:prstClr val="black">
                    <a:tint val="75000"/>
                  </a:prstClr>
                </a:solidFill>
              </a:rPr>
              <a:pPr/>
              <a:t>6/17/2014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782DF-AD76-44F7-A6AA-5DB4B34C96C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833267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5.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jpeg"/><Relationship Id="rId2" Type="http://schemas.openxmlformats.org/officeDocument/2006/relationships/hyperlink" Target="http://econ.worldbank.org/lgaf" TargetMode="Externa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dreads.com/book/show/18210744-the-tyranny-of-experts"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0"/>
            <a:ext cx="7543800" cy="2876550"/>
          </a:xfrm>
        </p:spPr>
        <p:txBody>
          <a:bodyPr>
            <a:normAutofit/>
          </a:bodyPr>
          <a:lstStyle/>
          <a:p>
            <a:r>
              <a:rPr lang="en-US" sz="3200" b="1" dirty="0"/>
              <a:t>The Post-2015 Global Development Agenda:  World Bank Support for Land Governance and Fit-for-Purpose Land Administration</a:t>
            </a:r>
            <a:r>
              <a:rPr lang="en-US" sz="3600" b="1" dirty="0" smtClean="0"/>
              <a:t/>
            </a:r>
            <a:br>
              <a:rPr lang="en-US" sz="3600" b="1" dirty="0" smtClean="0"/>
            </a:br>
            <a:endParaRPr lang="en-US" sz="3600" b="1" dirty="0"/>
          </a:p>
        </p:txBody>
      </p:sp>
      <p:sp>
        <p:nvSpPr>
          <p:cNvPr id="4" name="Subtitle 3"/>
          <p:cNvSpPr>
            <a:spLocks noGrp="1"/>
          </p:cNvSpPr>
          <p:nvPr>
            <p:ph type="subTitle" idx="1"/>
          </p:nvPr>
        </p:nvSpPr>
        <p:spPr/>
        <p:txBody>
          <a:bodyPr>
            <a:normAutofit fontScale="77500" lnSpcReduction="20000"/>
          </a:bodyPr>
          <a:lstStyle/>
          <a:p>
            <a:r>
              <a:rPr lang="en-US" dirty="0" smtClean="0"/>
              <a:t>Keith Clifford Bell &amp; Klaus Deininger, World Bank, </a:t>
            </a:r>
          </a:p>
          <a:p>
            <a:r>
              <a:rPr lang="en-US" dirty="0" smtClean="0"/>
              <a:t>FIG 2014, Kuala Lumpur, June 18, 2014</a:t>
            </a:r>
          </a:p>
        </p:txBody>
      </p:sp>
      <p:pic>
        <p:nvPicPr>
          <p:cNvPr id="2050" name="Image 2" descr="Description: banque mondia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172200"/>
            <a:ext cx="466725" cy="457200"/>
          </a:xfrm>
          <a:prstGeom prst="rect">
            <a:avLst/>
          </a:prstGeom>
          <a:solidFill>
            <a:schemeClr val="bg2">
              <a:lumMod val="75000"/>
            </a:schemeClr>
          </a:solidFill>
          <a:ln>
            <a:solidFill>
              <a:schemeClr val="accent1">
                <a:lumMod val="60000"/>
                <a:lumOff val="40000"/>
              </a:schemeClr>
            </a:solidFill>
          </a:ln>
        </p:spPr>
      </p:pic>
      <p:pic>
        <p:nvPicPr>
          <p:cNvPr id="12" name="Picture 2" descr="C:\Users\Brian S. Garcia\Documents\banner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1219200"/>
            <a:ext cx="5638800" cy="1987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295400" y="0"/>
            <a:ext cx="7848600" cy="1066800"/>
          </a:xfrm>
        </p:spPr>
        <p:style>
          <a:lnRef idx="1">
            <a:schemeClr val="accent1"/>
          </a:lnRef>
          <a:fillRef idx="3">
            <a:schemeClr val="accent1"/>
          </a:fillRef>
          <a:effectRef idx="2">
            <a:schemeClr val="accent1"/>
          </a:effectRef>
          <a:fontRef idx="minor">
            <a:schemeClr val="lt1"/>
          </a:fontRef>
        </p:style>
        <p:txBody>
          <a:bodyPr>
            <a:normAutofit/>
          </a:bodyPr>
          <a:lstStyle/>
          <a:p>
            <a:pPr>
              <a:defRPr/>
            </a:pPr>
            <a:r>
              <a:rPr lang="en-US" sz="3200" b="1" dirty="0" smtClean="0">
                <a:solidFill>
                  <a:schemeClr val="tx1"/>
                </a:solidFill>
                <a:latin typeface="Times New Roman" pitchFamily="18" charset="0"/>
                <a:cs typeface="Times New Roman" pitchFamily="18" charset="0"/>
              </a:rPr>
              <a:t>Increasing Pressures on the Land-based Sectors</a:t>
            </a:r>
            <a:endParaRPr lang="en-US" sz="3200" b="1" dirty="0">
              <a:solidFill>
                <a:schemeClr val="tx1"/>
              </a:solidFill>
              <a:latin typeface="Times New Roman" pitchFamily="18" charset="0"/>
              <a:cs typeface="Times New Roman" pitchFamily="18" charset="0"/>
            </a:endParaRPr>
          </a:p>
        </p:txBody>
      </p:sp>
      <p:sp>
        <p:nvSpPr>
          <p:cNvPr id="58371" name="Rectangle 3"/>
          <p:cNvSpPr>
            <a:spLocks noGrp="1" noChangeArrowheads="1"/>
          </p:cNvSpPr>
          <p:nvPr>
            <p:ph type="body" idx="1"/>
          </p:nvPr>
        </p:nvSpPr>
        <p:spPr>
          <a:xfrm>
            <a:off x="304800" y="1524000"/>
            <a:ext cx="8534400" cy="5334000"/>
          </a:xfrm>
        </p:spPr>
        <p:txBody>
          <a:bodyPr>
            <a:noAutofit/>
          </a:bodyPr>
          <a:lstStyle/>
          <a:p>
            <a:pPr>
              <a:buNone/>
            </a:pPr>
            <a:r>
              <a:rPr lang="en-US" sz="2000" b="1" dirty="0" smtClean="0"/>
              <a:t>Increasing competition for land in the 21st century, driven by</a:t>
            </a:r>
          </a:p>
          <a:p>
            <a:pPr marL="731520" lvl="2">
              <a:buFont typeface="Wingdings" pitchFamily="2" charset="2"/>
              <a:buChar char="§"/>
            </a:pPr>
            <a:r>
              <a:rPr lang="en-US" sz="2000" dirty="0" smtClean="0"/>
              <a:t>Population increase, urbanization, change in diets, biofuels, climate change.</a:t>
            </a:r>
          </a:p>
          <a:p>
            <a:pPr marL="731520" lvl="2">
              <a:buFont typeface="Wingdings" pitchFamily="2" charset="2"/>
              <a:buChar char="§"/>
            </a:pPr>
            <a:r>
              <a:rPr lang="en-US" sz="2000" dirty="0" smtClean="0"/>
              <a:t>Global “land rush” – large-scale land acquisitions by foreign &amp; domestic investors.</a:t>
            </a:r>
          </a:p>
          <a:p>
            <a:pPr>
              <a:buNone/>
            </a:pPr>
            <a:r>
              <a:rPr lang="en-US" sz="2000" b="1" dirty="0" smtClean="0"/>
              <a:t>Concerns</a:t>
            </a:r>
          </a:p>
          <a:p>
            <a:pPr marL="800100" lvl="1" indent="-342900">
              <a:buFont typeface="Wingdings" pitchFamily="2" charset="2"/>
              <a:buChar char="§"/>
            </a:pPr>
            <a:r>
              <a:rPr lang="en-US" sz="2000" dirty="0" smtClean="0"/>
              <a:t>Protecting the land rights of smallholder farmers, including women &amp; local communities for food security &amp; poverty reduction.</a:t>
            </a:r>
          </a:p>
          <a:p>
            <a:pPr marL="800100" lvl="1" indent="-342900">
              <a:buFont typeface="Wingdings" pitchFamily="2" charset="2"/>
              <a:buChar char="§"/>
            </a:pPr>
            <a:r>
              <a:rPr lang="en-US" sz="2000" dirty="0" smtClean="0"/>
              <a:t>Ensuring an equitable, environmentally sustainable &amp; economically efficient use of land resources.</a:t>
            </a:r>
          </a:p>
          <a:p>
            <a:pPr marL="800100" lvl="1" indent="-342900">
              <a:buFont typeface="Wingdings" pitchFamily="2" charset="2"/>
              <a:buChar char="§"/>
            </a:pPr>
            <a:r>
              <a:rPr lang="en-US" sz="2000" dirty="0" smtClean="0"/>
              <a:t>Increasing urbanization and loss of productive rural lands.</a:t>
            </a:r>
          </a:p>
          <a:p>
            <a:pPr marL="0" lvl="1" indent="-342900">
              <a:buFont typeface="Wingdings" pitchFamily="2" charset="2"/>
              <a:buChar char="§"/>
            </a:pPr>
            <a:endParaRPr lang="en-US" sz="2000" b="1" dirty="0" smtClean="0"/>
          </a:p>
          <a:p>
            <a:pPr marL="0" lvl="1" indent="-342900">
              <a:buNone/>
            </a:pPr>
            <a:r>
              <a:rPr lang="en-US" sz="2000" b="1" dirty="0" smtClean="0"/>
              <a:t>Hottest Underpinning Issue</a:t>
            </a:r>
          </a:p>
          <a:p>
            <a:pPr marL="804672" lvl="1" indent="-342900">
              <a:buFont typeface="Wingdings" pitchFamily="2" charset="2"/>
              <a:buChar char="§"/>
            </a:pPr>
            <a:r>
              <a:rPr lang="en-US" sz="2000" b="1" dirty="0" smtClean="0">
                <a:solidFill>
                  <a:srgbClr val="FF0000"/>
                </a:solidFill>
              </a:rPr>
              <a:t>Good Land Governance which is dependent on many factors including the rule of law, civil service, etc etc….. &amp; reliable spatial data  - “AAA” – accurate, authoritative, assured. </a:t>
            </a:r>
            <a:r>
              <a:rPr lang="en-US" sz="1000" b="1" dirty="0" smtClean="0">
                <a:solidFill>
                  <a:srgbClr val="FF0000"/>
                </a:solidFill>
              </a:rPr>
              <a:t>(AAA – Williamson, 2011)</a:t>
            </a:r>
          </a:p>
          <a:p>
            <a:pPr marL="800100" lvl="1" indent="-342900">
              <a:buNone/>
            </a:pPr>
            <a:endParaRPr lang="en-US" sz="2400" dirty="0"/>
          </a:p>
        </p:txBody>
      </p:sp>
      <p:pic>
        <p:nvPicPr>
          <p:cNvPr id="58372"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318870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42975" y="330498"/>
            <a:ext cx="2286000" cy="369332"/>
          </a:xfrm>
          <a:prstGeom prst="rect">
            <a:avLst/>
          </a:prstGeom>
        </p:spPr>
        <p:txBody>
          <a:bodyPr>
            <a:spAutoFit/>
          </a:bodyPr>
          <a:lstStyle/>
          <a:p>
            <a:endParaRPr lang="en-US" dirty="0">
              <a:solidFill>
                <a:prstClr val="black"/>
              </a:solidFill>
            </a:endParaRPr>
          </a:p>
        </p:txBody>
      </p:sp>
      <p:pic>
        <p:nvPicPr>
          <p:cNvPr id="9" name="Picture 8" descr="http://i276.photobucket.com/albums/kk14/greatmasterchief/Aceh/TNIvillager4.jpg"/>
          <p:cNvPicPr/>
          <p:nvPr/>
        </p:nvPicPr>
        <p:blipFill>
          <a:blip r:embed="rId2" cstate="email"/>
          <a:srcRect/>
          <a:stretch>
            <a:fillRect/>
          </a:stretch>
        </p:blipFill>
        <p:spPr bwMode="auto">
          <a:xfrm>
            <a:off x="6591300" y="3048000"/>
            <a:ext cx="2552700" cy="1981200"/>
          </a:xfrm>
          <a:prstGeom prst="rect">
            <a:avLst/>
          </a:prstGeom>
          <a:noFill/>
          <a:ln w="9525">
            <a:noFill/>
            <a:miter lim="800000"/>
            <a:headEnd/>
            <a:tailEnd/>
          </a:ln>
        </p:spPr>
      </p:pic>
      <p:grpSp>
        <p:nvGrpSpPr>
          <p:cNvPr id="2" name="Group 14"/>
          <p:cNvGrpSpPr/>
          <p:nvPr/>
        </p:nvGrpSpPr>
        <p:grpSpPr>
          <a:xfrm>
            <a:off x="0" y="990600"/>
            <a:ext cx="9144000" cy="5867400"/>
            <a:chOff x="0" y="990600"/>
            <a:chExt cx="9144000" cy="5867400"/>
          </a:xfrm>
        </p:grpSpPr>
        <p:pic>
          <p:nvPicPr>
            <p:cNvPr id="5" name="Picture 4" descr="http://cdn.wn.com/pd/06/d0/57bf21c042b45da4235dd427fdb4_grande.jpg"/>
            <p:cNvPicPr/>
            <p:nvPr/>
          </p:nvPicPr>
          <p:blipFill>
            <a:blip r:embed="rId3" cstate="email"/>
            <a:srcRect/>
            <a:stretch>
              <a:fillRect/>
            </a:stretch>
          </p:blipFill>
          <p:spPr bwMode="auto">
            <a:xfrm>
              <a:off x="0" y="990600"/>
              <a:ext cx="3143250" cy="2286000"/>
            </a:xfrm>
            <a:prstGeom prst="rect">
              <a:avLst/>
            </a:prstGeom>
            <a:noFill/>
            <a:ln w="9525">
              <a:noFill/>
              <a:miter lim="800000"/>
              <a:headEnd/>
              <a:tailEnd/>
            </a:ln>
          </p:spPr>
        </p:pic>
        <p:pic>
          <p:nvPicPr>
            <p:cNvPr id="6" name="Picture 5" descr="http://i276.photobucket.com/albums/kk14/greatmasterchief/Aceh/indotroopers49nq4.jpg"/>
            <p:cNvPicPr/>
            <p:nvPr/>
          </p:nvPicPr>
          <p:blipFill>
            <a:blip r:embed="rId4" cstate="email"/>
            <a:srcRect/>
            <a:stretch>
              <a:fillRect/>
            </a:stretch>
          </p:blipFill>
          <p:spPr bwMode="auto">
            <a:xfrm>
              <a:off x="5715000" y="1066800"/>
              <a:ext cx="3429000" cy="2271439"/>
            </a:xfrm>
            <a:prstGeom prst="rect">
              <a:avLst/>
            </a:prstGeom>
            <a:noFill/>
            <a:ln w="9525">
              <a:noFill/>
              <a:miter lim="800000"/>
              <a:headEnd/>
              <a:tailEnd/>
            </a:ln>
          </p:spPr>
        </p:pic>
        <p:pic>
          <p:nvPicPr>
            <p:cNvPr id="7" name="Picture 6" descr="http://i276.photobucket.com/albums/kk14/greatmasterchief/Aceh/SamalangaMei20038.jpg"/>
            <p:cNvPicPr/>
            <p:nvPr/>
          </p:nvPicPr>
          <p:blipFill>
            <a:blip r:embed="rId5" cstate="email"/>
            <a:srcRect/>
            <a:stretch>
              <a:fillRect/>
            </a:stretch>
          </p:blipFill>
          <p:spPr bwMode="auto">
            <a:xfrm>
              <a:off x="0" y="4648201"/>
              <a:ext cx="3352800" cy="2209799"/>
            </a:xfrm>
            <a:prstGeom prst="rect">
              <a:avLst/>
            </a:prstGeom>
            <a:noFill/>
            <a:ln w="9525">
              <a:noFill/>
              <a:miter lim="800000"/>
              <a:headEnd/>
              <a:tailEnd/>
            </a:ln>
          </p:spPr>
        </p:pic>
        <p:pic>
          <p:nvPicPr>
            <p:cNvPr id="8" name="Picture 7" descr="http://i276.photobucket.com/albums/kk14/greatmasterchief/Aceh/AcehBesarMay20031.jpg"/>
            <p:cNvPicPr/>
            <p:nvPr/>
          </p:nvPicPr>
          <p:blipFill>
            <a:blip r:embed="rId6" cstate="email"/>
            <a:srcRect/>
            <a:stretch>
              <a:fillRect/>
            </a:stretch>
          </p:blipFill>
          <p:spPr bwMode="auto">
            <a:xfrm>
              <a:off x="7086600" y="3943350"/>
              <a:ext cx="2057400" cy="2914650"/>
            </a:xfrm>
            <a:prstGeom prst="rect">
              <a:avLst/>
            </a:prstGeom>
            <a:noFill/>
            <a:ln w="9525">
              <a:noFill/>
              <a:miter lim="800000"/>
              <a:headEnd/>
              <a:tailEnd/>
            </a:ln>
          </p:spPr>
        </p:pic>
        <p:pic>
          <p:nvPicPr>
            <p:cNvPr id="10" name="Picture 9" descr="http://i276.photobucket.com/albums/kk14/greatmasterchief/Aceh/LhokseumaweMay20036.jpg"/>
            <p:cNvPicPr/>
            <p:nvPr/>
          </p:nvPicPr>
          <p:blipFill>
            <a:blip r:embed="rId7" cstate="email"/>
            <a:srcRect/>
            <a:stretch>
              <a:fillRect/>
            </a:stretch>
          </p:blipFill>
          <p:spPr bwMode="auto">
            <a:xfrm>
              <a:off x="0" y="3200400"/>
              <a:ext cx="3438525" cy="1838325"/>
            </a:xfrm>
            <a:prstGeom prst="rect">
              <a:avLst/>
            </a:prstGeom>
            <a:noFill/>
            <a:ln w="9525">
              <a:noFill/>
              <a:miter lim="800000"/>
              <a:headEnd/>
              <a:tailEnd/>
            </a:ln>
          </p:spPr>
        </p:pic>
      </p:grpSp>
      <p:grpSp>
        <p:nvGrpSpPr>
          <p:cNvPr id="3" name="Group 15"/>
          <p:cNvGrpSpPr/>
          <p:nvPr/>
        </p:nvGrpSpPr>
        <p:grpSpPr>
          <a:xfrm>
            <a:off x="3124200" y="990600"/>
            <a:ext cx="4057650" cy="5867400"/>
            <a:chOff x="3124200" y="990600"/>
            <a:chExt cx="4057650" cy="5867400"/>
          </a:xfrm>
        </p:grpSpPr>
        <p:pic>
          <p:nvPicPr>
            <p:cNvPr id="11" name="Picture 10" descr="http://i276.photobucket.com/albums/kk14/greatmasterchief/Aceh/TNIvillager6.jpg"/>
            <p:cNvPicPr/>
            <p:nvPr/>
          </p:nvPicPr>
          <p:blipFill>
            <a:blip r:embed="rId8" cstate="email"/>
            <a:srcRect/>
            <a:stretch>
              <a:fillRect/>
            </a:stretch>
          </p:blipFill>
          <p:spPr bwMode="auto">
            <a:xfrm>
              <a:off x="3276600" y="3276600"/>
              <a:ext cx="3905250" cy="3581400"/>
            </a:xfrm>
            <a:prstGeom prst="rect">
              <a:avLst/>
            </a:prstGeom>
            <a:noFill/>
            <a:ln w="9525">
              <a:noFill/>
              <a:miter lim="800000"/>
              <a:headEnd/>
              <a:tailEnd/>
            </a:ln>
          </p:spPr>
        </p:pic>
        <p:pic>
          <p:nvPicPr>
            <p:cNvPr id="1026" name="Picture 2"/>
            <p:cNvPicPr>
              <a:picLocks noChangeAspect="1" noChangeArrowheads="1"/>
            </p:cNvPicPr>
            <p:nvPr/>
          </p:nvPicPr>
          <p:blipFill>
            <a:blip r:embed="rId9" cstate="email"/>
            <a:srcRect/>
            <a:stretch>
              <a:fillRect/>
            </a:stretch>
          </p:blipFill>
          <p:spPr bwMode="auto">
            <a:xfrm>
              <a:off x="3124200" y="990600"/>
              <a:ext cx="2682875" cy="2301875"/>
            </a:xfrm>
            <a:prstGeom prst="rect">
              <a:avLst/>
            </a:prstGeom>
            <a:noFill/>
            <a:ln w="9525">
              <a:noFill/>
              <a:miter lim="800000"/>
              <a:headEnd/>
              <a:tailEnd/>
            </a:ln>
            <a:effectLst/>
          </p:spPr>
        </p:pic>
      </p:grpSp>
      <p:sp>
        <p:nvSpPr>
          <p:cNvPr id="13" name="Title 1"/>
          <p:cNvSpPr txBox="1">
            <a:spLocks/>
          </p:cNvSpPr>
          <p:nvPr/>
        </p:nvSpPr>
        <p:spPr>
          <a:xfrm>
            <a:off x="990600" y="0"/>
            <a:ext cx="8534400" cy="94456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p>
            <a:pPr algn="ctr">
              <a:spcBef>
                <a:spcPct val="0"/>
              </a:spcBef>
              <a:defRPr/>
            </a:pPr>
            <a:r>
              <a:rPr lang="en-US" sz="3200" b="1" spc="150" dirty="0" smtClean="0">
                <a:ln w="11430"/>
                <a:solidFill>
                  <a:srgbClr val="F8F8F8"/>
                </a:solidFill>
                <a:effectLst>
                  <a:outerShdw blurRad="25400" algn="tl" rotWithShape="0">
                    <a:srgbClr val="000000">
                      <a:alpha val="43000"/>
                    </a:srgbClr>
                  </a:outerShdw>
                </a:effectLst>
                <a:cs typeface="Aharoni" pitchFamily="2" charset="-79"/>
              </a:rPr>
              <a:t>Land </a:t>
            </a:r>
            <a:r>
              <a:rPr lang="en-US" sz="3200" b="1" spc="150" dirty="0" smtClean="0">
                <a:ln w="11430"/>
                <a:solidFill>
                  <a:srgbClr val="F8F8F8"/>
                </a:solidFill>
                <a:effectLst>
                  <a:outerShdw blurRad="25400" algn="tl" rotWithShape="0">
                    <a:srgbClr val="000000">
                      <a:alpha val="43000"/>
                    </a:srgbClr>
                  </a:outerShdw>
                </a:effectLst>
                <a:cs typeface="Aharoni" pitchFamily="2" charset="-79"/>
              </a:rPr>
              <a:t>Issues  </a:t>
            </a:r>
            <a:r>
              <a:rPr lang="en-US" sz="3200" b="1" spc="150" dirty="0" smtClean="0">
                <a:ln w="11430"/>
                <a:solidFill>
                  <a:srgbClr val="F8F8F8"/>
                </a:solidFill>
                <a:effectLst>
                  <a:outerShdw blurRad="25400" algn="tl" rotWithShape="0">
                    <a:srgbClr val="000000">
                      <a:alpha val="43000"/>
                    </a:srgbClr>
                  </a:outerShdw>
                </a:effectLst>
                <a:cs typeface="Aharoni" pitchFamily="2" charset="-79"/>
              </a:rPr>
              <a:t>- Conflict &amp; Post-Conflict</a:t>
            </a:r>
          </a:p>
        </p:txBody>
      </p:sp>
      <p:pic>
        <p:nvPicPr>
          <p:cNvPr id="14" name="Picture 4" descr="ADB logo"/>
          <p:cNvPicPr>
            <a:picLocks noChangeAspect="1" noChangeArrowheads="1"/>
          </p:cNvPicPr>
          <p:nvPr/>
        </p:nvPicPr>
        <p:blipFill>
          <a:blip r:embed="rId10"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3693241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F0E821F6-FF02-478E-9C7D-08029E3083B6}" type="slidenum">
              <a:rPr lang="en-US">
                <a:solidFill>
                  <a:prstClr val="black">
                    <a:tint val="75000"/>
                  </a:prstClr>
                </a:solidFill>
              </a:rPr>
              <a:pPr>
                <a:defRPr/>
              </a:pPr>
              <a:t>12</a:t>
            </a:fld>
            <a:endParaRPr lang="en-US" dirty="0">
              <a:solidFill>
                <a:prstClr val="black">
                  <a:tint val="75000"/>
                </a:prstClr>
              </a:solidFill>
            </a:endParaRPr>
          </a:p>
        </p:txBody>
      </p:sp>
      <p:sp>
        <p:nvSpPr>
          <p:cNvPr id="224258" name="Rectangle 2"/>
          <p:cNvSpPr>
            <a:spLocks noGrp="1" noChangeArrowheads="1"/>
          </p:cNvSpPr>
          <p:nvPr>
            <p:ph type="title"/>
          </p:nvPr>
        </p:nvSpPr>
        <p:spPr>
          <a:xfrm>
            <a:off x="1219200" y="1"/>
            <a:ext cx="7315200" cy="1219199"/>
          </a:xfrm>
        </p:spPr>
        <p:txBody>
          <a:bodyPr>
            <a:normAutofit/>
          </a:bodyPr>
          <a:lstStyle/>
          <a:p>
            <a:pPr eaLnBrk="1" hangingPunct="1">
              <a:defRPr/>
            </a:pPr>
            <a:r>
              <a:rPr lang="en-US" sz="2800" b="1" dirty="0" smtClean="0">
                <a:solidFill>
                  <a:schemeClr val="tx1"/>
                </a:solidFill>
              </a:rPr>
              <a:t>Tenure Security &amp; Land Evictions</a:t>
            </a:r>
            <a:endParaRPr lang="en-US" sz="2800" b="1" i="0" dirty="0" smtClean="0">
              <a:latin typeface="Arial" charset="0"/>
            </a:endParaRPr>
          </a:p>
        </p:txBody>
      </p:sp>
      <p:pic>
        <p:nvPicPr>
          <p:cNvPr id="9224" name="Picture 2" descr="Bassac fire refugees.jpg"/>
          <p:cNvPicPr>
            <a:picLocks noChangeAspect="1" noChangeArrowheads="1"/>
          </p:cNvPicPr>
          <p:nvPr/>
        </p:nvPicPr>
        <p:blipFill>
          <a:blip r:embed="rId2" cstate="print"/>
          <a:srcRect/>
          <a:stretch>
            <a:fillRect/>
          </a:stretch>
        </p:blipFill>
        <p:spPr bwMode="auto">
          <a:xfrm>
            <a:off x="0" y="4791075"/>
            <a:ext cx="2752725" cy="2066925"/>
          </a:xfrm>
          <a:prstGeom prst="rect">
            <a:avLst/>
          </a:prstGeom>
          <a:noFill/>
          <a:ln w="9525">
            <a:noFill/>
            <a:miter lim="800000"/>
            <a:headEnd/>
            <a:tailEnd/>
          </a:ln>
        </p:spPr>
      </p:pic>
      <p:grpSp>
        <p:nvGrpSpPr>
          <p:cNvPr id="2" name="Group 11"/>
          <p:cNvGrpSpPr/>
          <p:nvPr/>
        </p:nvGrpSpPr>
        <p:grpSpPr>
          <a:xfrm>
            <a:off x="0" y="2057399"/>
            <a:ext cx="9144000" cy="4800601"/>
            <a:chOff x="0" y="990600"/>
            <a:chExt cx="9144000" cy="5867401"/>
          </a:xfrm>
        </p:grpSpPr>
        <p:pic>
          <p:nvPicPr>
            <p:cNvPr id="9220" name="Picture 5" descr="1927473975_3ada85d897_o_d"/>
            <p:cNvPicPr>
              <a:picLocks noChangeAspect="1" noChangeArrowheads="1"/>
            </p:cNvPicPr>
            <p:nvPr/>
          </p:nvPicPr>
          <p:blipFill>
            <a:blip r:embed="rId3" cstate="print"/>
            <a:srcRect/>
            <a:stretch>
              <a:fillRect/>
            </a:stretch>
          </p:blipFill>
          <p:spPr bwMode="auto">
            <a:xfrm>
              <a:off x="0" y="990600"/>
              <a:ext cx="4724400" cy="2863850"/>
            </a:xfrm>
            <a:prstGeom prst="rect">
              <a:avLst/>
            </a:prstGeom>
            <a:noFill/>
            <a:ln w="9525">
              <a:noFill/>
              <a:miter lim="800000"/>
              <a:headEnd/>
              <a:tailEnd/>
            </a:ln>
          </p:spPr>
        </p:pic>
        <p:pic>
          <p:nvPicPr>
            <p:cNvPr id="9221" name="Picture 7" descr="1928302364_e409ddfd35_o_d"/>
            <p:cNvPicPr>
              <a:picLocks noChangeAspect="1" noChangeArrowheads="1"/>
            </p:cNvPicPr>
            <p:nvPr/>
          </p:nvPicPr>
          <p:blipFill>
            <a:blip r:embed="rId4" cstate="print"/>
            <a:srcRect/>
            <a:stretch>
              <a:fillRect/>
            </a:stretch>
          </p:blipFill>
          <p:spPr bwMode="auto">
            <a:xfrm>
              <a:off x="2667000" y="3784601"/>
              <a:ext cx="4724400" cy="3073400"/>
            </a:xfrm>
            <a:prstGeom prst="rect">
              <a:avLst/>
            </a:prstGeom>
            <a:noFill/>
            <a:ln w="9525">
              <a:noFill/>
              <a:miter lim="800000"/>
              <a:headEnd/>
              <a:tailEnd/>
            </a:ln>
          </p:spPr>
        </p:pic>
        <p:pic>
          <p:nvPicPr>
            <p:cNvPr id="9222" name="Picture 9" descr="1928303684_351e6a2d45_o_d"/>
            <p:cNvPicPr>
              <a:picLocks noChangeAspect="1" noChangeArrowheads="1"/>
            </p:cNvPicPr>
            <p:nvPr/>
          </p:nvPicPr>
          <p:blipFill>
            <a:blip r:embed="rId5" cstate="print"/>
            <a:srcRect/>
            <a:stretch>
              <a:fillRect/>
            </a:stretch>
          </p:blipFill>
          <p:spPr bwMode="auto">
            <a:xfrm>
              <a:off x="6477000" y="3657600"/>
              <a:ext cx="2667000" cy="3200400"/>
            </a:xfrm>
            <a:prstGeom prst="rect">
              <a:avLst/>
            </a:prstGeom>
            <a:noFill/>
            <a:ln w="9525">
              <a:noFill/>
              <a:miter lim="800000"/>
              <a:headEnd/>
              <a:tailEnd/>
            </a:ln>
          </p:spPr>
        </p:pic>
        <p:pic>
          <p:nvPicPr>
            <p:cNvPr id="9223" name="Picture 1" descr="Bassac fire - shacks.jpg"/>
            <p:cNvPicPr>
              <a:picLocks noGrp="1" noChangeAspect="1" noChangeArrowheads="1"/>
            </p:cNvPicPr>
            <p:nvPr>
              <p:ph type="body" idx="1"/>
            </p:nvPr>
          </p:nvPicPr>
          <p:blipFill>
            <a:blip r:embed="rId6" cstate="print"/>
            <a:srcRect/>
            <a:stretch>
              <a:fillRect/>
            </a:stretch>
          </p:blipFill>
          <p:spPr>
            <a:xfrm>
              <a:off x="5029200" y="990600"/>
              <a:ext cx="4114800" cy="2819400"/>
            </a:xfrm>
            <a:noFill/>
          </p:spPr>
        </p:pic>
        <p:pic>
          <p:nvPicPr>
            <p:cNvPr id="9225" name="Picture 0" descr="Bassac fire - flames.jpg"/>
            <p:cNvPicPr>
              <a:picLocks noChangeAspect="1" noChangeArrowheads="1"/>
            </p:cNvPicPr>
            <p:nvPr/>
          </p:nvPicPr>
          <p:blipFill>
            <a:blip r:embed="rId7" cstate="print"/>
            <a:srcRect/>
            <a:stretch>
              <a:fillRect/>
            </a:stretch>
          </p:blipFill>
          <p:spPr bwMode="auto">
            <a:xfrm>
              <a:off x="3429000" y="990600"/>
              <a:ext cx="2819400" cy="2894623"/>
            </a:xfrm>
            <a:prstGeom prst="rect">
              <a:avLst/>
            </a:prstGeom>
            <a:noFill/>
            <a:ln w="9525">
              <a:noFill/>
              <a:miter lim="800000"/>
              <a:headEnd/>
              <a:tailEnd/>
            </a:ln>
          </p:spPr>
        </p:pic>
        <p:pic>
          <p:nvPicPr>
            <p:cNvPr id="9226" name="Picture 3" descr="Bassac fire smoke.jpg"/>
            <p:cNvPicPr>
              <a:picLocks noChangeAspect="1" noChangeArrowheads="1"/>
            </p:cNvPicPr>
            <p:nvPr/>
          </p:nvPicPr>
          <p:blipFill>
            <a:blip r:embed="rId8" cstate="print"/>
            <a:srcRect/>
            <a:stretch>
              <a:fillRect/>
            </a:stretch>
          </p:blipFill>
          <p:spPr bwMode="auto">
            <a:xfrm>
              <a:off x="0" y="3733800"/>
              <a:ext cx="2752725" cy="2143125"/>
            </a:xfrm>
            <a:prstGeom prst="rect">
              <a:avLst/>
            </a:prstGeom>
            <a:noFill/>
            <a:ln w="9525">
              <a:noFill/>
              <a:miter lim="800000"/>
              <a:headEnd/>
              <a:tailEnd/>
            </a:ln>
          </p:spPr>
        </p:pic>
      </p:grpSp>
      <p:pic>
        <p:nvPicPr>
          <p:cNvPr id="14" name="Picture 5" descr="ADB logo"/>
          <p:cNvPicPr>
            <a:picLocks noChangeAspect="1" noChangeArrowheads="1"/>
          </p:cNvPicPr>
          <p:nvPr/>
        </p:nvPicPr>
        <p:blipFill>
          <a:blip r:embed="rId9" cstate="print"/>
          <a:srcRect/>
          <a:stretch>
            <a:fillRect/>
          </a:stretch>
        </p:blipFill>
        <p:spPr bwMode="auto">
          <a:xfrm>
            <a:off x="0" y="0"/>
            <a:ext cx="1219200" cy="1219200"/>
          </a:xfrm>
          <a:prstGeom prst="rect">
            <a:avLst/>
          </a:prstGeom>
          <a:noFill/>
        </p:spPr>
      </p:pic>
    </p:spTree>
    <p:extLst>
      <p:ext uri="{BB962C8B-B14F-4D97-AF65-F5344CB8AC3E}">
        <p14:creationId xmlns:p14="http://schemas.microsoft.com/office/powerpoint/2010/main" val="15658099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A76F2EF2-A3B3-4C96-B3E4-01F374331AD5}" type="slidenum">
              <a:rPr lang="en-US">
                <a:solidFill>
                  <a:prstClr val="black">
                    <a:tint val="75000"/>
                  </a:prstClr>
                </a:solidFill>
              </a:rPr>
              <a:pPr>
                <a:defRPr/>
              </a:pPr>
              <a:t>13</a:t>
            </a:fld>
            <a:endParaRPr lang="en-US" dirty="0">
              <a:solidFill>
                <a:prstClr val="black">
                  <a:tint val="75000"/>
                </a:prstClr>
              </a:solidFill>
            </a:endParaRPr>
          </a:p>
        </p:txBody>
      </p:sp>
      <p:sp>
        <p:nvSpPr>
          <p:cNvPr id="230402" name="Rectangle 2"/>
          <p:cNvSpPr>
            <a:spLocks noGrp="1" noChangeArrowheads="1"/>
          </p:cNvSpPr>
          <p:nvPr>
            <p:ph type="title"/>
          </p:nvPr>
        </p:nvSpPr>
        <p:spPr>
          <a:xfrm>
            <a:off x="1066800" y="0"/>
            <a:ext cx="7620000" cy="1417638"/>
          </a:xfrm>
        </p:spPr>
        <p:txBody>
          <a:bodyPr>
            <a:normAutofit/>
          </a:bodyPr>
          <a:lstStyle/>
          <a:p>
            <a:pPr eaLnBrk="1" hangingPunct="1">
              <a:defRPr/>
            </a:pPr>
            <a:r>
              <a:rPr lang="en-US" sz="3600" b="1" dirty="0" smtClean="0">
                <a:solidFill>
                  <a:schemeClr val="tx1"/>
                </a:solidFill>
              </a:rPr>
              <a:t>Disasters</a:t>
            </a:r>
            <a:endParaRPr lang="en-US" sz="3600" b="1" i="0" dirty="0" smtClean="0">
              <a:latin typeface="Arial" charset="0"/>
            </a:endParaRPr>
          </a:p>
        </p:txBody>
      </p:sp>
      <p:pic>
        <p:nvPicPr>
          <p:cNvPr id="10246" name="Picture 6" descr="DSCN0948"/>
          <p:cNvPicPr>
            <a:picLocks noChangeAspect="1" noChangeArrowheads="1"/>
          </p:cNvPicPr>
          <p:nvPr/>
        </p:nvPicPr>
        <p:blipFill>
          <a:blip r:embed="rId2" cstate="print"/>
          <a:srcRect/>
          <a:stretch>
            <a:fillRect/>
          </a:stretch>
        </p:blipFill>
        <p:spPr bwMode="auto">
          <a:xfrm>
            <a:off x="7239000" y="5819775"/>
            <a:ext cx="1905000" cy="1038225"/>
          </a:xfrm>
          <a:prstGeom prst="rect">
            <a:avLst/>
          </a:prstGeom>
          <a:noFill/>
          <a:ln w="9525">
            <a:noFill/>
            <a:miter lim="800000"/>
            <a:headEnd/>
            <a:tailEnd/>
          </a:ln>
        </p:spPr>
      </p:pic>
      <p:sp>
        <p:nvSpPr>
          <p:cNvPr id="10254" name="Rectangle 19"/>
          <p:cNvSpPr>
            <a:spLocks noGrp="1" noChangeArrowheads="1"/>
          </p:cNvSpPr>
          <p:nvPr>
            <p:ph type="body" idx="1"/>
          </p:nvPr>
        </p:nvSpPr>
        <p:spPr>
          <a:xfrm>
            <a:off x="685800" y="2743200"/>
            <a:ext cx="7772400" cy="4114800"/>
          </a:xfrm>
        </p:spPr>
        <p:txBody>
          <a:bodyPr/>
          <a:lstStyle/>
          <a:p>
            <a:pPr eaLnBrk="1" hangingPunct="1">
              <a:buFontTx/>
              <a:buNone/>
            </a:pPr>
            <a:r>
              <a:rPr lang="en-US" dirty="0" smtClean="0"/>
              <a:t>i</a:t>
            </a:r>
          </a:p>
        </p:txBody>
      </p:sp>
      <p:grpSp>
        <p:nvGrpSpPr>
          <p:cNvPr id="2" name="Group 17"/>
          <p:cNvGrpSpPr/>
          <p:nvPr/>
        </p:nvGrpSpPr>
        <p:grpSpPr>
          <a:xfrm>
            <a:off x="0" y="2057400"/>
            <a:ext cx="9144000" cy="4800600"/>
            <a:chOff x="0" y="990600"/>
            <a:chExt cx="9144000" cy="5867400"/>
          </a:xfrm>
        </p:grpSpPr>
        <p:pic>
          <p:nvPicPr>
            <p:cNvPr id="10244" name="Picture 3" descr="832"/>
            <p:cNvPicPr>
              <a:picLocks noChangeAspect="1" noChangeArrowheads="1"/>
            </p:cNvPicPr>
            <p:nvPr/>
          </p:nvPicPr>
          <p:blipFill>
            <a:blip r:embed="rId3" cstate="print"/>
            <a:srcRect/>
            <a:stretch>
              <a:fillRect/>
            </a:stretch>
          </p:blipFill>
          <p:spPr bwMode="auto">
            <a:xfrm>
              <a:off x="0" y="990600"/>
              <a:ext cx="2971800" cy="2209800"/>
            </a:xfrm>
            <a:prstGeom prst="rect">
              <a:avLst/>
            </a:prstGeom>
            <a:noFill/>
            <a:ln w="9525">
              <a:noFill/>
              <a:miter lim="800000"/>
              <a:headEnd/>
              <a:tailEnd/>
            </a:ln>
          </p:spPr>
        </p:pic>
        <p:pic>
          <p:nvPicPr>
            <p:cNvPr id="10245" name="Picture 5" descr="DSCN0945"/>
            <p:cNvPicPr>
              <a:picLocks noChangeAspect="1" noChangeArrowheads="1"/>
            </p:cNvPicPr>
            <p:nvPr/>
          </p:nvPicPr>
          <p:blipFill>
            <a:blip r:embed="rId4" cstate="print"/>
            <a:srcRect/>
            <a:stretch>
              <a:fillRect/>
            </a:stretch>
          </p:blipFill>
          <p:spPr bwMode="auto">
            <a:xfrm>
              <a:off x="5410200" y="3048000"/>
              <a:ext cx="3733800" cy="3810000"/>
            </a:xfrm>
            <a:prstGeom prst="rect">
              <a:avLst/>
            </a:prstGeom>
            <a:noFill/>
            <a:ln w="9525">
              <a:noFill/>
              <a:miter lim="800000"/>
              <a:headEnd/>
              <a:tailEnd/>
            </a:ln>
          </p:spPr>
        </p:pic>
        <p:pic>
          <p:nvPicPr>
            <p:cNvPr id="10247" name="Picture 10" descr="DSCN0992"/>
            <p:cNvPicPr>
              <a:picLocks noChangeAspect="1" noChangeArrowheads="1"/>
            </p:cNvPicPr>
            <p:nvPr/>
          </p:nvPicPr>
          <p:blipFill>
            <a:blip r:embed="rId5" cstate="print"/>
            <a:srcRect/>
            <a:stretch>
              <a:fillRect/>
            </a:stretch>
          </p:blipFill>
          <p:spPr bwMode="auto">
            <a:xfrm>
              <a:off x="0" y="5638800"/>
              <a:ext cx="2057400" cy="1219200"/>
            </a:xfrm>
            <a:prstGeom prst="rect">
              <a:avLst/>
            </a:prstGeom>
            <a:noFill/>
            <a:ln w="9525">
              <a:noFill/>
              <a:miter lim="800000"/>
              <a:headEnd/>
              <a:tailEnd/>
            </a:ln>
          </p:spPr>
        </p:pic>
        <p:pic>
          <p:nvPicPr>
            <p:cNvPr id="10248" name="Picture 11" descr="DSCN0944"/>
            <p:cNvPicPr>
              <a:picLocks noChangeAspect="1" noChangeArrowheads="1"/>
            </p:cNvPicPr>
            <p:nvPr/>
          </p:nvPicPr>
          <p:blipFill>
            <a:blip r:embed="rId6" cstate="print"/>
            <a:srcRect/>
            <a:stretch>
              <a:fillRect/>
            </a:stretch>
          </p:blipFill>
          <p:spPr bwMode="auto">
            <a:xfrm>
              <a:off x="2971800" y="990600"/>
              <a:ext cx="2438400" cy="1600200"/>
            </a:xfrm>
            <a:prstGeom prst="rect">
              <a:avLst/>
            </a:prstGeom>
            <a:noFill/>
            <a:ln w="9525">
              <a:noFill/>
              <a:miter lim="800000"/>
              <a:headEnd/>
              <a:tailEnd/>
            </a:ln>
          </p:spPr>
        </p:pic>
        <p:pic>
          <p:nvPicPr>
            <p:cNvPr id="10249" name="Picture 12" descr="DSCN0947"/>
            <p:cNvPicPr>
              <a:picLocks noChangeAspect="1" noChangeArrowheads="1"/>
            </p:cNvPicPr>
            <p:nvPr/>
          </p:nvPicPr>
          <p:blipFill>
            <a:blip r:embed="rId7" cstate="print"/>
            <a:srcRect/>
            <a:stretch>
              <a:fillRect/>
            </a:stretch>
          </p:blipFill>
          <p:spPr bwMode="auto">
            <a:xfrm>
              <a:off x="0" y="3048000"/>
              <a:ext cx="2057400" cy="2819400"/>
            </a:xfrm>
            <a:prstGeom prst="rect">
              <a:avLst/>
            </a:prstGeom>
            <a:noFill/>
            <a:ln w="9525">
              <a:noFill/>
              <a:miter lim="800000"/>
              <a:headEnd/>
              <a:tailEnd/>
            </a:ln>
          </p:spPr>
        </p:pic>
        <p:pic>
          <p:nvPicPr>
            <p:cNvPr id="10250" name="Picture 13" descr="DSCN0977"/>
            <p:cNvPicPr>
              <a:picLocks noChangeAspect="1" noChangeArrowheads="1"/>
            </p:cNvPicPr>
            <p:nvPr/>
          </p:nvPicPr>
          <p:blipFill>
            <a:blip r:embed="rId8" cstate="print"/>
            <a:srcRect/>
            <a:stretch>
              <a:fillRect/>
            </a:stretch>
          </p:blipFill>
          <p:spPr bwMode="auto">
            <a:xfrm>
              <a:off x="4800600" y="990600"/>
              <a:ext cx="2133600" cy="1828800"/>
            </a:xfrm>
            <a:prstGeom prst="rect">
              <a:avLst/>
            </a:prstGeom>
            <a:noFill/>
            <a:ln w="9525">
              <a:noFill/>
              <a:miter lim="800000"/>
              <a:headEnd/>
              <a:tailEnd/>
            </a:ln>
          </p:spPr>
        </p:pic>
        <p:pic>
          <p:nvPicPr>
            <p:cNvPr id="10251" name="Picture 15" descr="38322700"/>
            <p:cNvPicPr>
              <a:picLocks noChangeAspect="1" noChangeArrowheads="1"/>
            </p:cNvPicPr>
            <p:nvPr/>
          </p:nvPicPr>
          <p:blipFill>
            <a:blip r:embed="rId9" cstate="print"/>
            <a:srcRect/>
            <a:stretch>
              <a:fillRect/>
            </a:stretch>
          </p:blipFill>
          <p:spPr bwMode="auto">
            <a:xfrm>
              <a:off x="5029200" y="2590800"/>
              <a:ext cx="2514600" cy="1816100"/>
            </a:xfrm>
            <a:prstGeom prst="rect">
              <a:avLst/>
            </a:prstGeom>
            <a:noFill/>
            <a:ln w="9525">
              <a:noFill/>
              <a:miter lim="800000"/>
              <a:headEnd/>
              <a:tailEnd/>
            </a:ln>
          </p:spPr>
        </p:pic>
        <p:pic>
          <p:nvPicPr>
            <p:cNvPr id="10252" name="Picture 16" descr="38690199"/>
            <p:cNvPicPr>
              <a:picLocks noChangeAspect="1" noChangeArrowheads="1"/>
            </p:cNvPicPr>
            <p:nvPr/>
          </p:nvPicPr>
          <p:blipFill>
            <a:blip r:embed="rId10" cstate="print"/>
            <a:srcRect/>
            <a:stretch>
              <a:fillRect/>
            </a:stretch>
          </p:blipFill>
          <p:spPr bwMode="auto">
            <a:xfrm>
              <a:off x="2057400" y="4343400"/>
              <a:ext cx="3352800" cy="2514600"/>
            </a:xfrm>
            <a:prstGeom prst="rect">
              <a:avLst/>
            </a:prstGeom>
            <a:noFill/>
            <a:ln w="9525">
              <a:noFill/>
              <a:miter lim="800000"/>
              <a:headEnd/>
              <a:tailEnd/>
            </a:ln>
          </p:spPr>
        </p:pic>
        <p:pic>
          <p:nvPicPr>
            <p:cNvPr id="10253" name="Picture 18" descr="38283458"/>
            <p:cNvPicPr>
              <a:picLocks noChangeAspect="1" noChangeArrowheads="1"/>
            </p:cNvPicPr>
            <p:nvPr/>
          </p:nvPicPr>
          <p:blipFill>
            <a:blip r:embed="rId11" cstate="print"/>
            <a:srcRect/>
            <a:stretch>
              <a:fillRect/>
            </a:stretch>
          </p:blipFill>
          <p:spPr bwMode="auto">
            <a:xfrm>
              <a:off x="2057400" y="2590800"/>
              <a:ext cx="2971800" cy="1816100"/>
            </a:xfrm>
            <a:prstGeom prst="rect">
              <a:avLst/>
            </a:prstGeom>
            <a:noFill/>
            <a:ln w="9525">
              <a:noFill/>
              <a:miter lim="800000"/>
              <a:headEnd/>
              <a:tailEnd/>
            </a:ln>
          </p:spPr>
        </p:pic>
        <p:pic>
          <p:nvPicPr>
            <p:cNvPr id="10255" name="Picture 21" descr="100_2798"/>
            <p:cNvPicPr>
              <a:picLocks noChangeAspect="1" noChangeArrowheads="1"/>
            </p:cNvPicPr>
            <p:nvPr/>
          </p:nvPicPr>
          <p:blipFill>
            <a:blip r:embed="rId12" cstate="print"/>
            <a:srcRect/>
            <a:stretch>
              <a:fillRect/>
            </a:stretch>
          </p:blipFill>
          <p:spPr bwMode="auto">
            <a:xfrm>
              <a:off x="6934200" y="2438400"/>
              <a:ext cx="2209800" cy="1736725"/>
            </a:xfrm>
            <a:prstGeom prst="rect">
              <a:avLst/>
            </a:prstGeom>
            <a:noFill/>
            <a:ln w="9525">
              <a:noFill/>
              <a:miter lim="800000"/>
              <a:headEnd/>
              <a:tailEnd/>
            </a:ln>
          </p:spPr>
        </p:pic>
        <p:pic>
          <p:nvPicPr>
            <p:cNvPr id="10256" name="Picture 22" descr="Court"/>
            <p:cNvPicPr>
              <a:picLocks noChangeAspect="1" noChangeArrowheads="1"/>
            </p:cNvPicPr>
            <p:nvPr/>
          </p:nvPicPr>
          <p:blipFill>
            <a:blip r:embed="rId13" cstate="print"/>
            <a:srcRect/>
            <a:stretch>
              <a:fillRect/>
            </a:stretch>
          </p:blipFill>
          <p:spPr bwMode="auto">
            <a:xfrm>
              <a:off x="6858000" y="990600"/>
              <a:ext cx="2286000" cy="1524000"/>
            </a:xfrm>
            <a:prstGeom prst="rect">
              <a:avLst/>
            </a:prstGeom>
            <a:noFill/>
            <a:ln w="9525">
              <a:noFill/>
              <a:miter lim="800000"/>
              <a:headEnd/>
              <a:tailEnd/>
            </a:ln>
          </p:spPr>
        </p:pic>
      </p:grpSp>
      <p:pic>
        <p:nvPicPr>
          <p:cNvPr id="20" name="Picture 4" descr="ADB logo"/>
          <p:cNvPicPr>
            <a:picLocks noChangeAspect="1" noChangeArrowheads="1"/>
          </p:cNvPicPr>
          <p:nvPr/>
        </p:nvPicPr>
        <p:blipFill>
          <a:blip r:embed="rId14"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37859106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19200" y="0"/>
            <a:ext cx="7010400" cy="1066800"/>
          </a:xfrm>
        </p:spPr>
        <p:txBody>
          <a:bodyPr>
            <a:normAutofit/>
          </a:bodyPr>
          <a:lstStyle/>
          <a:p>
            <a:r>
              <a:rPr lang="en-US" sz="2800" b="1" dirty="0" smtClean="0">
                <a:solidFill>
                  <a:schemeClr val="tx1"/>
                </a:solidFill>
              </a:rPr>
              <a:t>Deforestation </a:t>
            </a:r>
            <a:endParaRPr lang="en-US" sz="2800" b="1" dirty="0">
              <a:solidFill>
                <a:schemeClr val="tx1"/>
              </a:solidFill>
            </a:endParaRPr>
          </a:p>
        </p:txBody>
      </p:sp>
      <p:sp>
        <p:nvSpPr>
          <p:cNvPr id="43011" name="Rectangle 3"/>
          <p:cNvSpPr>
            <a:spLocks noGrp="1" noChangeArrowheads="1"/>
          </p:cNvSpPr>
          <p:nvPr>
            <p:ph type="body" idx="1"/>
          </p:nvPr>
        </p:nvSpPr>
        <p:spPr>
          <a:xfrm>
            <a:off x="914400" y="2057400"/>
            <a:ext cx="7543800" cy="4205288"/>
          </a:xfrm>
        </p:spPr>
        <p:txBody>
          <a:bodyPr/>
          <a:lstStyle/>
          <a:p>
            <a:pPr>
              <a:lnSpc>
                <a:spcPct val="85000"/>
              </a:lnSpc>
              <a:spcBef>
                <a:spcPct val="30000"/>
              </a:spcBef>
              <a:buFont typeface="Arial" pitchFamily="34" charset="0"/>
              <a:buChar char="•"/>
            </a:pPr>
            <a:endParaRPr lang="en-US" sz="2000" b="1" dirty="0">
              <a:latin typeface="Times New Roman" pitchFamily="18" charset="0"/>
            </a:endParaRPr>
          </a:p>
          <a:p>
            <a:pPr>
              <a:lnSpc>
                <a:spcPct val="85000"/>
              </a:lnSpc>
              <a:spcBef>
                <a:spcPct val="30000"/>
              </a:spcBef>
              <a:buFont typeface="Arial" pitchFamily="34" charset="0"/>
              <a:buChar char="•"/>
            </a:pPr>
            <a:endParaRPr lang="en-US" sz="2000" b="1" dirty="0">
              <a:latin typeface="Times New Roman" pitchFamily="18" charset="0"/>
            </a:endParaRPr>
          </a:p>
        </p:txBody>
      </p:sp>
      <p:pic>
        <p:nvPicPr>
          <p:cNvPr id="43012" name="Picture 4" descr="ADB logo"/>
          <p:cNvPicPr>
            <a:picLocks noChangeAspect="1" noChangeArrowheads="1"/>
          </p:cNvPicPr>
          <p:nvPr/>
        </p:nvPicPr>
        <p:blipFill>
          <a:blip r:embed="rId2" cstate="print"/>
          <a:srcRect/>
          <a:stretch>
            <a:fillRect/>
          </a:stretch>
        </p:blipFill>
        <p:spPr bwMode="auto">
          <a:xfrm>
            <a:off x="0" y="0"/>
            <a:ext cx="1219200" cy="1219200"/>
          </a:xfrm>
          <a:prstGeom prst="rect">
            <a:avLst/>
          </a:prstGeom>
          <a:noFill/>
        </p:spPr>
      </p:pic>
      <p:pic>
        <p:nvPicPr>
          <p:cNvPr id="6" name="Picture 5" descr="amazon_deforestation.jpg"/>
          <p:cNvPicPr>
            <a:picLocks noChangeAspect="1"/>
          </p:cNvPicPr>
          <p:nvPr/>
        </p:nvPicPr>
        <p:blipFill>
          <a:blip r:embed="rId3" cstate="print"/>
          <a:stretch>
            <a:fillRect/>
          </a:stretch>
        </p:blipFill>
        <p:spPr>
          <a:xfrm>
            <a:off x="914400" y="2286000"/>
            <a:ext cx="7620000" cy="4114800"/>
          </a:xfrm>
          <a:prstGeom prst="rect">
            <a:avLst/>
          </a:prstGeom>
        </p:spPr>
      </p:pic>
    </p:spTree>
    <p:extLst>
      <p:ext uri="{BB962C8B-B14F-4D97-AF65-F5344CB8AC3E}">
        <p14:creationId xmlns:p14="http://schemas.microsoft.com/office/powerpoint/2010/main" val="2233823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19200" y="0"/>
            <a:ext cx="7467600" cy="1219200"/>
          </a:xfrm>
        </p:spPr>
        <p:txBody>
          <a:bodyPr>
            <a:normAutofit/>
          </a:bodyPr>
          <a:lstStyle/>
          <a:p>
            <a:r>
              <a:rPr lang="en-US" sz="3600" b="1" dirty="0" smtClean="0">
                <a:solidFill>
                  <a:schemeClr val="tx1"/>
                </a:solidFill>
              </a:rPr>
              <a:t>FDI</a:t>
            </a:r>
            <a:endParaRPr lang="en-US" sz="3600" b="1" dirty="0">
              <a:solidFill>
                <a:schemeClr val="tx1"/>
              </a:solidFill>
            </a:endParaRPr>
          </a:p>
        </p:txBody>
      </p:sp>
      <p:sp>
        <p:nvSpPr>
          <p:cNvPr id="43011" name="Rectangle 3"/>
          <p:cNvSpPr>
            <a:spLocks noGrp="1" noChangeArrowheads="1"/>
          </p:cNvSpPr>
          <p:nvPr>
            <p:ph type="body" idx="1"/>
          </p:nvPr>
        </p:nvSpPr>
        <p:spPr>
          <a:xfrm>
            <a:off x="914400" y="1828800"/>
            <a:ext cx="7543800" cy="4800600"/>
          </a:xfrm>
        </p:spPr>
        <p:txBody>
          <a:bodyPr/>
          <a:lstStyle/>
          <a:p>
            <a:pPr>
              <a:lnSpc>
                <a:spcPct val="85000"/>
              </a:lnSpc>
              <a:spcBef>
                <a:spcPct val="30000"/>
              </a:spcBef>
              <a:buNone/>
            </a:pPr>
            <a:endParaRPr lang="en-US" sz="2000" b="1" dirty="0">
              <a:latin typeface="Times New Roman" pitchFamily="18" charset="0"/>
            </a:endParaRPr>
          </a:p>
          <a:p>
            <a:pPr>
              <a:lnSpc>
                <a:spcPct val="85000"/>
              </a:lnSpc>
              <a:spcBef>
                <a:spcPct val="30000"/>
              </a:spcBef>
              <a:buFont typeface="Arial" pitchFamily="34" charset="0"/>
              <a:buChar char="•"/>
            </a:pPr>
            <a:endParaRPr lang="en-US" sz="2000" b="1" dirty="0">
              <a:latin typeface="Times New Roman" pitchFamily="18" charset="0"/>
            </a:endParaRPr>
          </a:p>
        </p:txBody>
      </p:sp>
      <p:pic>
        <p:nvPicPr>
          <p:cNvPr id="43012" name="Picture 4" descr="ADB logo"/>
          <p:cNvPicPr>
            <a:picLocks noChangeAspect="1" noChangeArrowheads="1"/>
          </p:cNvPicPr>
          <p:nvPr/>
        </p:nvPicPr>
        <p:blipFill>
          <a:blip r:embed="rId2" cstate="print"/>
          <a:srcRect/>
          <a:stretch>
            <a:fillRect/>
          </a:stretch>
        </p:blipFill>
        <p:spPr bwMode="auto">
          <a:xfrm>
            <a:off x="0" y="0"/>
            <a:ext cx="1219200" cy="1219200"/>
          </a:xfrm>
          <a:prstGeom prst="rect">
            <a:avLst/>
          </a:prstGeom>
          <a:noFill/>
        </p:spPr>
      </p:pic>
      <p:pic>
        <p:nvPicPr>
          <p:cNvPr id="6" name="Picture 5" descr="palm-oil-plantation-011.jpg"/>
          <p:cNvPicPr>
            <a:picLocks noChangeAspect="1"/>
          </p:cNvPicPr>
          <p:nvPr/>
        </p:nvPicPr>
        <p:blipFill>
          <a:blip r:embed="rId3" cstate="print"/>
          <a:stretch>
            <a:fillRect/>
          </a:stretch>
        </p:blipFill>
        <p:spPr>
          <a:xfrm>
            <a:off x="533400" y="1905000"/>
            <a:ext cx="3200400" cy="2236484"/>
          </a:xfrm>
          <a:prstGeom prst="rect">
            <a:avLst/>
          </a:prstGeom>
        </p:spPr>
      </p:pic>
      <p:pic>
        <p:nvPicPr>
          <p:cNvPr id="8" name="Picture 7" descr="palm%20oil%20plantation.jpg"/>
          <p:cNvPicPr>
            <a:picLocks noChangeAspect="1"/>
          </p:cNvPicPr>
          <p:nvPr/>
        </p:nvPicPr>
        <p:blipFill>
          <a:blip r:embed="rId4" cstate="print"/>
          <a:stretch>
            <a:fillRect/>
          </a:stretch>
        </p:blipFill>
        <p:spPr>
          <a:xfrm>
            <a:off x="4876800" y="1905000"/>
            <a:ext cx="3276600" cy="2283070"/>
          </a:xfrm>
          <a:prstGeom prst="rect">
            <a:avLst/>
          </a:prstGeom>
        </p:spPr>
      </p:pic>
      <p:pic>
        <p:nvPicPr>
          <p:cNvPr id="9" name="Picture 8" descr="rubber_plantation_01.jpg"/>
          <p:cNvPicPr>
            <a:picLocks noChangeAspect="1"/>
          </p:cNvPicPr>
          <p:nvPr/>
        </p:nvPicPr>
        <p:blipFill>
          <a:blip r:embed="rId5" cstate="print"/>
          <a:stretch>
            <a:fillRect/>
          </a:stretch>
        </p:blipFill>
        <p:spPr>
          <a:xfrm>
            <a:off x="457200" y="4343400"/>
            <a:ext cx="3390900" cy="2292248"/>
          </a:xfrm>
          <a:prstGeom prst="rect">
            <a:avLst/>
          </a:prstGeom>
        </p:spPr>
      </p:pic>
      <p:pic>
        <p:nvPicPr>
          <p:cNvPr id="11" name="Picture 10" descr="pine%20plantation%20001.jpg"/>
          <p:cNvPicPr>
            <a:picLocks noChangeAspect="1"/>
          </p:cNvPicPr>
          <p:nvPr/>
        </p:nvPicPr>
        <p:blipFill>
          <a:blip r:embed="rId6" cstate="print"/>
          <a:stretch>
            <a:fillRect/>
          </a:stretch>
        </p:blipFill>
        <p:spPr>
          <a:xfrm>
            <a:off x="4876800" y="4343400"/>
            <a:ext cx="3352800" cy="2246964"/>
          </a:xfrm>
          <a:prstGeom prst="rect">
            <a:avLst/>
          </a:prstGeom>
        </p:spPr>
      </p:pic>
    </p:spTree>
    <p:extLst>
      <p:ext uri="{BB962C8B-B14F-4D97-AF65-F5344CB8AC3E}">
        <p14:creationId xmlns:p14="http://schemas.microsoft.com/office/powerpoint/2010/main" val="2689460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72400" cy="1142999"/>
          </a:xfrm>
          <a:solidFill>
            <a:schemeClr val="tx1">
              <a:alpha val="70000"/>
            </a:schemeClr>
          </a:solidFill>
        </p:spPr>
        <p:txBody>
          <a:bodyPr vert="horz" anchor="b" anchorCtr="0">
            <a:normAutofit/>
          </a:bodyPr>
          <a:lstStyle/>
          <a:p>
            <a:pPr>
              <a:buClr>
                <a:schemeClr val="accent1"/>
              </a:buClr>
              <a:buSzPct val="76000"/>
            </a:pPr>
            <a:r>
              <a:rPr lang="en-US" sz="2700" b="1" dirty="0" smtClean="0">
                <a:solidFill>
                  <a:schemeClr val="bg1"/>
                </a:solidFill>
                <a:ea typeface="+mn-ea"/>
                <a:cs typeface="+mn-cs"/>
              </a:rPr>
              <a:t>Best Practice Land Administration?</a:t>
            </a:r>
            <a:r>
              <a:rPr lang="en-US" sz="2700" b="1"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1100" b="1" dirty="0" smtClean="0">
                <a:solidFill>
                  <a:schemeClr val="bg1"/>
                </a:solidFill>
                <a:latin typeface="Times New Roman" pitchFamily="18" charset="0"/>
                <a:cs typeface="Times New Roman" pitchFamily="18" charset="0"/>
              </a:rPr>
              <a:t>Pics</a:t>
            </a:r>
            <a:r>
              <a:rPr lang="en-US" sz="1100" b="1" dirty="0">
                <a:solidFill>
                  <a:schemeClr val="bg1"/>
                </a:solidFill>
                <a:latin typeface="Times New Roman" pitchFamily="18" charset="0"/>
                <a:cs typeface="Times New Roman" pitchFamily="18" charset="0"/>
              </a:rPr>
              <a:t>:  WB May 2012, (Left and center)  </a:t>
            </a:r>
            <a:r>
              <a:rPr lang="en-US" sz="1100" b="1" dirty="0" smtClean="0">
                <a:solidFill>
                  <a:schemeClr val="bg1"/>
                </a:solidFill>
                <a:latin typeface="Times New Roman" pitchFamily="18" charset="0"/>
                <a:cs typeface="Times New Roman" pitchFamily="18" charset="0"/>
              </a:rPr>
              <a:t> </a:t>
            </a:r>
            <a:r>
              <a:rPr lang="en-US" sz="1100" b="1" dirty="0">
                <a:solidFill>
                  <a:schemeClr val="bg1"/>
                </a:solidFill>
                <a:latin typeface="Times New Roman" pitchFamily="18" charset="0"/>
                <a:cs typeface="Times New Roman" pitchFamily="18" charset="0"/>
              </a:rPr>
              <a:t>and  </a:t>
            </a:r>
            <a:r>
              <a:rPr lang="en-US" sz="1100" b="1" dirty="0" smtClean="0">
                <a:solidFill>
                  <a:schemeClr val="bg1"/>
                </a:solidFill>
                <a:latin typeface="Times New Roman" pitchFamily="18" charset="0"/>
                <a:cs typeface="Times New Roman" pitchFamily="18" charset="0"/>
              </a:rPr>
              <a:t>USAID,  </a:t>
            </a:r>
            <a:r>
              <a:rPr lang="en-US" sz="1100" b="1" dirty="0">
                <a:solidFill>
                  <a:schemeClr val="bg1"/>
                </a:solidFill>
                <a:latin typeface="Times New Roman" pitchFamily="18" charset="0"/>
                <a:cs typeface="Times New Roman" pitchFamily="18" charset="0"/>
              </a:rPr>
              <a:t>2012  (Right</a:t>
            </a:r>
            <a:r>
              <a:rPr lang="en-US" sz="1100" b="1" dirty="0" smtClean="0">
                <a:solidFill>
                  <a:schemeClr val="bg1"/>
                </a:solidFill>
                <a:latin typeface="Times New Roman" pitchFamily="18" charset="0"/>
                <a:cs typeface="Times New Roman" pitchFamily="18" charset="0"/>
              </a:rPr>
              <a:t>)</a:t>
            </a:r>
            <a:br>
              <a:rPr lang="en-US" sz="1100" b="1" dirty="0" smtClean="0">
                <a:solidFill>
                  <a:schemeClr val="bg1"/>
                </a:solidFill>
                <a:latin typeface="Times New Roman" pitchFamily="18" charset="0"/>
                <a:cs typeface="Times New Roman" pitchFamily="18" charset="0"/>
              </a:rPr>
            </a:br>
            <a:endParaRPr lang="en-US" sz="1100" b="1" dirty="0">
              <a:solidFill>
                <a:schemeClr val="bg1"/>
              </a:solidFill>
              <a:ea typeface="+mn-ea"/>
              <a:cs typeface="+mn-cs"/>
            </a:endParaRPr>
          </a:p>
        </p:txBody>
      </p:sp>
      <p:pic>
        <p:nvPicPr>
          <p:cNvPr id="7" name="Content Placeholder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rot="16200000">
            <a:off x="678949" y="1149852"/>
            <a:ext cx="2223506" cy="2971801"/>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3962400"/>
            <a:ext cx="2743199" cy="2057400"/>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52800" y="1600200"/>
            <a:ext cx="3053989" cy="1864253"/>
          </a:xfrm>
          <a:prstGeom prst="rect">
            <a:avLst/>
          </a:prstGeom>
        </p:spPr>
      </p:pic>
      <p:pic>
        <p:nvPicPr>
          <p:cNvPr id="10" name="Picture 9" descr="Light Jalalabad AGCHO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1142999"/>
            <a:ext cx="2514600" cy="2362200"/>
          </a:xfrm>
          <a:prstGeom prst="rect">
            <a:avLst/>
          </a:prstGeom>
          <a:noFill/>
          <a:ln w="9525">
            <a:solidFill>
              <a:srgbClr val="000000"/>
            </a:solidFill>
            <a:miter lim="800000"/>
            <a:headEnd/>
            <a:tailEnd/>
          </a:ln>
        </p:spPr>
      </p:pic>
      <p:pic>
        <p:nvPicPr>
          <p:cNvPr id="11" name="Picture 10" descr="Light AGCHO Cadastral Office - 1 October 2011 #4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657600"/>
            <a:ext cx="2514600" cy="3039290"/>
          </a:xfrm>
          <a:prstGeom prst="rect">
            <a:avLst/>
          </a:prstGeom>
          <a:noFill/>
          <a:ln>
            <a:noFill/>
          </a:ln>
        </p:spPr>
      </p:pic>
      <p:pic>
        <p:nvPicPr>
          <p:cNvPr id="12" name="Content Placeholder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4284" y="3505199"/>
            <a:ext cx="2977789" cy="1349631"/>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57599" y="4883897"/>
            <a:ext cx="2444389" cy="1812993"/>
          </a:xfrm>
          <a:prstGeom prst="rect">
            <a:avLst/>
          </a:prstGeom>
        </p:spPr>
      </p:pic>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92" y="1"/>
            <a:ext cx="1063843" cy="114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152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3048" cy="990600"/>
          </a:xfrm>
        </p:spPr>
        <p:txBody>
          <a:bodyPr>
            <a:normAutofit/>
          </a:bodyPr>
          <a:lstStyle/>
          <a:p>
            <a:r>
              <a:rPr lang="en-US" b="1" dirty="0" smtClean="0"/>
              <a:t>Land governance challenges</a:t>
            </a:r>
            <a:endParaRPr lang="en-US" b="1" dirty="0"/>
          </a:p>
        </p:txBody>
      </p:sp>
      <p:sp>
        <p:nvSpPr>
          <p:cNvPr id="3" name="Content Placeholder 2"/>
          <p:cNvSpPr>
            <a:spLocks noGrp="1"/>
          </p:cNvSpPr>
          <p:nvPr>
            <p:ph sz="quarter" idx="1"/>
          </p:nvPr>
        </p:nvSpPr>
        <p:spPr>
          <a:xfrm>
            <a:off x="304800" y="1524000"/>
            <a:ext cx="8610600" cy="5181600"/>
          </a:xfrm>
        </p:spPr>
        <p:txBody>
          <a:bodyPr>
            <a:normAutofit fontScale="77500" lnSpcReduction="20000"/>
          </a:bodyPr>
          <a:lstStyle/>
          <a:p>
            <a:r>
              <a:rPr lang="en-US" dirty="0" smtClean="0"/>
              <a:t>A </a:t>
            </a:r>
            <a:r>
              <a:rPr lang="en-US" dirty="0"/>
              <a:t>broader view of land governance is needed at the country </a:t>
            </a:r>
            <a:r>
              <a:rPr lang="en-US" dirty="0" smtClean="0"/>
              <a:t>level – too many silos – NLA and NMOs</a:t>
            </a:r>
            <a:endParaRPr lang="en-US" dirty="0"/>
          </a:p>
          <a:p>
            <a:r>
              <a:rPr lang="en-US" dirty="0" smtClean="0"/>
              <a:t>Urban land tenure essential for low-cost housing and livable cities</a:t>
            </a:r>
          </a:p>
          <a:p>
            <a:r>
              <a:rPr lang="en-US" dirty="0" smtClean="0"/>
              <a:t>Tenure </a:t>
            </a:r>
            <a:r>
              <a:rPr lang="en-US" dirty="0"/>
              <a:t>security key </a:t>
            </a:r>
            <a:r>
              <a:rPr lang="en-US" dirty="0" smtClean="0"/>
              <a:t>constraint for farmers, </a:t>
            </a:r>
            <a:r>
              <a:rPr lang="en-US" dirty="0"/>
              <a:t>especially for </a:t>
            </a:r>
            <a:r>
              <a:rPr lang="en-US" dirty="0" smtClean="0"/>
              <a:t>women</a:t>
            </a:r>
          </a:p>
          <a:p>
            <a:r>
              <a:rPr lang="en-US" dirty="0" smtClean="0"/>
              <a:t>Land grabbing and FDI</a:t>
            </a:r>
          </a:p>
          <a:p>
            <a:r>
              <a:rPr lang="en-US" dirty="0" smtClean="0"/>
              <a:t>Land fiscal issues </a:t>
            </a:r>
          </a:p>
          <a:p>
            <a:r>
              <a:rPr lang="en-US" dirty="0" smtClean="0"/>
              <a:t>Tenure security / demarcation &amp; registration of Common lands/ forest lands/ ancestral lands</a:t>
            </a:r>
          </a:p>
          <a:p>
            <a:r>
              <a:rPr lang="en-US" dirty="0" smtClean="0"/>
              <a:t>REDD+</a:t>
            </a:r>
          </a:p>
          <a:p>
            <a:r>
              <a:rPr lang="en-US" dirty="0" smtClean="0"/>
              <a:t>Climate Change</a:t>
            </a:r>
          </a:p>
          <a:p>
            <a:r>
              <a:rPr lang="en-US" dirty="0" smtClean="0"/>
              <a:t>Institutional </a:t>
            </a:r>
            <a:r>
              <a:rPr lang="en-US" dirty="0"/>
              <a:t>&amp; political economy issues often </a:t>
            </a:r>
            <a:r>
              <a:rPr lang="en-US" dirty="0" smtClean="0"/>
              <a:t>neglected</a:t>
            </a:r>
          </a:p>
          <a:p>
            <a:r>
              <a:rPr lang="en-US" dirty="0" smtClean="0"/>
              <a:t>NSDI  - consistent, reliable, authoritative data </a:t>
            </a:r>
          </a:p>
          <a:p>
            <a:r>
              <a:rPr lang="en-US" dirty="0" smtClean="0"/>
              <a:t>Fit-for-purpose land administration systems</a:t>
            </a:r>
          </a:p>
          <a:p>
            <a:r>
              <a:rPr lang="en-US" dirty="0" smtClean="0"/>
              <a:t>Disasters</a:t>
            </a:r>
          </a:p>
          <a:p>
            <a:r>
              <a:rPr lang="en-US" dirty="0" smtClean="0"/>
              <a:t>Conflict</a:t>
            </a:r>
          </a:p>
          <a:p>
            <a:endParaRPr lang="en-US" dirty="0"/>
          </a:p>
          <a:p>
            <a:endParaRPr lang="en-US" dirty="0"/>
          </a:p>
          <a:p>
            <a:pPr marL="0" indent="0">
              <a:buNone/>
            </a:pPr>
            <a:endParaRPr lang="en-US" dirty="0"/>
          </a:p>
          <a:p>
            <a:endParaRPr lang="en-US" dirty="0" smtClean="0"/>
          </a:p>
          <a:p>
            <a:pPr marL="0" indent="0">
              <a:buNone/>
            </a:pPr>
            <a:endParaRPr lang="en-US" dirty="0" smtClean="0"/>
          </a:p>
          <a:p>
            <a:pPr marL="0" indent="0">
              <a:buNone/>
            </a:pPr>
            <a:endParaRPr lang="en-US" dirty="0" smtClean="0"/>
          </a:p>
          <a:p>
            <a:pPr marL="0" indent="0">
              <a:buNone/>
            </a:pPr>
            <a:endParaRPr lang="en-US" sz="3600" dirty="0"/>
          </a:p>
        </p:txBody>
      </p:sp>
      <p:pic>
        <p:nvPicPr>
          <p:cNvPr id="4" name="Picture 3"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3995928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3048" cy="990600"/>
          </a:xfrm>
        </p:spPr>
        <p:txBody>
          <a:bodyPr>
            <a:normAutofit fontScale="90000"/>
          </a:bodyPr>
          <a:lstStyle/>
          <a:p>
            <a:r>
              <a:rPr lang="en-US" b="1" dirty="0">
                <a:latin typeface="Times New Roman" pitchFamily="18" charset="0"/>
                <a:cs typeface="Times New Roman" pitchFamily="18" charset="0"/>
              </a:rPr>
              <a:t>Land Governance must not become rhetoric</a:t>
            </a:r>
            <a:endParaRPr lang="en-US" b="1" dirty="0"/>
          </a:p>
        </p:txBody>
      </p:sp>
      <p:sp>
        <p:nvSpPr>
          <p:cNvPr id="3" name="Content Placeholder 2"/>
          <p:cNvSpPr>
            <a:spLocks noGrp="1"/>
          </p:cNvSpPr>
          <p:nvPr>
            <p:ph sz="quarter" idx="1"/>
          </p:nvPr>
        </p:nvSpPr>
        <p:spPr>
          <a:xfrm>
            <a:off x="304800" y="1524000"/>
            <a:ext cx="8610600" cy="5181600"/>
          </a:xfrm>
        </p:spPr>
        <p:txBody>
          <a:bodyPr>
            <a:normAutofit fontScale="85000" lnSpcReduction="20000"/>
          </a:bodyPr>
          <a:lstStyle/>
          <a:p>
            <a:pPr>
              <a:lnSpc>
                <a:spcPct val="120000"/>
              </a:lnSpc>
              <a:spcAft>
                <a:spcPts val="600"/>
              </a:spcAft>
            </a:pPr>
            <a:r>
              <a:rPr lang="en-US" sz="3200" b="1" dirty="0">
                <a:latin typeface="Times New Roman" pitchFamily="18" charset="0"/>
                <a:cs typeface="Times New Roman" pitchFamily="18" charset="0"/>
              </a:rPr>
              <a:t>Good governance </a:t>
            </a:r>
            <a:r>
              <a:rPr lang="en-US" sz="3200" dirty="0">
                <a:latin typeface="Times New Roman" pitchFamily="18" charset="0"/>
                <a:cs typeface="Times New Roman" pitchFamily="18" charset="0"/>
              </a:rPr>
              <a:t>is increasingly recognized as critical to effective development &amp; sustainability </a:t>
            </a:r>
            <a:r>
              <a:rPr lang="en-US" sz="3200" b="1" dirty="0">
                <a:solidFill>
                  <a:srgbClr val="FF0000"/>
                </a:solidFill>
                <a:latin typeface="Times New Roman" pitchFamily="18" charset="0"/>
                <a:cs typeface="Times New Roman" pitchFamily="18" charset="0"/>
              </a:rPr>
              <a:t>– it is key for FFP</a:t>
            </a:r>
          </a:p>
          <a:p>
            <a:pPr marL="514350" indent="-514350">
              <a:lnSpc>
                <a:spcPct val="120000"/>
              </a:lnSpc>
              <a:spcAft>
                <a:spcPts val="600"/>
              </a:spcAft>
            </a:pPr>
            <a:r>
              <a:rPr lang="en-US" sz="3200" dirty="0">
                <a:latin typeface="Times New Roman" pitchFamily="18" charset="0"/>
                <a:cs typeface="Times New Roman" pitchFamily="18" charset="0"/>
              </a:rPr>
              <a:t>Specifically for </a:t>
            </a:r>
            <a:r>
              <a:rPr lang="en-US" sz="3200" b="1" dirty="0">
                <a:latin typeface="Times New Roman" pitchFamily="18" charset="0"/>
                <a:cs typeface="Times New Roman" pitchFamily="18" charset="0"/>
              </a:rPr>
              <a:t>land governance</a:t>
            </a:r>
            <a:r>
              <a:rPr lang="en-US" sz="3200" dirty="0">
                <a:latin typeface="Times New Roman" pitchFamily="18" charset="0"/>
                <a:cs typeface="Times New Roman" pitchFamily="18" charset="0"/>
              </a:rPr>
              <a:t>, a fully functioning land &amp; property system is composed of 4 key building blocks: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 </a:t>
            </a:r>
            <a:r>
              <a:rPr lang="en-US" sz="3200" b="1" dirty="0">
                <a:latin typeface="Times New Roman" pitchFamily="18" charset="0"/>
                <a:cs typeface="Times New Roman" pitchFamily="18" charset="0"/>
              </a:rPr>
              <a:t>a system of rules </a:t>
            </a:r>
            <a:r>
              <a:rPr lang="en-US" sz="3200" dirty="0">
                <a:latin typeface="Times New Roman" pitchFamily="18" charset="0"/>
                <a:cs typeface="Times New Roman" pitchFamily="18" charset="0"/>
              </a:rPr>
              <a:t>that defines the bundle of rights &amp; obligations between people &amp; assets;</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(b) </a:t>
            </a:r>
            <a:r>
              <a:rPr lang="en-US" sz="3200" b="1" dirty="0">
                <a:latin typeface="Times New Roman" pitchFamily="18" charset="0"/>
                <a:cs typeface="Times New Roman" pitchFamily="18" charset="0"/>
              </a:rPr>
              <a:t>a system for the rule of law</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(c) </a:t>
            </a:r>
            <a:r>
              <a:rPr lang="en-US" sz="3200" b="1" dirty="0">
                <a:latin typeface="Times New Roman" pitchFamily="18" charset="0"/>
                <a:cs typeface="Times New Roman" pitchFamily="18" charset="0"/>
              </a:rPr>
              <a:t>a functioning market </a:t>
            </a:r>
            <a:r>
              <a:rPr lang="en-US" sz="3200" dirty="0">
                <a:latin typeface="Times New Roman" pitchFamily="18" charset="0"/>
                <a:cs typeface="Times New Roman" pitchFamily="18" charset="0"/>
              </a:rPr>
              <a:t>for the registration, exchange of assets; &amp;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(d) an </a:t>
            </a:r>
            <a:r>
              <a:rPr lang="en-US" sz="3200" b="1" dirty="0">
                <a:latin typeface="Times New Roman" pitchFamily="18" charset="0"/>
                <a:cs typeface="Times New Roman" pitchFamily="18" charset="0"/>
              </a:rPr>
              <a:t>instrument of social policy</a:t>
            </a:r>
            <a:r>
              <a:rPr lang="en-US" sz="3200" dirty="0">
                <a:latin typeface="Times New Roman" pitchFamily="18" charset="0"/>
                <a:cs typeface="Times New Roman" pitchFamily="18" charset="0"/>
              </a:rPr>
              <a:t>. </a:t>
            </a:r>
          </a:p>
          <a:p>
            <a:endParaRPr lang="en-US" dirty="0"/>
          </a:p>
          <a:p>
            <a:endParaRPr lang="en-US" dirty="0"/>
          </a:p>
          <a:p>
            <a:pPr marL="0" indent="0">
              <a:buNone/>
            </a:pPr>
            <a:endParaRPr lang="en-US" dirty="0"/>
          </a:p>
          <a:p>
            <a:endParaRPr lang="en-US" dirty="0" smtClean="0"/>
          </a:p>
          <a:p>
            <a:pPr marL="0" indent="0">
              <a:buNone/>
            </a:pPr>
            <a:endParaRPr lang="en-US" dirty="0" smtClean="0"/>
          </a:p>
          <a:p>
            <a:pPr marL="0" indent="0">
              <a:buNone/>
            </a:pPr>
            <a:endParaRPr lang="en-US" dirty="0" smtClean="0"/>
          </a:p>
          <a:p>
            <a:pPr marL="0" indent="0">
              <a:buNone/>
            </a:pPr>
            <a:endParaRPr lang="en-US" sz="3600" dirty="0"/>
          </a:p>
        </p:txBody>
      </p:sp>
      <p:pic>
        <p:nvPicPr>
          <p:cNvPr id="4" name="Picture 3"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909681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3048" cy="990600"/>
          </a:xfrm>
        </p:spPr>
        <p:txBody>
          <a:bodyPr>
            <a:noAutofit/>
          </a:bodyPr>
          <a:lstStyle/>
          <a:p>
            <a:r>
              <a:rPr lang="en-US" sz="3200" b="1" dirty="0" smtClean="0"/>
              <a:t>G8 – 2013 Gave Recognition to Land </a:t>
            </a:r>
            <a:endParaRPr lang="en-US" sz="3200" b="1" dirty="0"/>
          </a:p>
        </p:txBody>
      </p:sp>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19</a:t>
            </a:fld>
            <a:endParaRPr lang="en-US" dirty="0"/>
          </a:p>
        </p:txBody>
      </p:sp>
      <p:sp>
        <p:nvSpPr>
          <p:cNvPr id="4" name="Content Placeholder 3"/>
          <p:cNvSpPr>
            <a:spLocks noGrp="1"/>
          </p:cNvSpPr>
          <p:nvPr>
            <p:ph sz="quarter" idx="1"/>
          </p:nvPr>
        </p:nvSpPr>
        <p:spPr>
          <a:xfrm>
            <a:off x="76200" y="1524000"/>
            <a:ext cx="8689848" cy="5181600"/>
          </a:xfrm>
        </p:spPr>
        <p:txBody>
          <a:bodyPr>
            <a:normAutofit fontScale="25000" lnSpcReduction="20000"/>
          </a:bodyPr>
          <a:lstStyle/>
          <a:p>
            <a:pPr marL="0" indent="0">
              <a:buNone/>
            </a:pPr>
            <a:r>
              <a:rPr lang="en-US" sz="8000" dirty="0" smtClean="0"/>
              <a:t>“</a:t>
            </a:r>
            <a:r>
              <a:rPr lang="en-US" sz="8000" dirty="0"/>
              <a:t>43. Weak land governance and property rights systems can lead to opaque land deals, which facilitate corruption and undercut responsible actors seeking access to land for productive investment. </a:t>
            </a:r>
            <a:r>
              <a:rPr lang="en-US" sz="8000" dirty="0">
                <a:solidFill>
                  <a:srgbClr val="FF0000"/>
                </a:solidFill>
              </a:rPr>
              <a:t>Weak governance </a:t>
            </a:r>
            <a:r>
              <a:rPr lang="en-US" sz="8000" dirty="0"/>
              <a:t>in many developing countries allows unproductive land speculation and undermines agricultural productivity. Increasing security of land rights and transparency of land governance fosters participation of citizens, contributes to government accountability, reduces costs for businesses, and strengthens the climate for responsible investment. </a:t>
            </a:r>
            <a:r>
              <a:rPr lang="en-US" sz="8000" dirty="0" smtClean="0"/>
              <a:t>…..</a:t>
            </a:r>
          </a:p>
          <a:p>
            <a:pPr marL="0" indent="0">
              <a:buNone/>
            </a:pPr>
            <a:endParaRPr lang="en-US" sz="8000" dirty="0" smtClean="0"/>
          </a:p>
          <a:p>
            <a:pPr marL="0" indent="0">
              <a:buNone/>
            </a:pPr>
            <a:r>
              <a:rPr lang="en-US" sz="8000" dirty="0"/>
              <a:t>44. We will support greater transparency in land transactions including at early stages, and increased capacity to </a:t>
            </a:r>
            <a:r>
              <a:rPr lang="en-US" sz="8000" dirty="0">
                <a:solidFill>
                  <a:srgbClr val="FF0000"/>
                </a:solidFill>
              </a:rPr>
              <a:t>develop good land governance systems </a:t>
            </a:r>
            <a:r>
              <a:rPr lang="en-US" sz="8000" dirty="0"/>
              <a:t>in developing countries. Last year, the G8 welcomed the UN Committee on World Food Security’s </a:t>
            </a:r>
            <a:r>
              <a:rPr lang="en-US" sz="8000" i="1" dirty="0"/>
              <a:t>Voluntary Guidelines on the Responsible Governance of Tenure of Land, Fisheries and Forests in the Context of National Food Security </a:t>
            </a:r>
            <a:r>
              <a:rPr lang="en-US" sz="8000" dirty="0"/>
              <a:t>(VGGT). </a:t>
            </a:r>
            <a:r>
              <a:rPr lang="en-US" sz="8000" dirty="0" smtClean="0"/>
              <a:t>“</a:t>
            </a:r>
          </a:p>
          <a:p>
            <a:endParaRPr lang="en-GB" sz="1800" dirty="0" smtClean="0"/>
          </a:p>
          <a:p>
            <a:endParaRPr lang="en-GB" sz="1800" dirty="0"/>
          </a:p>
          <a:p>
            <a:endParaRPr lang="en-GB" sz="1800" dirty="0" smtClean="0"/>
          </a:p>
          <a:p>
            <a:endParaRPr lang="en-GB" sz="1800" dirty="0"/>
          </a:p>
          <a:p>
            <a:endParaRPr lang="en-GB" sz="1800" dirty="0" smtClean="0"/>
          </a:p>
          <a:p>
            <a:pPr marL="0" indent="0">
              <a:buNone/>
            </a:pPr>
            <a:r>
              <a:rPr lang="en-GB" sz="8000" dirty="0" smtClean="0"/>
              <a:t>United </a:t>
            </a:r>
            <a:r>
              <a:rPr lang="en-GB" sz="8000" dirty="0"/>
              <a:t>Kingdom Government, 2013, “2013 Lough Erne”, G8 Leaders' Communiqué, Prime Minister’s Office, June 18, 2013, London</a:t>
            </a:r>
            <a:r>
              <a:rPr lang="en-GB" sz="8000" dirty="0" smtClean="0"/>
              <a:t>., paras 43-45</a:t>
            </a:r>
            <a:endParaRPr lang="en-US" sz="8000" dirty="0"/>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1573970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3048" cy="990600"/>
          </a:xfrm>
        </p:spPr>
        <p:txBody>
          <a:bodyPr/>
          <a:lstStyle/>
          <a:p>
            <a:endParaRPr lang="en-US" b="1" dirty="0"/>
          </a:p>
        </p:txBody>
      </p:sp>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2</a:t>
            </a:fld>
            <a:endParaRPr lang="en-US" dirty="0"/>
          </a:p>
        </p:txBody>
      </p:sp>
      <p:sp>
        <p:nvSpPr>
          <p:cNvPr id="4" name="Content Placeholder 3"/>
          <p:cNvSpPr>
            <a:spLocks noGrp="1"/>
          </p:cNvSpPr>
          <p:nvPr>
            <p:ph sz="quarter" idx="1"/>
          </p:nvPr>
        </p:nvSpPr>
        <p:spPr/>
        <p:txBody>
          <a:bodyPr>
            <a:normAutofit/>
          </a:bodyPr>
          <a:lstStyle/>
          <a:p>
            <a:pPr marL="0" indent="0">
              <a:buNone/>
            </a:pPr>
            <a:r>
              <a:rPr lang="en-US" b="1" dirty="0" smtClean="0"/>
              <a:t>FIG 2014 Conference Theme:</a:t>
            </a:r>
          </a:p>
          <a:p>
            <a:pPr marL="0" indent="0">
              <a:buNone/>
            </a:pPr>
            <a:r>
              <a:rPr lang="en-US" dirty="0" smtClean="0"/>
              <a:t>“Engaging the Challenges, Enhancing the Relevance”</a:t>
            </a:r>
          </a:p>
          <a:p>
            <a:pPr marL="0" indent="0">
              <a:buNone/>
            </a:pPr>
            <a:endParaRPr lang="en-US" b="1" dirty="0" smtClean="0"/>
          </a:p>
          <a:p>
            <a:pPr marL="0" indent="0">
              <a:buNone/>
            </a:pPr>
            <a:r>
              <a:rPr lang="en-US" b="1" dirty="0" smtClean="0"/>
              <a:t>Plenary #2 General Focus:</a:t>
            </a:r>
          </a:p>
          <a:p>
            <a:pPr marL="0" indent="0">
              <a:buNone/>
            </a:pPr>
            <a:r>
              <a:rPr lang="en-US" dirty="0" smtClean="0"/>
              <a:t>“</a:t>
            </a:r>
            <a:r>
              <a:rPr lang="en-US" b="1" dirty="0" smtClean="0"/>
              <a:t>The profession </a:t>
            </a:r>
            <a:r>
              <a:rPr lang="en-US" dirty="0" smtClean="0"/>
              <a:t>has key roles towards the betterment of society, environment and economy and needs to attend to emerging issues and trends.”</a:t>
            </a:r>
            <a:endParaRPr lang="en-US" dirty="0"/>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2869903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3048" cy="990600"/>
          </a:xfrm>
        </p:spPr>
        <p:txBody>
          <a:bodyPr>
            <a:noAutofit/>
          </a:bodyPr>
          <a:lstStyle/>
          <a:p>
            <a:r>
              <a:rPr lang="en-US" sz="3200" b="1" dirty="0" smtClean="0"/>
              <a:t>G8 – 2013 Endorsed the Open Data  - core to Good Governance</a:t>
            </a:r>
            <a:endParaRPr lang="en-US" sz="3200" b="1" dirty="0"/>
          </a:p>
        </p:txBody>
      </p:sp>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20</a:t>
            </a:fld>
            <a:endParaRPr lang="en-US" dirty="0"/>
          </a:p>
        </p:txBody>
      </p:sp>
      <p:sp>
        <p:nvSpPr>
          <p:cNvPr id="4" name="Content Placeholder 3"/>
          <p:cNvSpPr>
            <a:spLocks noGrp="1"/>
          </p:cNvSpPr>
          <p:nvPr>
            <p:ph sz="quarter" idx="1"/>
          </p:nvPr>
        </p:nvSpPr>
        <p:spPr>
          <a:xfrm>
            <a:off x="76200" y="1524000"/>
            <a:ext cx="8689848" cy="5181600"/>
          </a:xfrm>
        </p:spPr>
        <p:txBody>
          <a:bodyPr>
            <a:normAutofit fontScale="25000" lnSpcReduction="20000"/>
          </a:bodyPr>
          <a:lstStyle/>
          <a:p>
            <a:pPr marL="0" indent="0">
              <a:buNone/>
            </a:pPr>
            <a:r>
              <a:rPr lang="en-US" sz="6200" dirty="0" smtClean="0"/>
              <a:t>“</a:t>
            </a:r>
            <a:r>
              <a:rPr lang="en-US" sz="6200" dirty="0"/>
              <a:t>46. Open government data are an essential resource of the information age. Moving data into the public sphere can improve the lives of citizens, and increasing access to these data can drive innovation, economic growth and the creation of good jobs. Making government data publicly available by default and reusable free of charge in machine-readable, readily-accessible, open formats, and describing these data clearly so that the public can readily understand their contents and meanings, generates new fuel for innovation by private sector innovators, entrepreneurs, and non-governmental organizations. </a:t>
            </a:r>
            <a:r>
              <a:rPr lang="en-US" sz="6200" dirty="0">
                <a:solidFill>
                  <a:srgbClr val="FF0000"/>
                </a:solidFill>
              </a:rPr>
              <a:t>Open data also increase awareness about how countries’ natural resources are used, how extractives revenues are spent, and how land is transacted and managed.</a:t>
            </a:r>
          </a:p>
          <a:p>
            <a:pPr marL="0" indent="0">
              <a:buNone/>
            </a:pPr>
            <a:r>
              <a:rPr lang="en-US" sz="6200" dirty="0"/>
              <a:t> </a:t>
            </a:r>
            <a:endParaRPr lang="en-US" sz="6200" dirty="0" smtClean="0"/>
          </a:p>
          <a:p>
            <a:pPr marL="0" indent="0">
              <a:buNone/>
            </a:pPr>
            <a:r>
              <a:rPr lang="en-US" sz="6200" dirty="0" smtClean="0"/>
              <a:t>47</a:t>
            </a:r>
            <a:r>
              <a:rPr lang="en-US" sz="6200" dirty="0"/>
              <a:t>. We have today agreed and published an </a:t>
            </a:r>
            <a:r>
              <a:rPr lang="en-US" sz="6200" b="1" dirty="0">
                <a:solidFill>
                  <a:srgbClr val="FF0000"/>
                </a:solidFill>
              </a:rPr>
              <a:t>Open Data Charter </a:t>
            </a:r>
            <a:r>
              <a:rPr lang="en-US" sz="6200" dirty="0"/>
              <a:t>(annexed) with the following</a:t>
            </a:r>
          </a:p>
          <a:p>
            <a:pPr marL="0" indent="0">
              <a:buNone/>
            </a:pPr>
            <a:r>
              <a:rPr lang="en-US" sz="6200" dirty="0"/>
              <a:t>principles:</a:t>
            </a:r>
          </a:p>
          <a:p>
            <a:r>
              <a:rPr lang="en-US" sz="6200" dirty="0"/>
              <a:t>Open Data by Default – foster expectations that government data be </a:t>
            </a:r>
            <a:r>
              <a:rPr lang="en-US" sz="6200" dirty="0" smtClean="0"/>
              <a:t>published openly </a:t>
            </a:r>
            <a:r>
              <a:rPr lang="en-US" sz="6200" dirty="0"/>
              <a:t>while continuing to safeguard privacy;</a:t>
            </a:r>
          </a:p>
          <a:p>
            <a:r>
              <a:rPr lang="en-US" sz="6200" dirty="0"/>
              <a:t>Quality and Quantity – release quality, timely and well described open data;</a:t>
            </a:r>
          </a:p>
          <a:p>
            <a:r>
              <a:rPr lang="en-US" sz="6200" dirty="0"/>
              <a:t>Useable by All – release as much data in as many open formats as possible;</a:t>
            </a:r>
          </a:p>
          <a:p>
            <a:r>
              <a:rPr lang="en-US" sz="6200" dirty="0"/>
              <a:t>Releasing Data for Improved Governance – share expertise and be transparent about data collection, standards and publishing processes;</a:t>
            </a:r>
          </a:p>
          <a:p>
            <a:r>
              <a:rPr lang="en-US" sz="6200" dirty="0"/>
              <a:t>Releasing Data for Innovation – consult with users and empower future generations of innovators</a:t>
            </a:r>
            <a:r>
              <a:rPr lang="en-US" sz="6200" dirty="0" smtClean="0"/>
              <a:t>.”</a:t>
            </a:r>
            <a:endParaRPr lang="en-US" sz="6200" dirty="0"/>
          </a:p>
          <a:p>
            <a:endParaRPr lang="en-US" sz="5000" dirty="0"/>
          </a:p>
          <a:p>
            <a:pPr marL="0" indent="0">
              <a:buNone/>
            </a:pPr>
            <a:r>
              <a:rPr lang="en-GB" sz="8000" dirty="0" smtClean="0"/>
              <a:t>United Kingdom Government, 2013, “2013 Lough Erne”, G8 Leaders' Communiqué, Prime Minister’s Office, June 18, 2013, London, paras 46-49</a:t>
            </a:r>
            <a:endParaRPr lang="en-US" sz="8000" dirty="0"/>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3791944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848600" cy="1143000"/>
          </a:xfrm>
        </p:spPr>
        <p:txBody>
          <a:bodyPr>
            <a:noAutofit/>
          </a:bodyPr>
          <a:lstStyle/>
          <a:p>
            <a:r>
              <a:rPr lang="en-US" sz="3200" b="1" dirty="0" smtClean="0"/>
              <a:t>Two Approaches are Required</a:t>
            </a:r>
            <a:endParaRPr lang="en-US" sz="3200" b="1" dirty="0"/>
          </a:p>
        </p:txBody>
      </p:sp>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21</a:t>
            </a:fld>
            <a:endParaRPr lang="en-US" dirty="0"/>
          </a:p>
        </p:txBody>
      </p:sp>
      <p:sp>
        <p:nvSpPr>
          <p:cNvPr id="4" name="Content Placeholder 3"/>
          <p:cNvSpPr>
            <a:spLocks noGrp="1"/>
          </p:cNvSpPr>
          <p:nvPr>
            <p:ph sz="quarter" idx="1"/>
          </p:nvPr>
        </p:nvSpPr>
        <p:spPr>
          <a:xfrm>
            <a:off x="76200" y="1524000"/>
            <a:ext cx="8689848" cy="5181600"/>
          </a:xfrm>
        </p:spPr>
        <p:txBody>
          <a:bodyPr>
            <a:normAutofit fontScale="40000" lnSpcReduction="20000"/>
          </a:bodyPr>
          <a:lstStyle/>
          <a:p>
            <a:pPr marL="0" indent="0">
              <a:buNone/>
            </a:pPr>
            <a:r>
              <a:rPr lang="en-US" sz="6600" b="1" dirty="0"/>
              <a:t>1. LGAF  -  Land Governance Assessment Framework </a:t>
            </a:r>
            <a:r>
              <a:rPr lang="en-US" sz="6600" b="1" dirty="0">
                <a:solidFill>
                  <a:srgbClr val="FF0000"/>
                </a:solidFill>
              </a:rPr>
              <a:t>(</a:t>
            </a:r>
            <a:r>
              <a:rPr lang="en-US" sz="6600" b="1" dirty="0" smtClean="0">
                <a:solidFill>
                  <a:srgbClr val="FF0000"/>
                </a:solidFill>
              </a:rPr>
              <a:t>Operational – 38+ countries completed, many more starting</a:t>
            </a:r>
            <a:r>
              <a:rPr lang="en-US" sz="6600" dirty="0" smtClean="0">
                <a:solidFill>
                  <a:srgbClr val="FF0000"/>
                </a:solidFill>
              </a:rPr>
              <a:t>)</a:t>
            </a:r>
            <a:endParaRPr lang="en-US" sz="6600" dirty="0">
              <a:solidFill>
                <a:srgbClr val="FF0000"/>
              </a:solidFill>
            </a:endParaRPr>
          </a:p>
          <a:p>
            <a:r>
              <a:rPr lang="en-US" sz="6600" dirty="0"/>
              <a:t>Detailed in-country assessment of governance – national and subnational</a:t>
            </a:r>
          </a:p>
          <a:p>
            <a:r>
              <a:rPr lang="en-US" sz="6600" dirty="0"/>
              <a:t>A comprehensive diagnostic of around 100 elements of governance of the land-based sectors.</a:t>
            </a:r>
          </a:p>
          <a:p>
            <a:pPr marL="0" indent="0">
              <a:buNone/>
            </a:pPr>
            <a:r>
              <a:rPr lang="en-US" sz="6600" b="1" dirty="0"/>
              <a:t>2. Land Monitoring Indicators </a:t>
            </a:r>
            <a:r>
              <a:rPr lang="en-US" sz="6600" b="1" dirty="0">
                <a:solidFill>
                  <a:srgbClr val="FF0000"/>
                </a:solidFill>
              </a:rPr>
              <a:t>(Under </a:t>
            </a:r>
            <a:r>
              <a:rPr lang="en-US" sz="6600" b="1" dirty="0" smtClean="0">
                <a:solidFill>
                  <a:srgbClr val="FF0000"/>
                </a:solidFill>
              </a:rPr>
              <a:t>Development – in 9 country pilots)</a:t>
            </a:r>
            <a:endParaRPr lang="en-US" sz="6600" b="1" dirty="0">
              <a:solidFill>
                <a:srgbClr val="FF0000"/>
              </a:solidFill>
            </a:endParaRPr>
          </a:p>
          <a:p>
            <a:r>
              <a:rPr lang="en-US" sz="6600" dirty="0"/>
              <a:t>For post-2015 development agenda, a simplistic system of a few key indicators for country-comparative monitoring - global scale, as we are dealing with a global agenda  - is required.  </a:t>
            </a:r>
          </a:p>
          <a:p>
            <a:r>
              <a:rPr lang="en-US" sz="6600" dirty="0"/>
              <a:t>Can draw upon LGAF as well as administrative and core foundation spatial data</a:t>
            </a:r>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2827764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546848" cy="990600"/>
          </a:xfrm>
        </p:spPr>
        <p:txBody>
          <a:bodyPr/>
          <a:lstStyle/>
          <a:p>
            <a:r>
              <a:rPr lang="en-US" b="1" dirty="0" smtClean="0"/>
              <a:t>Why  the LGAF was created</a:t>
            </a:r>
            <a:endParaRPr lang="en-US" b="1" dirty="0"/>
          </a:p>
        </p:txBody>
      </p:sp>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22</a:t>
            </a:fld>
            <a:endParaRPr lang="en-US" dirty="0"/>
          </a:p>
        </p:txBody>
      </p:sp>
      <p:sp>
        <p:nvSpPr>
          <p:cNvPr id="4" name="Content Placeholder 3"/>
          <p:cNvSpPr>
            <a:spLocks noGrp="1"/>
          </p:cNvSpPr>
          <p:nvPr>
            <p:ph sz="quarter" idx="1"/>
          </p:nvPr>
        </p:nvSpPr>
        <p:spPr>
          <a:xfrm>
            <a:off x="457200" y="1447800"/>
            <a:ext cx="8153400" cy="4495800"/>
          </a:xfrm>
        </p:spPr>
        <p:txBody>
          <a:bodyPr>
            <a:noAutofit/>
          </a:bodyPr>
          <a:lstStyle/>
          <a:p>
            <a:r>
              <a:rPr lang="en-US" sz="2800" dirty="0" smtClean="0"/>
              <a:t>Thinking started around 2006/7 when </a:t>
            </a:r>
            <a:r>
              <a:rPr lang="en-US" sz="2800" dirty="0"/>
              <a:t>discussions for regional/global initiatives </a:t>
            </a:r>
            <a:r>
              <a:rPr lang="en-US" sz="2800" dirty="0" smtClean="0"/>
              <a:t>(incl. VGGT)  took off</a:t>
            </a:r>
          </a:p>
          <a:p>
            <a:r>
              <a:rPr lang="en-US" sz="2800" dirty="0" smtClean="0"/>
              <a:t>Clear that upon endorsement need for </a:t>
            </a:r>
          </a:p>
          <a:p>
            <a:pPr lvl="1"/>
            <a:r>
              <a:rPr lang="en-US" sz="2800" dirty="0" smtClean="0"/>
              <a:t>comprehensive assessment of land sector</a:t>
            </a:r>
          </a:p>
          <a:p>
            <a:pPr lvl="1"/>
            <a:r>
              <a:rPr lang="en-US" sz="2800" dirty="0" smtClean="0"/>
              <a:t>priority setting</a:t>
            </a:r>
          </a:p>
          <a:p>
            <a:pPr lvl="1"/>
            <a:r>
              <a:rPr lang="en-US" sz="2800" dirty="0" smtClean="0"/>
              <a:t>benchmark /baseline </a:t>
            </a:r>
            <a:r>
              <a:rPr lang="en-US" sz="2800" dirty="0"/>
              <a:t>to track progress both for in-country policy </a:t>
            </a:r>
            <a:r>
              <a:rPr lang="en-US" sz="2800" dirty="0" smtClean="0"/>
              <a:t>reform</a:t>
            </a:r>
          </a:p>
          <a:p>
            <a:pPr lvl="1"/>
            <a:r>
              <a:rPr lang="en-US" sz="2800" dirty="0"/>
              <a:t> </a:t>
            </a:r>
            <a:r>
              <a:rPr lang="en-US" sz="2800" dirty="0" smtClean="0"/>
              <a:t>facilitation- stakeholder dialogue &amp; engagement </a:t>
            </a:r>
          </a:p>
          <a:p>
            <a:r>
              <a:rPr lang="en-US" sz="2800" dirty="0" smtClean="0"/>
              <a:t>Many experts &amp; organizations involved (FAO, IFAD, UN-Habitat, GLTN, IFPRI, bilateral etc.)</a:t>
            </a:r>
          </a:p>
          <a:p>
            <a:r>
              <a:rPr lang="en-US" sz="2800" dirty="0" smtClean="0"/>
              <a:t>Coordinated by WB</a:t>
            </a:r>
            <a:endParaRPr lang="en-US" sz="2800" dirty="0"/>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250364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699248" cy="1143000"/>
          </a:xfrm>
        </p:spPr>
        <p:txBody>
          <a:bodyPr>
            <a:normAutofit fontScale="90000"/>
          </a:bodyPr>
          <a:lstStyle/>
          <a:p>
            <a:r>
              <a:rPr lang="en-US" b="1" dirty="0" smtClean="0"/>
              <a:t>LGAF: </a:t>
            </a:r>
            <a:br>
              <a:rPr lang="en-US" b="1" dirty="0" smtClean="0"/>
            </a:br>
            <a:r>
              <a:rPr lang="en-US" b="1" dirty="0" smtClean="0"/>
              <a:t>Country-driven &amp; Evidence-based</a:t>
            </a:r>
            <a:endParaRPr lang="en-US" b="1" dirty="0"/>
          </a:p>
        </p:txBody>
      </p:sp>
      <p:sp>
        <p:nvSpPr>
          <p:cNvPr id="3" name="Content Placeholder 2"/>
          <p:cNvSpPr>
            <a:spLocks noGrp="1"/>
          </p:cNvSpPr>
          <p:nvPr>
            <p:ph sz="quarter" idx="1"/>
          </p:nvPr>
        </p:nvSpPr>
        <p:spPr/>
        <p:txBody>
          <a:bodyPr>
            <a:normAutofit/>
          </a:bodyPr>
          <a:lstStyle/>
          <a:p>
            <a:r>
              <a:rPr lang="en-US" dirty="0" smtClean="0"/>
              <a:t>Land sector reforms are decided at the country level by local actors; both political economy / and “change”</a:t>
            </a:r>
          </a:p>
          <a:p>
            <a:r>
              <a:rPr lang="en-US" dirty="0"/>
              <a:t>Should be based on broad, </a:t>
            </a:r>
            <a:r>
              <a:rPr lang="en-US" i="1" dirty="0"/>
              <a:t>participatory </a:t>
            </a:r>
            <a:r>
              <a:rPr lang="en-US" dirty="0"/>
              <a:t>policy dialogue between/ within government and other stakeholders</a:t>
            </a:r>
          </a:p>
          <a:p>
            <a:r>
              <a:rPr lang="en-US" dirty="0" smtClean="0"/>
              <a:t>guided by </a:t>
            </a:r>
            <a:r>
              <a:rPr lang="en-US" i="1" dirty="0" smtClean="0"/>
              <a:t>evidence-based</a:t>
            </a:r>
            <a:r>
              <a:rPr lang="en-US" dirty="0" smtClean="0"/>
              <a:t> assessment </a:t>
            </a:r>
          </a:p>
          <a:p>
            <a:r>
              <a:rPr lang="en-US" i="1" dirty="0" smtClean="0"/>
              <a:t>Comprehensive</a:t>
            </a:r>
            <a:r>
              <a:rPr lang="en-US" dirty="0" smtClean="0"/>
              <a:t> assessment – across silos</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B4B7B0A6-2DE2-4FEE-A9D7-70119A4AD7FF}" type="slidenum">
              <a:rPr lang="en-US" smtClean="0"/>
              <a:pPr/>
              <a:t>23</a:t>
            </a:fld>
            <a:endParaRPr lang="en-US" dirty="0"/>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1423105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3048" cy="990600"/>
          </a:xfrm>
        </p:spPr>
        <p:txBody>
          <a:bodyPr/>
          <a:lstStyle/>
          <a:p>
            <a:r>
              <a:rPr lang="en-US" b="1" dirty="0" smtClean="0"/>
              <a:t>LGAF - 9 Panels</a:t>
            </a:r>
            <a:endParaRPr lang="en-US"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82576624"/>
              </p:ext>
            </p:extLst>
          </p:nvPr>
        </p:nvGraphicFramePr>
        <p:xfrm>
          <a:off x="228600" y="1600200"/>
          <a:ext cx="8610600" cy="4967185"/>
        </p:xfrm>
        <a:graphic>
          <a:graphicData uri="http://schemas.openxmlformats.org/drawingml/2006/table">
            <a:tbl>
              <a:tblPr bandRow="1">
                <a:tableStyleId>{5C22544A-7EE6-4342-B048-85BDC9FD1C3A}</a:tableStyleId>
              </a:tblPr>
              <a:tblGrid>
                <a:gridCol w="8610600"/>
              </a:tblGrid>
              <a:tr h="487826">
                <a:tc>
                  <a:txBody>
                    <a:bodyPr/>
                    <a:lstStyle/>
                    <a:p>
                      <a:pPr marL="0" marR="0">
                        <a:lnSpc>
                          <a:spcPct val="115000"/>
                        </a:lnSpc>
                        <a:spcBef>
                          <a:spcPts val="0"/>
                        </a:spcBef>
                        <a:spcAft>
                          <a:spcPts val="0"/>
                        </a:spcAft>
                      </a:pPr>
                      <a:r>
                        <a:rPr lang="en-US" sz="2200" b="1" dirty="0">
                          <a:effectLst/>
                        </a:rPr>
                        <a:t>Panel 1          Land Tenure Recognition</a:t>
                      </a:r>
                      <a:endParaRPr lang="en-US" sz="2200" b="1" dirty="0">
                        <a:effectLst/>
                        <a:latin typeface="Calibri"/>
                        <a:ea typeface="MS Mincho"/>
                        <a:cs typeface="Times New Roman"/>
                      </a:endParaRPr>
                    </a:p>
                  </a:txBody>
                  <a:tcPr marL="68580" marR="68580" marT="0" marB="0"/>
                </a:tc>
              </a:tr>
              <a:tr h="706043">
                <a:tc>
                  <a:txBody>
                    <a:bodyPr/>
                    <a:lstStyle/>
                    <a:p>
                      <a:pPr marL="0" marR="0">
                        <a:lnSpc>
                          <a:spcPct val="115000"/>
                        </a:lnSpc>
                        <a:spcBef>
                          <a:spcPts val="0"/>
                        </a:spcBef>
                        <a:spcAft>
                          <a:spcPts val="0"/>
                        </a:spcAft>
                      </a:pPr>
                      <a:r>
                        <a:rPr lang="en-US" sz="2200" b="1" dirty="0">
                          <a:effectLst/>
                        </a:rPr>
                        <a:t>Panel 2          Rights to Forest </a:t>
                      </a:r>
                      <a:r>
                        <a:rPr lang="en-US" sz="2200" b="1" dirty="0" smtClean="0">
                          <a:effectLst/>
                        </a:rPr>
                        <a:t>&amp; </a:t>
                      </a:r>
                      <a:r>
                        <a:rPr lang="en-US" sz="2200" b="1" dirty="0">
                          <a:effectLst/>
                        </a:rPr>
                        <a:t>Common </a:t>
                      </a:r>
                      <a:r>
                        <a:rPr lang="en-US" sz="2200" b="1" dirty="0" smtClean="0">
                          <a:effectLst/>
                        </a:rPr>
                        <a:t>Lands; </a:t>
                      </a:r>
                      <a:r>
                        <a:rPr lang="en-US" sz="2200" b="1" dirty="0">
                          <a:effectLst/>
                        </a:rPr>
                        <a:t>Rural Land Use </a:t>
                      </a:r>
                      <a:r>
                        <a:rPr lang="en-US" sz="2200" b="1" dirty="0" smtClean="0">
                          <a:effectLst/>
                        </a:rPr>
                        <a:t>Regs</a:t>
                      </a:r>
                      <a:endParaRPr lang="en-US" sz="2200" b="1" dirty="0">
                        <a:effectLst/>
                        <a:latin typeface="Calibri"/>
                        <a:ea typeface="MS Mincho"/>
                        <a:cs typeface="Times New Roman"/>
                      </a:endParaRPr>
                    </a:p>
                  </a:txBody>
                  <a:tcPr marL="68580" marR="68580" marT="0" marB="0"/>
                </a:tc>
              </a:tr>
              <a:tr h="487826">
                <a:tc>
                  <a:txBody>
                    <a:bodyPr/>
                    <a:lstStyle/>
                    <a:p>
                      <a:pPr marL="0" marR="0">
                        <a:lnSpc>
                          <a:spcPct val="115000"/>
                        </a:lnSpc>
                        <a:spcBef>
                          <a:spcPts val="0"/>
                        </a:spcBef>
                        <a:spcAft>
                          <a:spcPts val="0"/>
                        </a:spcAft>
                      </a:pPr>
                      <a:r>
                        <a:rPr lang="en-US" sz="2200" b="1" dirty="0">
                          <a:effectLst/>
                        </a:rPr>
                        <a:t>Panel 3          Urban Land Use, </a:t>
                      </a:r>
                      <a:r>
                        <a:rPr lang="en-US" sz="2200" b="1" dirty="0" smtClean="0">
                          <a:effectLst/>
                        </a:rPr>
                        <a:t>Planning &amp; </a:t>
                      </a:r>
                      <a:r>
                        <a:rPr lang="en-US" sz="2200" b="1" dirty="0">
                          <a:effectLst/>
                        </a:rPr>
                        <a:t>Development</a:t>
                      </a:r>
                      <a:endParaRPr lang="en-US" sz="2200" b="1" dirty="0">
                        <a:effectLst/>
                        <a:latin typeface="Calibri"/>
                        <a:ea typeface="MS Mincho"/>
                        <a:cs typeface="Times New Roman"/>
                      </a:endParaRPr>
                    </a:p>
                  </a:txBody>
                  <a:tcPr marL="68580" marR="68580" marT="0" marB="0"/>
                </a:tc>
              </a:tr>
              <a:tr h="487826">
                <a:tc>
                  <a:txBody>
                    <a:bodyPr/>
                    <a:lstStyle/>
                    <a:p>
                      <a:pPr marL="0" marR="0">
                        <a:lnSpc>
                          <a:spcPct val="115000"/>
                        </a:lnSpc>
                        <a:spcBef>
                          <a:spcPts val="0"/>
                        </a:spcBef>
                        <a:spcAft>
                          <a:spcPts val="0"/>
                        </a:spcAft>
                      </a:pPr>
                      <a:r>
                        <a:rPr lang="en-US" sz="2200" b="1" dirty="0">
                          <a:effectLst/>
                        </a:rPr>
                        <a:t>Panel 4          Public Land Management</a:t>
                      </a:r>
                      <a:endParaRPr lang="en-US" sz="2200" b="1" dirty="0">
                        <a:effectLst/>
                        <a:latin typeface="Calibri"/>
                        <a:ea typeface="MS Mincho"/>
                        <a:cs typeface="Times New Roman"/>
                      </a:endParaRPr>
                    </a:p>
                  </a:txBody>
                  <a:tcPr marL="68580" marR="68580" marT="0" marB="0"/>
                </a:tc>
              </a:tr>
              <a:tr h="628143">
                <a:tc>
                  <a:txBody>
                    <a:bodyPr/>
                    <a:lstStyle/>
                    <a:p>
                      <a:pPr marL="1200150" marR="0" indent="-1200150">
                        <a:lnSpc>
                          <a:spcPct val="115000"/>
                        </a:lnSpc>
                        <a:spcBef>
                          <a:spcPts val="0"/>
                        </a:spcBef>
                        <a:spcAft>
                          <a:spcPts val="0"/>
                        </a:spcAft>
                      </a:pPr>
                      <a:r>
                        <a:rPr lang="en-US" sz="2200" b="1" dirty="0">
                          <a:effectLst/>
                        </a:rPr>
                        <a:t>Panel 5          </a:t>
                      </a:r>
                      <a:r>
                        <a:rPr lang="en-US" sz="2200" b="1" dirty="0" smtClean="0">
                          <a:effectLst/>
                        </a:rPr>
                        <a:t>Process for transfer </a:t>
                      </a:r>
                      <a:r>
                        <a:rPr lang="en-US" sz="2200" b="1" dirty="0">
                          <a:effectLst/>
                        </a:rPr>
                        <a:t>of Public Land to Private Use </a:t>
                      </a:r>
                      <a:endParaRPr lang="en-US" sz="2200" b="1" dirty="0">
                        <a:effectLst/>
                        <a:latin typeface="Calibri"/>
                        <a:ea typeface="MS Mincho"/>
                        <a:cs typeface="Times New Roman"/>
                      </a:endParaRPr>
                    </a:p>
                  </a:txBody>
                  <a:tcPr marL="68580" marR="68580" marT="0" marB="0"/>
                </a:tc>
              </a:tr>
              <a:tr h="706043">
                <a:tc>
                  <a:txBody>
                    <a:bodyPr/>
                    <a:lstStyle/>
                    <a:p>
                      <a:pPr marL="0" marR="0">
                        <a:lnSpc>
                          <a:spcPct val="115000"/>
                        </a:lnSpc>
                        <a:spcBef>
                          <a:spcPts val="0"/>
                        </a:spcBef>
                        <a:spcAft>
                          <a:spcPts val="0"/>
                        </a:spcAft>
                      </a:pPr>
                      <a:r>
                        <a:rPr lang="en-US" sz="2200" b="1" dirty="0">
                          <a:effectLst/>
                        </a:rPr>
                        <a:t>Panel 6          Public Provision of Land Information: Registry </a:t>
                      </a:r>
                      <a:r>
                        <a:rPr lang="en-US" sz="2200" b="1" dirty="0" smtClean="0">
                          <a:effectLst/>
                        </a:rPr>
                        <a:t>&amp; Cadastre</a:t>
                      </a:r>
                      <a:endParaRPr lang="en-US" sz="2200" b="1" dirty="0">
                        <a:effectLst/>
                        <a:latin typeface="Calibri"/>
                        <a:ea typeface="MS Mincho"/>
                        <a:cs typeface="Times New Roman"/>
                      </a:endParaRPr>
                    </a:p>
                  </a:txBody>
                  <a:tcPr marL="68580" marR="68580" marT="0" marB="0"/>
                </a:tc>
              </a:tr>
              <a:tr h="487826">
                <a:tc>
                  <a:txBody>
                    <a:bodyPr/>
                    <a:lstStyle/>
                    <a:p>
                      <a:pPr marL="0" marR="0">
                        <a:lnSpc>
                          <a:spcPct val="115000"/>
                        </a:lnSpc>
                        <a:spcBef>
                          <a:spcPts val="0"/>
                        </a:spcBef>
                        <a:spcAft>
                          <a:spcPts val="0"/>
                        </a:spcAft>
                      </a:pPr>
                      <a:r>
                        <a:rPr lang="en-US" sz="2200" b="1" dirty="0">
                          <a:effectLst/>
                        </a:rPr>
                        <a:t>Panel 7          </a:t>
                      </a:r>
                      <a:r>
                        <a:rPr lang="en-US" sz="2200" b="1" dirty="0" smtClean="0">
                          <a:effectLst/>
                        </a:rPr>
                        <a:t>Fiscal</a:t>
                      </a:r>
                      <a:r>
                        <a:rPr lang="en-US" sz="2200" b="1" baseline="0" dirty="0" smtClean="0">
                          <a:effectLst/>
                        </a:rPr>
                        <a:t> - </a:t>
                      </a:r>
                      <a:r>
                        <a:rPr lang="en-US" sz="2200" b="1" dirty="0" smtClean="0">
                          <a:effectLst/>
                        </a:rPr>
                        <a:t>Land </a:t>
                      </a:r>
                      <a:r>
                        <a:rPr lang="en-US" sz="2200" b="1" dirty="0">
                          <a:effectLst/>
                        </a:rPr>
                        <a:t>Valuation </a:t>
                      </a:r>
                      <a:r>
                        <a:rPr lang="en-US" sz="2200" b="1" dirty="0" smtClean="0">
                          <a:effectLst/>
                        </a:rPr>
                        <a:t>&amp; </a:t>
                      </a:r>
                      <a:r>
                        <a:rPr lang="en-US" sz="2200" b="1" dirty="0">
                          <a:effectLst/>
                        </a:rPr>
                        <a:t>Taxation</a:t>
                      </a:r>
                      <a:endParaRPr lang="en-US" sz="2200" b="1" dirty="0">
                        <a:effectLst/>
                        <a:latin typeface="Calibri"/>
                        <a:ea typeface="MS Mincho"/>
                        <a:cs typeface="Times New Roman"/>
                      </a:endParaRPr>
                    </a:p>
                  </a:txBody>
                  <a:tcPr marL="68580" marR="68580" marT="0" marB="0"/>
                </a:tc>
              </a:tr>
              <a:tr h="487826">
                <a:tc>
                  <a:txBody>
                    <a:bodyPr/>
                    <a:lstStyle/>
                    <a:p>
                      <a:pPr marL="0" marR="0">
                        <a:lnSpc>
                          <a:spcPct val="115000"/>
                        </a:lnSpc>
                        <a:spcBef>
                          <a:spcPts val="0"/>
                        </a:spcBef>
                        <a:spcAft>
                          <a:spcPts val="0"/>
                        </a:spcAft>
                      </a:pPr>
                      <a:r>
                        <a:rPr lang="en-US" sz="2200" b="1" dirty="0">
                          <a:effectLst/>
                        </a:rPr>
                        <a:t>Panel 8          Dispute Resolution</a:t>
                      </a:r>
                      <a:endParaRPr lang="en-US" sz="2200" b="1" dirty="0">
                        <a:effectLst/>
                        <a:latin typeface="Calibri"/>
                        <a:ea typeface="MS Mincho"/>
                        <a:cs typeface="Times New Roman"/>
                      </a:endParaRPr>
                    </a:p>
                  </a:txBody>
                  <a:tcPr marL="68580" marR="68580" marT="0" marB="0"/>
                </a:tc>
              </a:tr>
              <a:tr h="487826">
                <a:tc>
                  <a:txBody>
                    <a:bodyPr/>
                    <a:lstStyle/>
                    <a:p>
                      <a:pPr marL="0" marR="0">
                        <a:lnSpc>
                          <a:spcPct val="115000"/>
                        </a:lnSpc>
                        <a:spcBef>
                          <a:spcPts val="0"/>
                        </a:spcBef>
                        <a:spcAft>
                          <a:spcPts val="0"/>
                        </a:spcAft>
                      </a:pPr>
                      <a:r>
                        <a:rPr lang="en-US" sz="2200" b="1" dirty="0">
                          <a:effectLst/>
                        </a:rPr>
                        <a:t>Panel 9          Review of Institutional Arrangements and Policies</a:t>
                      </a:r>
                      <a:endParaRPr lang="en-US" sz="2200" b="1" dirty="0">
                        <a:effectLst/>
                        <a:latin typeface="Calibri"/>
                        <a:ea typeface="MS Mincho"/>
                        <a:cs typeface="Times New Roman"/>
                      </a:endParaRPr>
                    </a:p>
                  </a:txBody>
                  <a:tcPr marL="68580" marR="68580" marT="0" marB="0"/>
                </a:tc>
              </a:tr>
            </a:tbl>
          </a:graphicData>
        </a:graphic>
      </p:graphicFrame>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24</a:t>
            </a:fld>
            <a:endParaRPr lang="en-US" dirty="0"/>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730445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3048" cy="990600"/>
          </a:xfrm>
        </p:spPr>
        <p:txBody>
          <a:bodyPr>
            <a:normAutofit/>
          </a:bodyPr>
          <a:lstStyle/>
          <a:p>
            <a:r>
              <a:rPr lang="en-US" dirty="0" smtClean="0"/>
              <a:t>Process and Steps: 4-6 months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41970250"/>
              </p:ext>
            </p:extLst>
          </p:nvPr>
        </p:nvGraphicFramePr>
        <p:xfrm>
          <a:off x="609600" y="990600"/>
          <a:ext cx="8153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343400" y="4343400"/>
            <a:ext cx="1173444" cy="17983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p:cNvSpPr txBox="1"/>
          <p:nvPr/>
        </p:nvSpPr>
        <p:spPr>
          <a:xfrm>
            <a:off x="1066800" y="3124200"/>
            <a:ext cx="152400" cy="461665"/>
          </a:xfrm>
          <a:prstGeom prst="rect">
            <a:avLst/>
          </a:prstGeom>
          <a:noFill/>
        </p:spPr>
        <p:txBody>
          <a:bodyPr wrap="square" rtlCol="0">
            <a:spAutoFit/>
          </a:bodyPr>
          <a:lstStyle/>
          <a:p>
            <a:r>
              <a:rPr lang="en-US" sz="2400" b="1" dirty="0" smtClean="0">
                <a:solidFill>
                  <a:schemeClr val="bg1"/>
                </a:solidFill>
              </a:rPr>
              <a:t>1</a:t>
            </a:r>
            <a:endParaRPr lang="en-US" sz="2400" b="1" dirty="0">
              <a:solidFill>
                <a:schemeClr val="bg1"/>
              </a:solidFill>
            </a:endParaRPr>
          </a:p>
        </p:txBody>
      </p:sp>
      <p:sp>
        <p:nvSpPr>
          <p:cNvPr id="11" name="TextBox 10"/>
          <p:cNvSpPr txBox="1"/>
          <p:nvPr/>
        </p:nvSpPr>
        <p:spPr>
          <a:xfrm>
            <a:off x="2286000" y="3124200"/>
            <a:ext cx="152400" cy="461665"/>
          </a:xfrm>
          <a:prstGeom prst="rect">
            <a:avLst/>
          </a:prstGeom>
          <a:noFill/>
        </p:spPr>
        <p:txBody>
          <a:bodyPr wrap="square" rtlCol="0">
            <a:spAutoFit/>
          </a:bodyPr>
          <a:lstStyle/>
          <a:p>
            <a:r>
              <a:rPr lang="en-US" sz="2400" b="1" dirty="0" smtClean="0">
                <a:solidFill>
                  <a:schemeClr val="bg1"/>
                </a:solidFill>
              </a:rPr>
              <a:t>2</a:t>
            </a:r>
            <a:endParaRPr lang="en-US" sz="2400" b="1" dirty="0">
              <a:solidFill>
                <a:schemeClr val="bg1"/>
              </a:solidFill>
            </a:endParaRPr>
          </a:p>
        </p:txBody>
      </p:sp>
      <p:sp>
        <p:nvSpPr>
          <p:cNvPr id="13" name="TextBox 12"/>
          <p:cNvSpPr txBox="1"/>
          <p:nvPr/>
        </p:nvSpPr>
        <p:spPr>
          <a:xfrm>
            <a:off x="3505200" y="3124200"/>
            <a:ext cx="152400" cy="461665"/>
          </a:xfrm>
          <a:prstGeom prst="rect">
            <a:avLst/>
          </a:prstGeom>
          <a:noFill/>
        </p:spPr>
        <p:txBody>
          <a:bodyPr wrap="square" rtlCol="0">
            <a:spAutoFit/>
          </a:bodyPr>
          <a:lstStyle/>
          <a:p>
            <a:r>
              <a:rPr lang="en-US" sz="2400" b="1" dirty="0" smtClean="0">
                <a:solidFill>
                  <a:schemeClr val="bg1"/>
                </a:solidFill>
              </a:rPr>
              <a:t>3</a:t>
            </a:r>
            <a:endParaRPr lang="en-US" sz="2400" b="1" dirty="0">
              <a:solidFill>
                <a:schemeClr val="bg1"/>
              </a:solidFill>
            </a:endParaRPr>
          </a:p>
        </p:txBody>
      </p:sp>
      <p:sp>
        <p:nvSpPr>
          <p:cNvPr id="14" name="TextBox 13"/>
          <p:cNvSpPr txBox="1"/>
          <p:nvPr/>
        </p:nvSpPr>
        <p:spPr>
          <a:xfrm>
            <a:off x="4724400" y="3124200"/>
            <a:ext cx="152400" cy="461665"/>
          </a:xfrm>
          <a:prstGeom prst="rect">
            <a:avLst/>
          </a:prstGeom>
          <a:noFill/>
        </p:spPr>
        <p:txBody>
          <a:bodyPr wrap="square" rtlCol="0">
            <a:spAutoFit/>
          </a:bodyPr>
          <a:lstStyle/>
          <a:p>
            <a:r>
              <a:rPr lang="en-US" sz="2400" b="1" dirty="0" smtClean="0">
                <a:solidFill>
                  <a:schemeClr val="bg1"/>
                </a:solidFill>
              </a:rPr>
              <a:t>4</a:t>
            </a:r>
            <a:endParaRPr lang="en-US" sz="2400" b="1" dirty="0">
              <a:solidFill>
                <a:schemeClr val="bg1"/>
              </a:solidFill>
            </a:endParaRPr>
          </a:p>
        </p:txBody>
      </p:sp>
      <p:sp>
        <p:nvSpPr>
          <p:cNvPr id="16" name="TextBox 15"/>
          <p:cNvSpPr txBox="1"/>
          <p:nvPr/>
        </p:nvSpPr>
        <p:spPr>
          <a:xfrm>
            <a:off x="5943600" y="3124200"/>
            <a:ext cx="228600" cy="461665"/>
          </a:xfrm>
          <a:prstGeom prst="rect">
            <a:avLst/>
          </a:prstGeom>
          <a:noFill/>
        </p:spPr>
        <p:txBody>
          <a:bodyPr wrap="square" rtlCol="0">
            <a:spAutoFit/>
          </a:bodyPr>
          <a:lstStyle/>
          <a:p>
            <a:r>
              <a:rPr lang="en-US" sz="2400" b="1" dirty="0" smtClean="0">
                <a:solidFill>
                  <a:schemeClr val="bg1"/>
                </a:solidFill>
              </a:rPr>
              <a:t>5</a:t>
            </a:r>
            <a:endParaRPr lang="en-US" sz="2400" b="1" dirty="0">
              <a:solidFill>
                <a:schemeClr val="bg1"/>
              </a:solidFill>
            </a:endParaRPr>
          </a:p>
        </p:txBody>
      </p:sp>
      <p:sp>
        <p:nvSpPr>
          <p:cNvPr id="17" name="TextBox 16"/>
          <p:cNvSpPr txBox="1"/>
          <p:nvPr/>
        </p:nvSpPr>
        <p:spPr>
          <a:xfrm>
            <a:off x="7162800" y="3124200"/>
            <a:ext cx="381000" cy="461665"/>
          </a:xfrm>
          <a:prstGeom prst="rect">
            <a:avLst/>
          </a:prstGeom>
          <a:noFill/>
        </p:spPr>
        <p:txBody>
          <a:bodyPr wrap="square" rtlCol="0">
            <a:spAutoFit/>
          </a:bodyPr>
          <a:lstStyle/>
          <a:p>
            <a:pPr algn="ctr"/>
            <a:r>
              <a:rPr lang="en-US" sz="2400" b="1" dirty="0" smtClean="0">
                <a:solidFill>
                  <a:schemeClr val="bg1"/>
                </a:solidFill>
              </a:rPr>
              <a:t>6</a:t>
            </a:r>
            <a:endParaRPr lang="en-US" sz="2400" b="1" dirty="0">
              <a:solidFill>
                <a:schemeClr val="bg1"/>
              </a:solidFill>
            </a:endParaRPr>
          </a:p>
        </p:txBody>
      </p:sp>
      <p:sp>
        <p:nvSpPr>
          <p:cNvPr id="18" name="Curved Down Arrow 17"/>
          <p:cNvSpPr/>
          <p:nvPr/>
        </p:nvSpPr>
        <p:spPr>
          <a:xfrm rot="16200000">
            <a:off x="4479668" y="3729240"/>
            <a:ext cx="2650261" cy="204978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p:cNvSpPr txBox="1"/>
          <p:nvPr/>
        </p:nvSpPr>
        <p:spPr>
          <a:xfrm>
            <a:off x="6908549" y="1600200"/>
            <a:ext cx="838200" cy="1269578"/>
          </a:xfrm>
          <a:prstGeom prst="rect">
            <a:avLst/>
          </a:prstGeom>
          <a:noFill/>
        </p:spPr>
        <p:txBody>
          <a:bodyPr wrap="square" rtlCol="0">
            <a:spAutoFit/>
          </a:bodyPr>
          <a:lstStyle/>
          <a:p>
            <a:pPr>
              <a:lnSpc>
                <a:spcPct val="90000"/>
              </a:lnSpc>
            </a:pPr>
            <a:r>
              <a:rPr lang="en-US" sz="1700" b="1" dirty="0" smtClean="0"/>
              <a:t>Final report &amp; Score card</a:t>
            </a:r>
            <a:endParaRPr lang="en-US" sz="1700" b="1" dirty="0"/>
          </a:p>
        </p:txBody>
      </p:sp>
      <p:sp>
        <p:nvSpPr>
          <p:cNvPr id="20" name="TextBox 19"/>
          <p:cNvSpPr txBox="1"/>
          <p:nvPr/>
        </p:nvSpPr>
        <p:spPr>
          <a:xfrm>
            <a:off x="5095367" y="4569464"/>
            <a:ext cx="3069125" cy="369332"/>
          </a:xfrm>
          <a:prstGeom prst="rect">
            <a:avLst/>
          </a:prstGeom>
          <a:noFill/>
        </p:spPr>
        <p:txBody>
          <a:bodyPr wrap="square" rtlCol="0">
            <a:spAutoFit/>
          </a:bodyPr>
          <a:lstStyle/>
          <a:p>
            <a:r>
              <a:rPr lang="en-US" b="1" dirty="0" smtClean="0"/>
              <a:t>Dialogue</a:t>
            </a:r>
            <a:endParaRPr lang="en-US" b="1" dirty="0"/>
          </a:p>
        </p:txBody>
      </p:sp>
      <p:sp>
        <p:nvSpPr>
          <p:cNvPr id="3" name="Oval 2"/>
          <p:cNvSpPr/>
          <p:nvPr/>
        </p:nvSpPr>
        <p:spPr>
          <a:xfrm>
            <a:off x="7086600" y="3863475"/>
            <a:ext cx="2057400" cy="76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Platform/</a:t>
            </a:r>
          </a:p>
          <a:p>
            <a:pPr algn="ctr"/>
            <a:r>
              <a:rPr lang="en-US" dirty="0" smtClean="0"/>
              <a:t>observatory</a:t>
            </a:r>
            <a:endParaRPr lang="en-US" dirty="0"/>
          </a:p>
        </p:txBody>
      </p:sp>
      <p:sp>
        <p:nvSpPr>
          <p:cNvPr id="5" name="Rectangle 4"/>
          <p:cNvSpPr/>
          <p:nvPr/>
        </p:nvSpPr>
        <p:spPr>
          <a:xfrm>
            <a:off x="7308764" y="4602316"/>
            <a:ext cx="1511551" cy="830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monitoring</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B4B7B0A6-2DE2-4FEE-A9D7-70119A4AD7FF}" type="slidenum">
              <a:rPr lang="en-US" smtClean="0"/>
              <a:pPr/>
              <a:t>25</a:t>
            </a:fld>
            <a:endParaRPr lang="en-US" dirty="0"/>
          </a:p>
        </p:txBody>
      </p:sp>
      <p:pic>
        <p:nvPicPr>
          <p:cNvPr id="21" name="Picture 20" descr="ADB logo"/>
          <p:cNvPicPr>
            <a:picLocks noChangeAspect="1" noChangeArrowheads="1"/>
          </p:cNvPicPr>
          <p:nvPr/>
        </p:nvPicPr>
        <p:blipFill>
          <a:blip r:embed="rId7"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2111867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470648" cy="990600"/>
          </a:xfrm>
        </p:spPr>
        <p:txBody>
          <a:bodyPr>
            <a:normAutofit fontScale="90000"/>
          </a:bodyPr>
          <a:lstStyle/>
          <a:p>
            <a:r>
              <a:rPr lang="en-US" dirty="0" smtClean="0"/>
              <a:t>Structure of the assessment framework</a:t>
            </a:r>
            <a:endParaRPr lang="en-US" dirty="0"/>
          </a:p>
        </p:txBody>
      </p:sp>
      <p:sp>
        <p:nvSpPr>
          <p:cNvPr id="4" name="Rounded Rectangle 3"/>
          <p:cNvSpPr/>
          <p:nvPr/>
        </p:nvSpPr>
        <p:spPr>
          <a:xfrm>
            <a:off x="609600" y="1600200"/>
            <a:ext cx="1371600" cy="495300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2133600" y="1600200"/>
            <a:ext cx="1676400" cy="4953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62000" y="1600200"/>
            <a:ext cx="1066800" cy="492443"/>
          </a:xfrm>
          <a:prstGeom prst="rect">
            <a:avLst/>
          </a:prstGeom>
          <a:noFill/>
        </p:spPr>
        <p:txBody>
          <a:bodyPr wrap="square" rtlCol="0">
            <a:spAutoFit/>
          </a:bodyPr>
          <a:lstStyle/>
          <a:p>
            <a:pPr algn="ctr"/>
            <a:r>
              <a:rPr lang="en-US" sz="2600" dirty="0" smtClean="0"/>
              <a:t>Area</a:t>
            </a:r>
            <a:endParaRPr lang="en-US" sz="2600" dirty="0"/>
          </a:p>
        </p:txBody>
      </p:sp>
      <p:sp>
        <p:nvSpPr>
          <p:cNvPr id="10" name="Rounded Rectangle 9"/>
          <p:cNvSpPr/>
          <p:nvPr/>
        </p:nvSpPr>
        <p:spPr>
          <a:xfrm>
            <a:off x="685800" y="3429000"/>
            <a:ext cx="1219200" cy="838200"/>
          </a:xfrm>
          <a:prstGeom prst="round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85800" y="3429000"/>
            <a:ext cx="1219200" cy="830997"/>
          </a:xfrm>
          <a:prstGeom prst="rect">
            <a:avLst/>
          </a:prstGeom>
          <a:solidFill>
            <a:schemeClr val="bg2">
              <a:lumMod val="75000"/>
            </a:schemeClr>
          </a:solidFill>
          <a:ln cap="rnd">
            <a:noFill/>
          </a:ln>
        </p:spPr>
        <p:txBody>
          <a:bodyPr wrap="square" rtlCol="0">
            <a:spAutoFit/>
          </a:bodyPr>
          <a:lstStyle/>
          <a:p>
            <a:pPr algn="ctr"/>
            <a:r>
              <a:rPr lang="en-US" sz="1600" dirty="0" smtClean="0">
                <a:latin typeface="Arial" pitchFamily="34" charset="0"/>
                <a:cs typeface="Arial" pitchFamily="34" charset="0"/>
              </a:rPr>
              <a:t>Legal and Institutional Framework</a:t>
            </a:r>
            <a:endParaRPr lang="en-US" sz="1600" dirty="0">
              <a:latin typeface="Arial" pitchFamily="34" charset="0"/>
              <a:cs typeface="Arial" pitchFamily="34" charset="0"/>
            </a:endParaRPr>
          </a:p>
        </p:txBody>
      </p:sp>
      <p:sp>
        <p:nvSpPr>
          <p:cNvPr id="11" name="TextBox 10"/>
          <p:cNvSpPr txBox="1"/>
          <p:nvPr/>
        </p:nvSpPr>
        <p:spPr>
          <a:xfrm>
            <a:off x="2209800" y="1600200"/>
            <a:ext cx="1524000" cy="492443"/>
          </a:xfrm>
          <a:prstGeom prst="rect">
            <a:avLst/>
          </a:prstGeom>
          <a:noFill/>
        </p:spPr>
        <p:txBody>
          <a:bodyPr wrap="square" rtlCol="0">
            <a:spAutoFit/>
          </a:bodyPr>
          <a:lstStyle/>
          <a:p>
            <a:pPr algn="ctr"/>
            <a:r>
              <a:rPr lang="en-US" sz="2600" dirty="0" smtClean="0"/>
              <a:t>Indicators</a:t>
            </a:r>
            <a:endParaRPr lang="en-US" sz="2600" dirty="0"/>
          </a:p>
        </p:txBody>
      </p:sp>
      <p:sp>
        <p:nvSpPr>
          <p:cNvPr id="13" name="Rounded Rectangle 12"/>
          <p:cNvSpPr/>
          <p:nvPr/>
        </p:nvSpPr>
        <p:spPr>
          <a:xfrm>
            <a:off x="2209800" y="2057400"/>
            <a:ext cx="1524000" cy="685800"/>
          </a:xfrm>
          <a:prstGeom prst="roundRect">
            <a:avLst/>
          </a:prstGeom>
          <a:solidFill>
            <a:schemeClr val="bg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latin typeface="Arial" pitchFamily="34" charset="0"/>
                <a:cs typeface="Arial" pitchFamily="34" charset="0"/>
              </a:rPr>
              <a:t>Recognition of a continuum of rights</a:t>
            </a:r>
            <a:endParaRPr lang="en-US" sz="1400" dirty="0">
              <a:solidFill>
                <a:schemeClr val="tx1"/>
              </a:solidFill>
              <a:latin typeface="Arial" pitchFamily="34" charset="0"/>
              <a:cs typeface="Arial" pitchFamily="34" charset="0"/>
            </a:endParaRPr>
          </a:p>
        </p:txBody>
      </p:sp>
      <p:sp>
        <p:nvSpPr>
          <p:cNvPr id="19" name="Rounded Rectangle 18"/>
          <p:cNvSpPr/>
          <p:nvPr/>
        </p:nvSpPr>
        <p:spPr>
          <a:xfrm>
            <a:off x="2209800" y="2819400"/>
            <a:ext cx="1524000" cy="457200"/>
          </a:xfrm>
          <a:prstGeom prst="roundRect">
            <a:avLst/>
          </a:prstGeom>
          <a:solidFill>
            <a:schemeClr val="bg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latin typeface="Arial" pitchFamily="34" charset="0"/>
                <a:cs typeface="Arial" pitchFamily="34" charset="0"/>
              </a:rPr>
              <a:t>Enforcement of rights</a:t>
            </a:r>
            <a:endParaRPr lang="en-US" sz="1400" dirty="0">
              <a:solidFill>
                <a:schemeClr val="tx1"/>
              </a:solidFill>
              <a:latin typeface="Arial" pitchFamily="34" charset="0"/>
              <a:cs typeface="Arial" pitchFamily="34" charset="0"/>
            </a:endParaRPr>
          </a:p>
        </p:txBody>
      </p:sp>
      <p:sp>
        <p:nvSpPr>
          <p:cNvPr id="21" name="Rounded Rectangle 20"/>
          <p:cNvSpPr/>
          <p:nvPr/>
        </p:nvSpPr>
        <p:spPr>
          <a:xfrm>
            <a:off x="2209800" y="3352800"/>
            <a:ext cx="1524000" cy="762000"/>
          </a:xfrm>
          <a:prstGeom prst="roundRect">
            <a:avLst/>
          </a:prstGeom>
          <a:solidFill>
            <a:schemeClr val="bg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latin typeface="Arial" pitchFamily="34" charset="0"/>
                <a:cs typeface="Arial" pitchFamily="34" charset="0"/>
              </a:rPr>
              <a:t>Mechanisms for recognition of rights</a:t>
            </a:r>
            <a:endParaRPr lang="en-US" sz="1400" dirty="0">
              <a:solidFill>
                <a:schemeClr val="tx1"/>
              </a:solidFill>
              <a:latin typeface="Arial" pitchFamily="34" charset="0"/>
              <a:cs typeface="Arial" pitchFamily="34" charset="0"/>
            </a:endParaRPr>
          </a:p>
        </p:txBody>
      </p:sp>
      <p:sp>
        <p:nvSpPr>
          <p:cNvPr id="22" name="Rounded Rectangle 21"/>
          <p:cNvSpPr/>
          <p:nvPr/>
        </p:nvSpPr>
        <p:spPr>
          <a:xfrm>
            <a:off x="2209800" y="4191000"/>
            <a:ext cx="1524000" cy="457200"/>
          </a:xfrm>
          <a:prstGeom prst="roundRect">
            <a:avLst/>
          </a:prstGeom>
          <a:solidFill>
            <a:schemeClr val="bg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latin typeface="Arial" pitchFamily="34" charset="0"/>
                <a:cs typeface="Arial" pitchFamily="34" charset="0"/>
              </a:rPr>
              <a:t>Restrictions on rights</a:t>
            </a:r>
            <a:endParaRPr lang="en-US" sz="1400" dirty="0">
              <a:solidFill>
                <a:schemeClr val="tx1"/>
              </a:solidFill>
              <a:latin typeface="Arial" pitchFamily="34" charset="0"/>
              <a:cs typeface="Arial" pitchFamily="34" charset="0"/>
            </a:endParaRPr>
          </a:p>
        </p:txBody>
      </p:sp>
      <p:sp>
        <p:nvSpPr>
          <p:cNvPr id="23" name="Rounded Rectangle 22"/>
          <p:cNvSpPr/>
          <p:nvPr/>
        </p:nvSpPr>
        <p:spPr>
          <a:xfrm>
            <a:off x="2209800" y="4724400"/>
            <a:ext cx="1524000" cy="609600"/>
          </a:xfrm>
          <a:prstGeom prst="roundRect">
            <a:avLst/>
          </a:prstGeom>
          <a:solidFill>
            <a:schemeClr val="bg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smtClean="0">
                <a:solidFill>
                  <a:schemeClr val="tx1"/>
                </a:solidFill>
                <a:latin typeface="Arial" pitchFamily="34" charset="0"/>
                <a:cs typeface="Arial" pitchFamily="34" charset="0"/>
              </a:rPr>
              <a:t>Clarity of institutional mandates</a:t>
            </a:r>
            <a:endParaRPr lang="en-US" sz="1300" dirty="0">
              <a:solidFill>
                <a:schemeClr val="tx1"/>
              </a:solidFill>
              <a:latin typeface="Arial" pitchFamily="34" charset="0"/>
              <a:cs typeface="Arial" pitchFamily="34" charset="0"/>
            </a:endParaRPr>
          </a:p>
        </p:txBody>
      </p:sp>
      <p:sp>
        <p:nvSpPr>
          <p:cNvPr id="24" name="Rounded Rectangle 23"/>
          <p:cNvSpPr/>
          <p:nvPr/>
        </p:nvSpPr>
        <p:spPr>
          <a:xfrm>
            <a:off x="2209800" y="5410200"/>
            <a:ext cx="1600200" cy="1066800"/>
          </a:xfrm>
          <a:prstGeom prst="roundRect">
            <a:avLst/>
          </a:prstGeom>
          <a:solidFill>
            <a:schemeClr val="bg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smtClean="0">
                <a:solidFill>
                  <a:schemeClr val="tx1"/>
                </a:solidFill>
                <a:latin typeface="Arial" pitchFamily="34" charset="0"/>
                <a:cs typeface="Arial" pitchFamily="34" charset="0"/>
              </a:rPr>
              <a:t>Equity and nondiscrimination in the decision-making process</a:t>
            </a:r>
            <a:endParaRPr lang="en-US" sz="1300" dirty="0">
              <a:solidFill>
                <a:schemeClr val="tx1"/>
              </a:solidFill>
              <a:latin typeface="Arial" pitchFamily="34" charset="0"/>
              <a:cs typeface="Arial" pitchFamily="34" charset="0"/>
            </a:endParaRPr>
          </a:p>
        </p:txBody>
      </p:sp>
      <p:sp>
        <p:nvSpPr>
          <p:cNvPr id="41" name="Rounded Rectangle 40"/>
          <p:cNvSpPr/>
          <p:nvPr/>
        </p:nvSpPr>
        <p:spPr>
          <a:xfrm>
            <a:off x="3962400" y="1600200"/>
            <a:ext cx="3505200" cy="4953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4114800" y="2209800"/>
            <a:ext cx="3276600" cy="762000"/>
          </a:xfrm>
          <a:prstGeom prst="roundRect">
            <a:avLst/>
          </a:prstGeom>
          <a:solidFill>
            <a:schemeClr val="bg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Arial" pitchFamily="34" charset="0"/>
                <a:cs typeface="Arial" pitchFamily="34" charset="0"/>
              </a:rPr>
              <a:t>Land tenure rights recognition (rural)</a:t>
            </a:r>
            <a:endParaRPr lang="en-US" sz="1200" b="1" dirty="0">
              <a:solidFill>
                <a:schemeClr val="tx1"/>
              </a:solidFill>
              <a:latin typeface="Arial" pitchFamily="34" charset="0"/>
              <a:cs typeface="Arial" pitchFamily="34" charset="0"/>
            </a:endParaRPr>
          </a:p>
        </p:txBody>
      </p:sp>
      <p:sp>
        <p:nvSpPr>
          <p:cNvPr id="46" name="TextBox 45"/>
          <p:cNvSpPr txBox="1"/>
          <p:nvPr/>
        </p:nvSpPr>
        <p:spPr>
          <a:xfrm>
            <a:off x="4419600" y="1600200"/>
            <a:ext cx="2438400" cy="492443"/>
          </a:xfrm>
          <a:prstGeom prst="rect">
            <a:avLst/>
          </a:prstGeom>
          <a:noFill/>
        </p:spPr>
        <p:txBody>
          <a:bodyPr wrap="square" rtlCol="0">
            <a:spAutoFit/>
          </a:bodyPr>
          <a:lstStyle/>
          <a:p>
            <a:pPr algn="ctr"/>
            <a:r>
              <a:rPr lang="en-US" sz="2600" dirty="0" smtClean="0"/>
              <a:t>Dimensions</a:t>
            </a:r>
            <a:endParaRPr lang="en-US" sz="2600" dirty="0"/>
          </a:p>
        </p:txBody>
      </p:sp>
      <p:sp>
        <p:nvSpPr>
          <p:cNvPr id="55" name="Rounded Rectangle 54"/>
          <p:cNvSpPr/>
          <p:nvPr/>
        </p:nvSpPr>
        <p:spPr>
          <a:xfrm>
            <a:off x="4114800" y="3124200"/>
            <a:ext cx="3276600" cy="685800"/>
          </a:xfrm>
          <a:prstGeom prst="roundRect">
            <a:avLst/>
          </a:prstGeom>
          <a:solidFill>
            <a:schemeClr val="bg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Arial" pitchFamily="34" charset="0"/>
                <a:cs typeface="Arial" pitchFamily="34" charset="0"/>
              </a:rPr>
              <a:t>Land tenure rights recognition (urban)</a:t>
            </a:r>
            <a:endParaRPr lang="en-US" sz="1200" b="1" dirty="0">
              <a:solidFill>
                <a:schemeClr val="tx1"/>
              </a:solidFill>
              <a:latin typeface="Arial" pitchFamily="34" charset="0"/>
              <a:cs typeface="Arial" pitchFamily="34" charset="0"/>
            </a:endParaRPr>
          </a:p>
        </p:txBody>
      </p:sp>
      <p:sp>
        <p:nvSpPr>
          <p:cNvPr id="57" name="Rounded Rectangle 56"/>
          <p:cNvSpPr/>
          <p:nvPr/>
        </p:nvSpPr>
        <p:spPr>
          <a:xfrm>
            <a:off x="4114800" y="3962400"/>
            <a:ext cx="3276600" cy="685800"/>
          </a:xfrm>
          <a:prstGeom prst="roundRect">
            <a:avLst/>
          </a:prstGeom>
          <a:solidFill>
            <a:schemeClr val="bg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Arial" pitchFamily="34" charset="0"/>
                <a:cs typeface="Arial" pitchFamily="34" charset="0"/>
              </a:rPr>
              <a:t>Rural group rights recognition</a:t>
            </a:r>
          </a:p>
        </p:txBody>
      </p:sp>
      <p:sp>
        <p:nvSpPr>
          <p:cNvPr id="66" name="Rounded Rectangle 65"/>
          <p:cNvSpPr/>
          <p:nvPr/>
        </p:nvSpPr>
        <p:spPr>
          <a:xfrm>
            <a:off x="4114800" y="4800600"/>
            <a:ext cx="3276600" cy="685800"/>
          </a:xfrm>
          <a:prstGeom prst="roundRect">
            <a:avLst/>
          </a:prstGeom>
          <a:solidFill>
            <a:schemeClr val="bg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Arial" pitchFamily="34" charset="0"/>
                <a:cs typeface="Arial" pitchFamily="34" charset="0"/>
              </a:rPr>
              <a:t>Urban group rights recognition in informal areas</a:t>
            </a:r>
          </a:p>
        </p:txBody>
      </p:sp>
      <p:sp>
        <p:nvSpPr>
          <p:cNvPr id="114" name="Rounded Rectangle 113"/>
          <p:cNvSpPr/>
          <p:nvPr/>
        </p:nvSpPr>
        <p:spPr>
          <a:xfrm>
            <a:off x="7620000" y="1600200"/>
            <a:ext cx="1371600" cy="4953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7772400" y="1600200"/>
            <a:ext cx="1066800" cy="492443"/>
          </a:xfrm>
          <a:prstGeom prst="rect">
            <a:avLst/>
          </a:prstGeom>
          <a:noFill/>
        </p:spPr>
        <p:txBody>
          <a:bodyPr wrap="square" rtlCol="0">
            <a:spAutoFit/>
          </a:bodyPr>
          <a:lstStyle/>
          <a:p>
            <a:pPr algn="ctr"/>
            <a:r>
              <a:rPr lang="en-US" sz="2600" dirty="0" smtClean="0"/>
              <a:t>Score</a:t>
            </a:r>
            <a:endParaRPr lang="en-US" sz="2600" dirty="0"/>
          </a:p>
        </p:txBody>
      </p:sp>
      <p:sp>
        <p:nvSpPr>
          <p:cNvPr id="156" name="Rounded Rectangle 155"/>
          <p:cNvSpPr/>
          <p:nvPr/>
        </p:nvSpPr>
        <p:spPr>
          <a:xfrm>
            <a:off x="4114800" y="5638800"/>
            <a:ext cx="3276600" cy="685800"/>
          </a:xfrm>
          <a:prstGeom prst="roundRect">
            <a:avLst/>
          </a:prstGeom>
          <a:solidFill>
            <a:schemeClr val="bg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Arial" pitchFamily="34" charset="0"/>
                <a:cs typeface="Arial" pitchFamily="34" charset="0"/>
              </a:rPr>
              <a:t>Opportunities for tenure individualization</a:t>
            </a:r>
          </a:p>
        </p:txBody>
      </p:sp>
      <p:sp>
        <p:nvSpPr>
          <p:cNvPr id="167" name="Rounded Rectangle 166"/>
          <p:cNvSpPr/>
          <p:nvPr/>
        </p:nvSpPr>
        <p:spPr>
          <a:xfrm>
            <a:off x="7696200" y="2057400"/>
            <a:ext cx="304800" cy="304800"/>
          </a:xfrm>
          <a:prstGeom prst="roundRect">
            <a:avLst/>
          </a:prstGeom>
          <a:solidFill>
            <a:srgbClr val="92D05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Arial" pitchFamily="34" charset="0"/>
                <a:cs typeface="Arial" pitchFamily="34" charset="0"/>
              </a:rPr>
              <a:t>A</a:t>
            </a:r>
            <a:endParaRPr lang="en-US" sz="1200" b="1" dirty="0">
              <a:solidFill>
                <a:schemeClr val="tx1"/>
              </a:solidFill>
              <a:latin typeface="Arial" pitchFamily="34" charset="0"/>
              <a:cs typeface="Arial" pitchFamily="34" charset="0"/>
            </a:endParaRPr>
          </a:p>
        </p:txBody>
      </p:sp>
      <p:sp>
        <p:nvSpPr>
          <p:cNvPr id="52" name="Rounded Rectangle 51"/>
          <p:cNvSpPr/>
          <p:nvPr/>
        </p:nvSpPr>
        <p:spPr>
          <a:xfrm>
            <a:off x="8001000" y="2057400"/>
            <a:ext cx="304800" cy="304800"/>
          </a:xfrm>
          <a:prstGeom prst="round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Arial" pitchFamily="34" charset="0"/>
                <a:cs typeface="Arial" pitchFamily="34" charset="0"/>
              </a:rPr>
              <a:t>B</a:t>
            </a:r>
            <a:endParaRPr lang="en-US" sz="1200" b="1" dirty="0">
              <a:solidFill>
                <a:schemeClr val="tx1"/>
              </a:solidFill>
              <a:latin typeface="Arial" pitchFamily="34" charset="0"/>
              <a:cs typeface="Arial" pitchFamily="34" charset="0"/>
            </a:endParaRPr>
          </a:p>
        </p:txBody>
      </p:sp>
      <p:sp>
        <p:nvSpPr>
          <p:cNvPr id="53" name="Rounded Rectangle 52"/>
          <p:cNvSpPr/>
          <p:nvPr/>
        </p:nvSpPr>
        <p:spPr>
          <a:xfrm>
            <a:off x="8305800" y="2057400"/>
            <a:ext cx="304800" cy="304800"/>
          </a:xfrm>
          <a:prstGeom prst="round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Arial" pitchFamily="34" charset="0"/>
                <a:cs typeface="Arial" pitchFamily="34" charset="0"/>
              </a:rPr>
              <a:t>C</a:t>
            </a:r>
            <a:endParaRPr lang="en-US" sz="1200" b="1" dirty="0">
              <a:solidFill>
                <a:schemeClr val="tx1"/>
              </a:solidFill>
              <a:latin typeface="Arial" pitchFamily="34" charset="0"/>
              <a:cs typeface="Arial" pitchFamily="34" charset="0"/>
            </a:endParaRPr>
          </a:p>
        </p:txBody>
      </p:sp>
      <p:sp>
        <p:nvSpPr>
          <p:cNvPr id="54" name="Rounded Rectangle 53"/>
          <p:cNvSpPr/>
          <p:nvPr/>
        </p:nvSpPr>
        <p:spPr>
          <a:xfrm>
            <a:off x="8610600" y="2057400"/>
            <a:ext cx="304800" cy="304800"/>
          </a:xfrm>
          <a:prstGeom prst="round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Arial" pitchFamily="34" charset="0"/>
                <a:cs typeface="Arial" pitchFamily="34" charset="0"/>
              </a:rPr>
              <a:t>D</a:t>
            </a:r>
            <a:endParaRPr lang="en-US" sz="1200" b="1" dirty="0">
              <a:solidFill>
                <a:schemeClr val="tx1"/>
              </a:solidFill>
              <a:latin typeface="Arial" pitchFamily="34" charset="0"/>
              <a:cs typeface="Arial" pitchFamily="34" charset="0"/>
            </a:endParaRPr>
          </a:p>
        </p:txBody>
      </p:sp>
      <p:sp>
        <p:nvSpPr>
          <p:cNvPr id="65" name="Rounded Rectangle 64"/>
          <p:cNvSpPr/>
          <p:nvPr/>
        </p:nvSpPr>
        <p:spPr>
          <a:xfrm>
            <a:off x="7924800" y="2438400"/>
            <a:ext cx="762000" cy="5334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Arial" pitchFamily="34" charset="0"/>
              <a:cs typeface="Arial" pitchFamily="34" charset="0"/>
            </a:endParaRPr>
          </a:p>
        </p:txBody>
      </p:sp>
      <p:cxnSp>
        <p:nvCxnSpPr>
          <p:cNvPr id="68" name="Straight Connector 67"/>
          <p:cNvCxnSpPr/>
          <p:nvPr/>
        </p:nvCxnSpPr>
        <p:spPr>
          <a:xfrm>
            <a:off x="2057400" y="2209800"/>
            <a:ext cx="0" cy="38100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057400" y="2209800"/>
            <a:ext cx="1524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057400" y="3048000"/>
            <a:ext cx="1524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057400" y="3657600"/>
            <a:ext cx="1524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057400" y="4419600"/>
            <a:ext cx="1524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057400" y="5029200"/>
            <a:ext cx="1524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57400" y="6019800"/>
            <a:ext cx="1524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905000" y="3886200"/>
            <a:ext cx="1524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886200" y="2362200"/>
            <a:ext cx="0" cy="38100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733800" y="2362200"/>
            <a:ext cx="1524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886200" y="2590800"/>
            <a:ext cx="2286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86200" y="3429000"/>
            <a:ext cx="2286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886200" y="4267200"/>
            <a:ext cx="2286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86200" y="5105400"/>
            <a:ext cx="2286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86200" y="6172200"/>
            <a:ext cx="228600" cy="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96" name="Rounded Rectangle 95"/>
          <p:cNvSpPr/>
          <p:nvPr/>
        </p:nvSpPr>
        <p:spPr>
          <a:xfrm>
            <a:off x="7924800" y="3200400"/>
            <a:ext cx="762000" cy="5334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Arial" pitchFamily="34" charset="0"/>
              <a:cs typeface="Arial" pitchFamily="34" charset="0"/>
            </a:endParaRPr>
          </a:p>
        </p:txBody>
      </p:sp>
      <p:sp>
        <p:nvSpPr>
          <p:cNvPr id="97" name="Rounded Rectangle 96"/>
          <p:cNvSpPr/>
          <p:nvPr/>
        </p:nvSpPr>
        <p:spPr>
          <a:xfrm>
            <a:off x="7924800" y="4038600"/>
            <a:ext cx="762000" cy="5334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Arial" pitchFamily="34" charset="0"/>
              <a:cs typeface="Arial" pitchFamily="34" charset="0"/>
            </a:endParaRPr>
          </a:p>
        </p:txBody>
      </p:sp>
      <p:sp>
        <p:nvSpPr>
          <p:cNvPr id="98" name="Rounded Rectangle 97"/>
          <p:cNvSpPr/>
          <p:nvPr/>
        </p:nvSpPr>
        <p:spPr>
          <a:xfrm>
            <a:off x="7924800" y="4876800"/>
            <a:ext cx="762000" cy="5334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Arial" pitchFamily="34" charset="0"/>
              <a:cs typeface="Arial" pitchFamily="34" charset="0"/>
            </a:endParaRPr>
          </a:p>
        </p:txBody>
      </p:sp>
      <p:sp>
        <p:nvSpPr>
          <p:cNvPr id="99" name="Rounded Rectangle 98"/>
          <p:cNvSpPr/>
          <p:nvPr/>
        </p:nvSpPr>
        <p:spPr>
          <a:xfrm>
            <a:off x="7924800" y="5715000"/>
            <a:ext cx="762000" cy="5334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Arial" pitchFamily="34" charset="0"/>
              <a:cs typeface="Arial" pitchFamily="34" charset="0"/>
            </a:endParaRPr>
          </a:p>
        </p:txBody>
      </p:sp>
      <p:pic>
        <p:nvPicPr>
          <p:cNvPr id="48" name="Picture 47"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3625982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0-#ppt_w/2"/>
                                          </p:val>
                                        </p:tav>
                                        <p:tav tm="100000">
                                          <p:val>
                                            <p:strVal val="#ppt_x"/>
                                          </p:val>
                                        </p:tav>
                                      </p:tavLst>
                                    </p:anim>
                                    <p:anim calcmode="lin" valueType="num">
                                      <p:cBhvr additive="base">
                                        <p:cTn id="3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4"/>
                                        </p:tgtEl>
                                        <p:attrNameLst>
                                          <p:attrName>style.visibility</p:attrName>
                                        </p:attrNameLst>
                                      </p:cBhvr>
                                      <p:to>
                                        <p:strVal val="visible"/>
                                      </p:to>
                                    </p:set>
                                    <p:anim calcmode="lin" valueType="num">
                                      <p:cBhvr additive="base">
                                        <p:cTn id="37" dur="500" fill="hold"/>
                                        <p:tgtEl>
                                          <p:spTgt spid="114"/>
                                        </p:tgtEl>
                                        <p:attrNameLst>
                                          <p:attrName>ppt_x</p:attrName>
                                        </p:attrNameLst>
                                      </p:cBhvr>
                                      <p:tavLst>
                                        <p:tav tm="0">
                                          <p:val>
                                            <p:strVal val="0-#ppt_w/2"/>
                                          </p:val>
                                        </p:tav>
                                        <p:tav tm="100000">
                                          <p:val>
                                            <p:strVal val="#ppt_x"/>
                                          </p:val>
                                        </p:tav>
                                      </p:tavLst>
                                    </p:anim>
                                    <p:anim calcmode="lin" valueType="num">
                                      <p:cBhvr additive="base">
                                        <p:cTn id="38" dur="500" fill="hold"/>
                                        <p:tgtEl>
                                          <p:spTgt spid="11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anim calcmode="lin" valueType="num">
                                      <p:cBhvr additive="base">
                                        <p:cTn id="41" dur="500" fill="hold"/>
                                        <p:tgtEl>
                                          <p:spTgt spid="115"/>
                                        </p:tgtEl>
                                        <p:attrNameLst>
                                          <p:attrName>ppt_x</p:attrName>
                                        </p:attrNameLst>
                                      </p:cBhvr>
                                      <p:tavLst>
                                        <p:tav tm="0">
                                          <p:val>
                                            <p:strVal val="0-#ppt_w/2"/>
                                          </p:val>
                                        </p:tav>
                                        <p:tav tm="100000">
                                          <p:val>
                                            <p:strVal val="#ppt_x"/>
                                          </p:val>
                                        </p:tav>
                                      </p:tavLst>
                                    </p:anim>
                                    <p:anim calcmode="lin" valueType="num">
                                      <p:cBhvr additive="base">
                                        <p:cTn id="42" dur="5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77"/>
                                        </p:tgtEl>
                                        <p:attrNameLst>
                                          <p:attrName>style.visibility</p:attrName>
                                        </p:attrNameLst>
                                      </p:cBhvr>
                                      <p:to>
                                        <p:strVal val="visible"/>
                                      </p:to>
                                    </p:set>
                                    <p:anim calcmode="lin" valueType="num">
                                      <p:cBhvr additive="base">
                                        <p:cTn id="57" dur="500" fill="hold"/>
                                        <p:tgtEl>
                                          <p:spTgt spid="77"/>
                                        </p:tgtEl>
                                        <p:attrNameLst>
                                          <p:attrName>ppt_x</p:attrName>
                                        </p:attrNameLst>
                                      </p:cBhvr>
                                      <p:tavLst>
                                        <p:tav tm="0">
                                          <p:val>
                                            <p:strVal val="0-#ppt_w/2"/>
                                          </p:val>
                                        </p:tav>
                                        <p:tav tm="100000">
                                          <p:val>
                                            <p:strVal val="#ppt_x"/>
                                          </p:val>
                                        </p:tav>
                                      </p:tavLst>
                                    </p:anim>
                                    <p:anim calcmode="lin" valueType="num">
                                      <p:cBhvr additive="base">
                                        <p:cTn id="58" dur="500" fill="hold"/>
                                        <p:tgtEl>
                                          <p:spTgt spid="77"/>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0-#ppt_w/2"/>
                                          </p:val>
                                        </p:tav>
                                        <p:tav tm="100000">
                                          <p:val>
                                            <p:strVal val="#ppt_x"/>
                                          </p:val>
                                        </p:tav>
                                      </p:tavLst>
                                    </p:anim>
                                    <p:anim calcmode="lin" valueType="num">
                                      <p:cBhvr additive="base">
                                        <p:cTn id="62" dur="500" fill="hold"/>
                                        <p:tgtEl>
                                          <p:spTgt spid="68"/>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0-#ppt_w/2"/>
                                          </p:val>
                                        </p:tav>
                                        <p:tav tm="100000">
                                          <p:val>
                                            <p:strVal val="#ppt_x"/>
                                          </p:val>
                                        </p:tav>
                                      </p:tavLst>
                                    </p:anim>
                                    <p:anim calcmode="lin" valueType="num">
                                      <p:cBhvr additive="base">
                                        <p:cTn id="66" dur="500" fill="hold"/>
                                        <p:tgtEl>
                                          <p:spTgt spid="71"/>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0-#ppt_w/2"/>
                                          </p:val>
                                        </p:tav>
                                        <p:tav tm="100000">
                                          <p:val>
                                            <p:strVal val="#ppt_x"/>
                                          </p:val>
                                        </p:tav>
                                      </p:tavLst>
                                    </p:anim>
                                    <p:anim calcmode="lin" valueType="num">
                                      <p:cBhvr additive="base">
                                        <p:cTn id="70" dur="500" fill="hold"/>
                                        <p:tgtEl>
                                          <p:spTgt spid="72"/>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500" fill="hold"/>
                                        <p:tgtEl>
                                          <p:spTgt spid="73"/>
                                        </p:tgtEl>
                                        <p:attrNameLst>
                                          <p:attrName>ppt_x</p:attrName>
                                        </p:attrNameLst>
                                      </p:cBhvr>
                                      <p:tavLst>
                                        <p:tav tm="0">
                                          <p:val>
                                            <p:strVal val="0-#ppt_w/2"/>
                                          </p:val>
                                        </p:tav>
                                        <p:tav tm="100000">
                                          <p:val>
                                            <p:strVal val="#ppt_x"/>
                                          </p:val>
                                        </p:tav>
                                      </p:tavLst>
                                    </p:anim>
                                    <p:anim calcmode="lin" valueType="num">
                                      <p:cBhvr additive="base">
                                        <p:cTn id="74" dur="500" fill="hold"/>
                                        <p:tgtEl>
                                          <p:spTgt spid="73"/>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fill="hold"/>
                                        <p:tgtEl>
                                          <p:spTgt spid="74"/>
                                        </p:tgtEl>
                                        <p:attrNameLst>
                                          <p:attrName>ppt_x</p:attrName>
                                        </p:attrNameLst>
                                      </p:cBhvr>
                                      <p:tavLst>
                                        <p:tav tm="0">
                                          <p:val>
                                            <p:strVal val="0-#ppt_w/2"/>
                                          </p:val>
                                        </p:tav>
                                        <p:tav tm="100000">
                                          <p:val>
                                            <p:strVal val="#ppt_x"/>
                                          </p:val>
                                        </p:tav>
                                      </p:tavLst>
                                    </p:anim>
                                    <p:anim calcmode="lin" valueType="num">
                                      <p:cBhvr additive="base">
                                        <p:cTn id="78" dur="500" fill="hold"/>
                                        <p:tgtEl>
                                          <p:spTgt spid="74"/>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75"/>
                                        </p:tgtEl>
                                        <p:attrNameLst>
                                          <p:attrName>style.visibility</p:attrName>
                                        </p:attrNameLst>
                                      </p:cBhvr>
                                      <p:to>
                                        <p:strVal val="visible"/>
                                      </p:to>
                                    </p:set>
                                    <p:anim calcmode="lin" valueType="num">
                                      <p:cBhvr additive="base">
                                        <p:cTn id="81" dur="500" fill="hold"/>
                                        <p:tgtEl>
                                          <p:spTgt spid="75"/>
                                        </p:tgtEl>
                                        <p:attrNameLst>
                                          <p:attrName>ppt_x</p:attrName>
                                        </p:attrNameLst>
                                      </p:cBhvr>
                                      <p:tavLst>
                                        <p:tav tm="0">
                                          <p:val>
                                            <p:strVal val="0-#ppt_w/2"/>
                                          </p:val>
                                        </p:tav>
                                        <p:tav tm="100000">
                                          <p:val>
                                            <p:strVal val="#ppt_x"/>
                                          </p:val>
                                        </p:tav>
                                      </p:tavLst>
                                    </p:anim>
                                    <p:anim calcmode="lin" valueType="num">
                                      <p:cBhvr additive="base">
                                        <p:cTn id="82" dur="500" fill="hold"/>
                                        <p:tgtEl>
                                          <p:spTgt spid="75"/>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0-#ppt_w/2"/>
                                          </p:val>
                                        </p:tav>
                                        <p:tav tm="100000">
                                          <p:val>
                                            <p:strVal val="#ppt_x"/>
                                          </p:val>
                                        </p:tav>
                                      </p:tavLst>
                                    </p:anim>
                                    <p:anim calcmode="lin" valueType="num">
                                      <p:cBhvr additive="base">
                                        <p:cTn id="86" dur="500" fill="hold"/>
                                        <p:tgtEl>
                                          <p:spTgt spid="76"/>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0-#ppt_w/2"/>
                                          </p:val>
                                        </p:tav>
                                        <p:tav tm="100000">
                                          <p:val>
                                            <p:strVal val="#ppt_x"/>
                                          </p:val>
                                        </p:tav>
                                      </p:tavLst>
                                    </p:anim>
                                    <p:anim calcmode="lin" valueType="num">
                                      <p:cBhvr additive="base">
                                        <p:cTn id="90" dur="500" fill="hold"/>
                                        <p:tgtEl>
                                          <p:spTgt spid="13"/>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additive="base">
                                        <p:cTn id="93" dur="500" fill="hold"/>
                                        <p:tgtEl>
                                          <p:spTgt spid="19"/>
                                        </p:tgtEl>
                                        <p:attrNameLst>
                                          <p:attrName>ppt_x</p:attrName>
                                        </p:attrNameLst>
                                      </p:cBhvr>
                                      <p:tavLst>
                                        <p:tav tm="0">
                                          <p:val>
                                            <p:strVal val="0-#ppt_w/2"/>
                                          </p:val>
                                        </p:tav>
                                        <p:tav tm="100000">
                                          <p:val>
                                            <p:strVal val="#ppt_x"/>
                                          </p:val>
                                        </p:tav>
                                      </p:tavLst>
                                    </p:anim>
                                    <p:anim calcmode="lin" valueType="num">
                                      <p:cBhvr additive="base">
                                        <p:cTn id="94" dur="500" fill="hold"/>
                                        <p:tgtEl>
                                          <p:spTgt spid="1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0-#ppt_w/2"/>
                                          </p:val>
                                        </p:tav>
                                        <p:tav tm="100000">
                                          <p:val>
                                            <p:strVal val="#ppt_x"/>
                                          </p:val>
                                        </p:tav>
                                      </p:tavLst>
                                    </p:anim>
                                    <p:anim calcmode="lin" valueType="num">
                                      <p:cBhvr additive="base">
                                        <p:cTn id="98" dur="500" fill="hold"/>
                                        <p:tgtEl>
                                          <p:spTgt spid="21"/>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fill="hold"/>
                                        <p:tgtEl>
                                          <p:spTgt spid="22"/>
                                        </p:tgtEl>
                                        <p:attrNameLst>
                                          <p:attrName>ppt_x</p:attrName>
                                        </p:attrNameLst>
                                      </p:cBhvr>
                                      <p:tavLst>
                                        <p:tav tm="0">
                                          <p:val>
                                            <p:strVal val="0-#ppt_w/2"/>
                                          </p:val>
                                        </p:tav>
                                        <p:tav tm="100000">
                                          <p:val>
                                            <p:strVal val="#ppt_x"/>
                                          </p:val>
                                        </p:tav>
                                      </p:tavLst>
                                    </p:anim>
                                    <p:anim calcmode="lin" valueType="num">
                                      <p:cBhvr additive="base">
                                        <p:cTn id="102" dur="500" fill="hold"/>
                                        <p:tgtEl>
                                          <p:spTgt spid="22"/>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additive="base">
                                        <p:cTn id="105" dur="500" fill="hold"/>
                                        <p:tgtEl>
                                          <p:spTgt spid="23"/>
                                        </p:tgtEl>
                                        <p:attrNameLst>
                                          <p:attrName>ppt_x</p:attrName>
                                        </p:attrNameLst>
                                      </p:cBhvr>
                                      <p:tavLst>
                                        <p:tav tm="0">
                                          <p:val>
                                            <p:strVal val="0-#ppt_w/2"/>
                                          </p:val>
                                        </p:tav>
                                        <p:tav tm="100000">
                                          <p:val>
                                            <p:strVal val="#ppt_x"/>
                                          </p:val>
                                        </p:tav>
                                      </p:tavLst>
                                    </p:anim>
                                    <p:anim calcmode="lin" valueType="num">
                                      <p:cBhvr additive="base">
                                        <p:cTn id="106" dur="500" fill="hold"/>
                                        <p:tgtEl>
                                          <p:spTgt spid="23"/>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0-#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79"/>
                                        </p:tgtEl>
                                        <p:attrNameLst>
                                          <p:attrName>style.visibility</p:attrName>
                                        </p:attrNameLst>
                                      </p:cBhvr>
                                      <p:to>
                                        <p:strVal val="visible"/>
                                      </p:to>
                                    </p:set>
                                    <p:anim calcmode="lin" valueType="num">
                                      <p:cBhvr additive="base">
                                        <p:cTn id="115" dur="500" fill="hold"/>
                                        <p:tgtEl>
                                          <p:spTgt spid="79"/>
                                        </p:tgtEl>
                                        <p:attrNameLst>
                                          <p:attrName>ppt_x</p:attrName>
                                        </p:attrNameLst>
                                      </p:cBhvr>
                                      <p:tavLst>
                                        <p:tav tm="0">
                                          <p:val>
                                            <p:strVal val="0-#ppt_w/2"/>
                                          </p:val>
                                        </p:tav>
                                        <p:tav tm="100000">
                                          <p:val>
                                            <p:strVal val="#ppt_x"/>
                                          </p:val>
                                        </p:tav>
                                      </p:tavLst>
                                    </p:anim>
                                    <p:anim calcmode="lin" valueType="num">
                                      <p:cBhvr additive="base">
                                        <p:cTn id="116" dur="500" fill="hold"/>
                                        <p:tgtEl>
                                          <p:spTgt spid="79"/>
                                        </p:tgtEl>
                                        <p:attrNameLst>
                                          <p:attrName>ppt_y</p:attrName>
                                        </p:attrNameLst>
                                      </p:cBhvr>
                                      <p:tavLst>
                                        <p:tav tm="0">
                                          <p:val>
                                            <p:strVal val="#ppt_y"/>
                                          </p:val>
                                        </p:tav>
                                        <p:tav tm="100000">
                                          <p:val>
                                            <p:strVal val="#ppt_y"/>
                                          </p:val>
                                        </p:tav>
                                      </p:tavLst>
                                    </p:anim>
                                  </p:childTnLst>
                                </p:cTn>
                              </p:par>
                              <p:par>
                                <p:cTn id="117" presetID="2" presetClass="entr" presetSubtype="8" fill="hold" nodeType="withEffect">
                                  <p:stCondLst>
                                    <p:cond delay="0"/>
                                  </p:stCondLst>
                                  <p:childTnLst>
                                    <p:set>
                                      <p:cBhvr>
                                        <p:cTn id="118" dur="1" fill="hold">
                                          <p:stCondLst>
                                            <p:cond delay="0"/>
                                          </p:stCondLst>
                                        </p:cTn>
                                        <p:tgtEl>
                                          <p:spTgt spid="78"/>
                                        </p:tgtEl>
                                        <p:attrNameLst>
                                          <p:attrName>style.visibility</p:attrName>
                                        </p:attrNameLst>
                                      </p:cBhvr>
                                      <p:to>
                                        <p:strVal val="visible"/>
                                      </p:to>
                                    </p:set>
                                    <p:anim calcmode="lin" valueType="num">
                                      <p:cBhvr additive="base">
                                        <p:cTn id="119" dur="500" fill="hold"/>
                                        <p:tgtEl>
                                          <p:spTgt spid="78"/>
                                        </p:tgtEl>
                                        <p:attrNameLst>
                                          <p:attrName>ppt_x</p:attrName>
                                        </p:attrNameLst>
                                      </p:cBhvr>
                                      <p:tavLst>
                                        <p:tav tm="0">
                                          <p:val>
                                            <p:strVal val="0-#ppt_w/2"/>
                                          </p:val>
                                        </p:tav>
                                        <p:tav tm="100000">
                                          <p:val>
                                            <p:strVal val="#ppt_x"/>
                                          </p:val>
                                        </p:tav>
                                      </p:tavLst>
                                    </p:anim>
                                    <p:anim calcmode="lin" valueType="num">
                                      <p:cBhvr additive="base">
                                        <p:cTn id="120" dur="500" fill="hold"/>
                                        <p:tgtEl>
                                          <p:spTgt spid="78"/>
                                        </p:tgtEl>
                                        <p:attrNameLst>
                                          <p:attrName>ppt_y</p:attrName>
                                        </p:attrNameLst>
                                      </p:cBhvr>
                                      <p:tavLst>
                                        <p:tav tm="0">
                                          <p:val>
                                            <p:strVal val="#ppt_y"/>
                                          </p:val>
                                        </p:tav>
                                        <p:tav tm="100000">
                                          <p:val>
                                            <p:strVal val="#ppt_y"/>
                                          </p:val>
                                        </p:tav>
                                      </p:tavLst>
                                    </p:anim>
                                  </p:childTnLst>
                                </p:cTn>
                              </p:par>
                              <p:par>
                                <p:cTn id="121" presetID="2" presetClass="entr" presetSubtype="8" fill="hold" nodeType="withEffect">
                                  <p:stCondLst>
                                    <p:cond delay="0"/>
                                  </p:stCondLst>
                                  <p:childTnLst>
                                    <p:set>
                                      <p:cBhvr>
                                        <p:cTn id="122" dur="1" fill="hold">
                                          <p:stCondLst>
                                            <p:cond delay="0"/>
                                          </p:stCondLst>
                                        </p:cTn>
                                        <p:tgtEl>
                                          <p:spTgt spid="81"/>
                                        </p:tgtEl>
                                        <p:attrNameLst>
                                          <p:attrName>style.visibility</p:attrName>
                                        </p:attrNameLst>
                                      </p:cBhvr>
                                      <p:to>
                                        <p:strVal val="visible"/>
                                      </p:to>
                                    </p:set>
                                    <p:anim calcmode="lin" valueType="num">
                                      <p:cBhvr additive="base">
                                        <p:cTn id="123" dur="500" fill="hold"/>
                                        <p:tgtEl>
                                          <p:spTgt spid="81"/>
                                        </p:tgtEl>
                                        <p:attrNameLst>
                                          <p:attrName>ppt_x</p:attrName>
                                        </p:attrNameLst>
                                      </p:cBhvr>
                                      <p:tavLst>
                                        <p:tav tm="0">
                                          <p:val>
                                            <p:strVal val="0-#ppt_w/2"/>
                                          </p:val>
                                        </p:tav>
                                        <p:tav tm="100000">
                                          <p:val>
                                            <p:strVal val="#ppt_x"/>
                                          </p:val>
                                        </p:tav>
                                      </p:tavLst>
                                    </p:anim>
                                    <p:anim calcmode="lin" valueType="num">
                                      <p:cBhvr additive="base">
                                        <p:cTn id="124" dur="500" fill="hold"/>
                                        <p:tgtEl>
                                          <p:spTgt spid="81"/>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82"/>
                                        </p:tgtEl>
                                        <p:attrNameLst>
                                          <p:attrName>style.visibility</p:attrName>
                                        </p:attrNameLst>
                                      </p:cBhvr>
                                      <p:to>
                                        <p:strVal val="visible"/>
                                      </p:to>
                                    </p:set>
                                    <p:anim calcmode="lin" valueType="num">
                                      <p:cBhvr additive="base">
                                        <p:cTn id="127" dur="500" fill="hold"/>
                                        <p:tgtEl>
                                          <p:spTgt spid="82"/>
                                        </p:tgtEl>
                                        <p:attrNameLst>
                                          <p:attrName>ppt_x</p:attrName>
                                        </p:attrNameLst>
                                      </p:cBhvr>
                                      <p:tavLst>
                                        <p:tav tm="0">
                                          <p:val>
                                            <p:strVal val="0-#ppt_w/2"/>
                                          </p:val>
                                        </p:tav>
                                        <p:tav tm="100000">
                                          <p:val>
                                            <p:strVal val="#ppt_x"/>
                                          </p:val>
                                        </p:tav>
                                      </p:tavLst>
                                    </p:anim>
                                    <p:anim calcmode="lin" valueType="num">
                                      <p:cBhvr additive="base">
                                        <p:cTn id="128" dur="500" fill="hold"/>
                                        <p:tgtEl>
                                          <p:spTgt spid="82"/>
                                        </p:tgtEl>
                                        <p:attrNameLst>
                                          <p:attrName>ppt_y</p:attrName>
                                        </p:attrNameLst>
                                      </p:cBhvr>
                                      <p:tavLst>
                                        <p:tav tm="0">
                                          <p:val>
                                            <p:strVal val="#ppt_y"/>
                                          </p:val>
                                        </p:tav>
                                        <p:tav tm="100000">
                                          <p:val>
                                            <p:strVal val="#ppt_y"/>
                                          </p:val>
                                        </p:tav>
                                      </p:tavLst>
                                    </p:anim>
                                  </p:childTnLst>
                                </p:cTn>
                              </p:par>
                              <p:par>
                                <p:cTn id="129" presetID="2" presetClass="entr" presetSubtype="8" fill="hold" nodeType="withEffect">
                                  <p:stCondLst>
                                    <p:cond delay="0"/>
                                  </p:stCondLst>
                                  <p:childTnLst>
                                    <p:set>
                                      <p:cBhvr>
                                        <p:cTn id="130" dur="1" fill="hold">
                                          <p:stCondLst>
                                            <p:cond delay="0"/>
                                          </p:stCondLst>
                                        </p:cTn>
                                        <p:tgtEl>
                                          <p:spTgt spid="83"/>
                                        </p:tgtEl>
                                        <p:attrNameLst>
                                          <p:attrName>style.visibility</p:attrName>
                                        </p:attrNameLst>
                                      </p:cBhvr>
                                      <p:to>
                                        <p:strVal val="visible"/>
                                      </p:to>
                                    </p:set>
                                    <p:anim calcmode="lin" valueType="num">
                                      <p:cBhvr additive="base">
                                        <p:cTn id="131" dur="500" fill="hold"/>
                                        <p:tgtEl>
                                          <p:spTgt spid="83"/>
                                        </p:tgtEl>
                                        <p:attrNameLst>
                                          <p:attrName>ppt_x</p:attrName>
                                        </p:attrNameLst>
                                      </p:cBhvr>
                                      <p:tavLst>
                                        <p:tav tm="0">
                                          <p:val>
                                            <p:strVal val="0-#ppt_w/2"/>
                                          </p:val>
                                        </p:tav>
                                        <p:tav tm="100000">
                                          <p:val>
                                            <p:strVal val="#ppt_x"/>
                                          </p:val>
                                        </p:tav>
                                      </p:tavLst>
                                    </p:anim>
                                    <p:anim calcmode="lin" valueType="num">
                                      <p:cBhvr additive="base">
                                        <p:cTn id="132" dur="500" fill="hold"/>
                                        <p:tgtEl>
                                          <p:spTgt spid="83"/>
                                        </p:tgtEl>
                                        <p:attrNameLst>
                                          <p:attrName>ppt_y</p:attrName>
                                        </p:attrNameLst>
                                      </p:cBhvr>
                                      <p:tavLst>
                                        <p:tav tm="0">
                                          <p:val>
                                            <p:strVal val="#ppt_y"/>
                                          </p:val>
                                        </p:tav>
                                        <p:tav tm="100000">
                                          <p:val>
                                            <p:strVal val="#ppt_y"/>
                                          </p:val>
                                        </p:tav>
                                      </p:tavLst>
                                    </p:anim>
                                  </p:childTnLst>
                                </p:cTn>
                              </p:par>
                              <p:par>
                                <p:cTn id="133" presetID="2" presetClass="entr" presetSubtype="8" fill="hold" nodeType="withEffect">
                                  <p:stCondLst>
                                    <p:cond delay="0"/>
                                  </p:stCondLst>
                                  <p:childTnLst>
                                    <p:set>
                                      <p:cBhvr>
                                        <p:cTn id="134" dur="1" fill="hold">
                                          <p:stCondLst>
                                            <p:cond delay="0"/>
                                          </p:stCondLst>
                                        </p:cTn>
                                        <p:tgtEl>
                                          <p:spTgt spid="84"/>
                                        </p:tgtEl>
                                        <p:attrNameLst>
                                          <p:attrName>style.visibility</p:attrName>
                                        </p:attrNameLst>
                                      </p:cBhvr>
                                      <p:to>
                                        <p:strVal val="visible"/>
                                      </p:to>
                                    </p:set>
                                    <p:anim calcmode="lin" valueType="num">
                                      <p:cBhvr additive="base">
                                        <p:cTn id="135" dur="500" fill="hold"/>
                                        <p:tgtEl>
                                          <p:spTgt spid="84"/>
                                        </p:tgtEl>
                                        <p:attrNameLst>
                                          <p:attrName>ppt_x</p:attrName>
                                        </p:attrNameLst>
                                      </p:cBhvr>
                                      <p:tavLst>
                                        <p:tav tm="0">
                                          <p:val>
                                            <p:strVal val="0-#ppt_w/2"/>
                                          </p:val>
                                        </p:tav>
                                        <p:tav tm="100000">
                                          <p:val>
                                            <p:strVal val="#ppt_x"/>
                                          </p:val>
                                        </p:tav>
                                      </p:tavLst>
                                    </p:anim>
                                    <p:anim calcmode="lin" valueType="num">
                                      <p:cBhvr additive="base">
                                        <p:cTn id="136" dur="500" fill="hold"/>
                                        <p:tgtEl>
                                          <p:spTgt spid="84"/>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85"/>
                                        </p:tgtEl>
                                        <p:attrNameLst>
                                          <p:attrName>style.visibility</p:attrName>
                                        </p:attrNameLst>
                                      </p:cBhvr>
                                      <p:to>
                                        <p:strVal val="visible"/>
                                      </p:to>
                                    </p:set>
                                    <p:anim calcmode="lin" valueType="num">
                                      <p:cBhvr additive="base">
                                        <p:cTn id="139" dur="500" fill="hold"/>
                                        <p:tgtEl>
                                          <p:spTgt spid="85"/>
                                        </p:tgtEl>
                                        <p:attrNameLst>
                                          <p:attrName>ppt_x</p:attrName>
                                        </p:attrNameLst>
                                      </p:cBhvr>
                                      <p:tavLst>
                                        <p:tav tm="0">
                                          <p:val>
                                            <p:strVal val="0-#ppt_w/2"/>
                                          </p:val>
                                        </p:tav>
                                        <p:tav tm="100000">
                                          <p:val>
                                            <p:strVal val="#ppt_x"/>
                                          </p:val>
                                        </p:tav>
                                      </p:tavLst>
                                    </p:anim>
                                    <p:anim calcmode="lin" valueType="num">
                                      <p:cBhvr additive="base">
                                        <p:cTn id="140" dur="500" fill="hold"/>
                                        <p:tgtEl>
                                          <p:spTgt spid="85"/>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44"/>
                                        </p:tgtEl>
                                        <p:attrNameLst>
                                          <p:attrName>style.visibility</p:attrName>
                                        </p:attrNameLst>
                                      </p:cBhvr>
                                      <p:to>
                                        <p:strVal val="visible"/>
                                      </p:to>
                                    </p:set>
                                    <p:anim calcmode="lin" valueType="num">
                                      <p:cBhvr additive="base">
                                        <p:cTn id="143" dur="500" fill="hold"/>
                                        <p:tgtEl>
                                          <p:spTgt spid="44"/>
                                        </p:tgtEl>
                                        <p:attrNameLst>
                                          <p:attrName>ppt_x</p:attrName>
                                        </p:attrNameLst>
                                      </p:cBhvr>
                                      <p:tavLst>
                                        <p:tav tm="0">
                                          <p:val>
                                            <p:strVal val="0-#ppt_w/2"/>
                                          </p:val>
                                        </p:tav>
                                        <p:tav tm="100000">
                                          <p:val>
                                            <p:strVal val="#ppt_x"/>
                                          </p:val>
                                        </p:tav>
                                      </p:tavLst>
                                    </p:anim>
                                    <p:anim calcmode="lin" valueType="num">
                                      <p:cBhvr additive="base">
                                        <p:cTn id="144" dur="500" fill="hold"/>
                                        <p:tgtEl>
                                          <p:spTgt spid="44"/>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500" fill="hold"/>
                                        <p:tgtEl>
                                          <p:spTgt spid="55"/>
                                        </p:tgtEl>
                                        <p:attrNameLst>
                                          <p:attrName>ppt_x</p:attrName>
                                        </p:attrNameLst>
                                      </p:cBhvr>
                                      <p:tavLst>
                                        <p:tav tm="0">
                                          <p:val>
                                            <p:strVal val="0-#ppt_w/2"/>
                                          </p:val>
                                        </p:tav>
                                        <p:tav tm="100000">
                                          <p:val>
                                            <p:strVal val="#ppt_x"/>
                                          </p:val>
                                        </p:tav>
                                      </p:tavLst>
                                    </p:anim>
                                    <p:anim calcmode="lin" valueType="num">
                                      <p:cBhvr additive="base">
                                        <p:cTn id="148" dur="500" fill="hold"/>
                                        <p:tgtEl>
                                          <p:spTgt spid="55"/>
                                        </p:tgtEl>
                                        <p:attrNameLst>
                                          <p:attrName>ppt_y</p:attrName>
                                        </p:attrNameLst>
                                      </p:cBhvr>
                                      <p:tavLst>
                                        <p:tav tm="0">
                                          <p:val>
                                            <p:strVal val="#ppt_y"/>
                                          </p:val>
                                        </p:tav>
                                        <p:tav tm="100000">
                                          <p:val>
                                            <p:strVal val="#ppt_y"/>
                                          </p:val>
                                        </p:tav>
                                      </p:tavLst>
                                    </p:anim>
                                  </p:childTnLst>
                                </p:cTn>
                              </p:par>
                              <p:par>
                                <p:cTn id="149" presetID="2" presetClass="entr" presetSubtype="8" fill="hold" grpId="0" nodeType="withEffect">
                                  <p:stCondLst>
                                    <p:cond delay="0"/>
                                  </p:stCondLst>
                                  <p:childTnLst>
                                    <p:set>
                                      <p:cBhvr>
                                        <p:cTn id="150" dur="1" fill="hold">
                                          <p:stCondLst>
                                            <p:cond delay="0"/>
                                          </p:stCondLst>
                                        </p:cTn>
                                        <p:tgtEl>
                                          <p:spTgt spid="57"/>
                                        </p:tgtEl>
                                        <p:attrNameLst>
                                          <p:attrName>style.visibility</p:attrName>
                                        </p:attrNameLst>
                                      </p:cBhvr>
                                      <p:to>
                                        <p:strVal val="visible"/>
                                      </p:to>
                                    </p:set>
                                    <p:anim calcmode="lin" valueType="num">
                                      <p:cBhvr additive="base">
                                        <p:cTn id="151" dur="500" fill="hold"/>
                                        <p:tgtEl>
                                          <p:spTgt spid="57"/>
                                        </p:tgtEl>
                                        <p:attrNameLst>
                                          <p:attrName>ppt_x</p:attrName>
                                        </p:attrNameLst>
                                      </p:cBhvr>
                                      <p:tavLst>
                                        <p:tav tm="0">
                                          <p:val>
                                            <p:strVal val="0-#ppt_w/2"/>
                                          </p:val>
                                        </p:tav>
                                        <p:tav tm="100000">
                                          <p:val>
                                            <p:strVal val="#ppt_x"/>
                                          </p:val>
                                        </p:tav>
                                      </p:tavLst>
                                    </p:anim>
                                    <p:anim calcmode="lin" valueType="num">
                                      <p:cBhvr additive="base">
                                        <p:cTn id="152" dur="500" fill="hold"/>
                                        <p:tgtEl>
                                          <p:spTgt spid="57"/>
                                        </p:tgtEl>
                                        <p:attrNameLst>
                                          <p:attrName>ppt_y</p:attrName>
                                        </p:attrNameLst>
                                      </p:cBhvr>
                                      <p:tavLst>
                                        <p:tav tm="0">
                                          <p:val>
                                            <p:strVal val="#ppt_y"/>
                                          </p:val>
                                        </p:tav>
                                        <p:tav tm="100000">
                                          <p:val>
                                            <p:strVal val="#ppt_y"/>
                                          </p:val>
                                        </p:tav>
                                      </p:tavLst>
                                    </p:anim>
                                  </p:childTnLst>
                                </p:cTn>
                              </p:par>
                              <p:par>
                                <p:cTn id="153" presetID="2" presetClass="entr" presetSubtype="8" fill="hold" grpId="0" nodeType="withEffect">
                                  <p:stCondLst>
                                    <p:cond delay="0"/>
                                  </p:stCondLst>
                                  <p:childTnLst>
                                    <p:set>
                                      <p:cBhvr>
                                        <p:cTn id="154" dur="1" fill="hold">
                                          <p:stCondLst>
                                            <p:cond delay="0"/>
                                          </p:stCondLst>
                                        </p:cTn>
                                        <p:tgtEl>
                                          <p:spTgt spid="66"/>
                                        </p:tgtEl>
                                        <p:attrNameLst>
                                          <p:attrName>style.visibility</p:attrName>
                                        </p:attrNameLst>
                                      </p:cBhvr>
                                      <p:to>
                                        <p:strVal val="visible"/>
                                      </p:to>
                                    </p:set>
                                    <p:anim calcmode="lin" valueType="num">
                                      <p:cBhvr additive="base">
                                        <p:cTn id="155" dur="500" fill="hold"/>
                                        <p:tgtEl>
                                          <p:spTgt spid="66"/>
                                        </p:tgtEl>
                                        <p:attrNameLst>
                                          <p:attrName>ppt_x</p:attrName>
                                        </p:attrNameLst>
                                      </p:cBhvr>
                                      <p:tavLst>
                                        <p:tav tm="0">
                                          <p:val>
                                            <p:strVal val="0-#ppt_w/2"/>
                                          </p:val>
                                        </p:tav>
                                        <p:tav tm="100000">
                                          <p:val>
                                            <p:strVal val="#ppt_x"/>
                                          </p:val>
                                        </p:tav>
                                      </p:tavLst>
                                    </p:anim>
                                    <p:anim calcmode="lin" valueType="num">
                                      <p:cBhvr additive="base">
                                        <p:cTn id="156" dur="500" fill="hold"/>
                                        <p:tgtEl>
                                          <p:spTgt spid="66"/>
                                        </p:tgtEl>
                                        <p:attrNameLst>
                                          <p:attrName>ppt_y</p:attrName>
                                        </p:attrNameLst>
                                      </p:cBhvr>
                                      <p:tavLst>
                                        <p:tav tm="0">
                                          <p:val>
                                            <p:strVal val="#ppt_y"/>
                                          </p:val>
                                        </p:tav>
                                        <p:tav tm="100000">
                                          <p:val>
                                            <p:strVal val="#ppt_y"/>
                                          </p:val>
                                        </p:tav>
                                      </p:tavLst>
                                    </p:anim>
                                  </p:childTnLst>
                                </p:cTn>
                              </p:par>
                              <p:par>
                                <p:cTn id="157" presetID="2" presetClass="entr" presetSubtype="8" fill="hold" grpId="0" nodeType="withEffect">
                                  <p:stCondLst>
                                    <p:cond delay="0"/>
                                  </p:stCondLst>
                                  <p:childTnLst>
                                    <p:set>
                                      <p:cBhvr>
                                        <p:cTn id="158" dur="1" fill="hold">
                                          <p:stCondLst>
                                            <p:cond delay="0"/>
                                          </p:stCondLst>
                                        </p:cTn>
                                        <p:tgtEl>
                                          <p:spTgt spid="156"/>
                                        </p:tgtEl>
                                        <p:attrNameLst>
                                          <p:attrName>style.visibility</p:attrName>
                                        </p:attrNameLst>
                                      </p:cBhvr>
                                      <p:to>
                                        <p:strVal val="visible"/>
                                      </p:to>
                                    </p:set>
                                    <p:anim calcmode="lin" valueType="num">
                                      <p:cBhvr additive="base">
                                        <p:cTn id="159" dur="500" fill="hold"/>
                                        <p:tgtEl>
                                          <p:spTgt spid="156"/>
                                        </p:tgtEl>
                                        <p:attrNameLst>
                                          <p:attrName>ppt_x</p:attrName>
                                        </p:attrNameLst>
                                      </p:cBhvr>
                                      <p:tavLst>
                                        <p:tav tm="0">
                                          <p:val>
                                            <p:strVal val="0-#ppt_w/2"/>
                                          </p:val>
                                        </p:tav>
                                        <p:tav tm="100000">
                                          <p:val>
                                            <p:strVal val="#ppt_x"/>
                                          </p:val>
                                        </p:tav>
                                      </p:tavLst>
                                    </p:anim>
                                    <p:anim calcmode="lin" valueType="num">
                                      <p:cBhvr additive="base">
                                        <p:cTn id="160" dur="500" fill="hold"/>
                                        <p:tgtEl>
                                          <p:spTgt spid="156"/>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grpId="0" nodeType="clickEffect">
                                  <p:stCondLst>
                                    <p:cond delay="0"/>
                                  </p:stCondLst>
                                  <p:childTnLst>
                                    <p:set>
                                      <p:cBhvr>
                                        <p:cTn id="164" dur="1" fill="hold">
                                          <p:stCondLst>
                                            <p:cond delay="0"/>
                                          </p:stCondLst>
                                        </p:cTn>
                                        <p:tgtEl>
                                          <p:spTgt spid="167"/>
                                        </p:tgtEl>
                                        <p:attrNameLst>
                                          <p:attrName>style.visibility</p:attrName>
                                        </p:attrNameLst>
                                      </p:cBhvr>
                                      <p:to>
                                        <p:strVal val="visible"/>
                                      </p:to>
                                    </p:set>
                                    <p:anim calcmode="lin" valueType="num">
                                      <p:cBhvr additive="base">
                                        <p:cTn id="165" dur="500" fill="hold"/>
                                        <p:tgtEl>
                                          <p:spTgt spid="167"/>
                                        </p:tgtEl>
                                        <p:attrNameLst>
                                          <p:attrName>ppt_x</p:attrName>
                                        </p:attrNameLst>
                                      </p:cBhvr>
                                      <p:tavLst>
                                        <p:tav tm="0">
                                          <p:val>
                                            <p:strVal val="0-#ppt_w/2"/>
                                          </p:val>
                                        </p:tav>
                                        <p:tav tm="100000">
                                          <p:val>
                                            <p:strVal val="#ppt_x"/>
                                          </p:val>
                                        </p:tav>
                                      </p:tavLst>
                                    </p:anim>
                                    <p:anim calcmode="lin" valueType="num">
                                      <p:cBhvr additive="base">
                                        <p:cTn id="166" dur="500" fill="hold"/>
                                        <p:tgtEl>
                                          <p:spTgt spid="167"/>
                                        </p:tgtEl>
                                        <p:attrNameLst>
                                          <p:attrName>ppt_y</p:attrName>
                                        </p:attrNameLst>
                                      </p:cBhvr>
                                      <p:tavLst>
                                        <p:tav tm="0">
                                          <p:val>
                                            <p:strVal val="#ppt_y"/>
                                          </p:val>
                                        </p:tav>
                                        <p:tav tm="100000">
                                          <p:val>
                                            <p:strVal val="#ppt_y"/>
                                          </p:val>
                                        </p:tav>
                                      </p:tavLst>
                                    </p:anim>
                                  </p:childTnLst>
                                </p:cTn>
                              </p:par>
                              <p:par>
                                <p:cTn id="167" presetID="2" presetClass="entr" presetSubtype="8" fill="hold" grpId="0" nodeType="with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additive="base">
                                        <p:cTn id="169" dur="500" fill="hold"/>
                                        <p:tgtEl>
                                          <p:spTgt spid="52"/>
                                        </p:tgtEl>
                                        <p:attrNameLst>
                                          <p:attrName>ppt_x</p:attrName>
                                        </p:attrNameLst>
                                      </p:cBhvr>
                                      <p:tavLst>
                                        <p:tav tm="0">
                                          <p:val>
                                            <p:strVal val="0-#ppt_w/2"/>
                                          </p:val>
                                        </p:tav>
                                        <p:tav tm="100000">
                                          <p:val>
                                            <p:strVal val="#ppt_x"/>
                                          </p:val>
                                        </p:tav>
                                      </p:tavLst>
                                    </p:anim>
                                    <p:anim calcmode="lin" valueType="num">
                                      <p:cBhvr additive="base">
                                        <p:cTn id="170" dur="500" fill="hold"/>
                                        <p:tgtEl>
                                          <p:spTgt spid="52"/>
                                        </p:tgtEl>
                                        <p:attrNameLst>
                                          <p:attrName>ppt_y</p:attrName>
                                        </p:attrNameLst>
                                      </p:cBhvr>
                                      <p:tavLst>
                                        <p:tav tm="0">
                                          <p:val>
                                            <p:strVal val="#ppt_y"/>
                                          </p:val>
                                        </p:tav>
                                        <p:tav tm="100000">
                                          <p:val>
                                            <p:strVal val="#ppt_y"/>
                                          </p:val>
                                        </p:tav>
                                      </p:tavLst>
                                    </p:anim>
                                  </p:childTnLst>
                                </p:cTn>
                              </p:par>
                              <p:par>
                                <p:cTn id="171" presetID="2" presetClass="entr" presetSubtype="8" fill="hold" grpId="0" nodeType="withEffect">
                                  <p:stCondLst>
                                    <p:cond delay="0"/>
                                  </p:stCondLst>
                                  <p:childTnLst>
                                    <p:set>
                                      <p:cBhvr>
                                        <p:cTn id="172" dur="1" fill="hold">
                                          <p:stCondLst>
                                            <p:cond delay="0"/>
                                          </p:stCondLst>
                                        </p:cTn>
                                        <p:tgtEl>
                                          <p:spTgt spid="53"/>
                                        </p:tgtEl>
                                        <p:attrNameLst>
                                          <p:attrName>style.visibility</p:attrName>
                                        </p:attrNameLst>
                                      </p:cBhvr>
                                      <p:to>
                                        <p:strVal val="visible"/>
                                      </p:to>
                                    </p:set>
                                    <p:anim calcmode="lin" valueType="num">
                                      <p:cBhvr additive="base">
                                        <p:cTn id="173" dur="500" fill="hold"/>
                                        <p:tgtEl>
                                          <p:spTgt spid="53"/>
                                        </p:tgtEl>
                                        <p:attrNameLst>
                                          <p:attrName>ppt_x</p:attrName>
                                        </p:attrNameLst>
                                      </p:cBhvr>
                                      <p:tavLst>
                                        <p:tav tm="0">
                                          <p:val>
                                            <p:strVal val="0-#ppt_w/2"/>
                                          </p:val>
                                        </p:tav>
                                        <p:tav tm="100000">
                                          <p:val>
                                            <p:strVal val="#ppt_x"/>
                                          </p:val>
                                        </p:tav>
                                      </p:tavLst>
                                    </p:anim>
                                    <p:anim calcmode="lin" valueType="num">
                                      <p:cBhvr additive="base">
                                        <p:cTn id="174" dur="500" fill="hold"/>
                                        <p:tgtEl>
                                          <p:spTgt spid="53"/>
                                        </p:tgtEl>
                                        <p:attrNameLst>
                                          <p:attrName>ppt_y</p:attrName>
                                        </p:attrNameLst>
                                      </p:cBhvr>
                                      <p:tavLst>
                                        <p:tav tm="0">
                                          <p:val>
                                            <p:strVal val="#ppt_y"/>
                                          </p:val>
                                        </p:tav>
                                        <p:tav tm="100000">
                                          <p:val>
                                            <p:strVal val="#ppt_y"/>
                                          </p:val>
                                        </p:tav>
                                      </p:tavLst>
                                    </p:anim>
                                  </p:childTnLst>
                                </p:cTn>
                              </p:par>
                              <p:par>
                                <p:cTn id="175" presetID="2" presetClass="entr" presetSubtype="8" fill="hold" grpId="0" nodeType="withEffect">
                                  <p:stCondLst>
                                    <p:cond delay="0"/>
                                  </p:stCondLst>
                                  <p:childTnLst>
                                    <p:set>
                                      <p:cBhvr>
                                        <p:cTn id="176" dur="1" fill="hold">
                                          <p:stCondLst>
                                            <p:cond delay="0"/>
                                          </p:stCondLst>
                                        </p:cTn>
                                        <p:tgtEl>
                                          <p:spTgt spid="54"/>
                                        </p:tgtEl>
                                        <p:attrNameLst>
                                          <p:attrName>style.visibility</p:attrName>
                                        </p:attrNameLst>
                                      </p:cBhvr>
                                      <p:to>
                                        <p:strVal val="visible"/>
                                      </p:to>
                                    </p:set>
                                    <p:anim calcmode="lin" valueType="num">
                                      <p:cBhvr additive="base">
                                        <p:cTn id="177" dur="500" fill="hold"/>
                                        <p:tgtEl>
                                          <p:spTgt spid="54"/>
                                        </p:tgtEl>
                                        <p:attrNameLst>
                                          <p:attrName>ppt_x</p:attrName>
                                        </p:attrNameLst>
                                      </p:cBhvr>
                                      <p:tavLst>
                                        <p:tav tm="0">
                                          <p:val>
                                            <p:strVal val="0-#ppt_w/2"/>
                                          </p:val>
                                        </p:tav>
                                        <p:tav tm="100000">
                                          <p:val>
                                            <p:strVal val="#ppt_x"/>
                                          </p:val>
                                        </p:tav>
                                      </p:tavLst>
                                    </p:anim>
                                    <p:anim calcmode="lin" valueType="num">
                                      <p:cBhvr additive="base">
                                        <p:cTn id="178" dur="500" fill="hold"/>
                                        <p:tgtEl>
                                          <p:spTgt spid="54"/>
                                        </p:tgtEl>
                                        <p:attrNameLst>
                                          <p:attrName>ppt_y</p:attrName>
                                        </p:attrNameLst>
                                      </p:cBhvr>
                                      <p:tavLst>
                                        <p:tav tm="0">
                                          <p:val>
                                            <p:strVal val="#ppt_y"/>
                                          </p:val>
                                        </p:tav>
                                        <p:tav tm="100000">
                                          <p:val>
                                            <p:strVal val="#ppt_y"/>
                                          </p:val>
                                        </p:tav>
                                      </p:tavLst>
                                    </p:anim>
                                  </p:childTnLst>
                                </p:cTn>
                              </p:par>
                              <p:par>
                                <p:cTn id="179" presetID="2" presetClass="entr" presetSubtype="8"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 calcmode="lin" valueType="num">
                                      <p:cBhvr additive="base">
                                        <p:cTn id="181" dur="500" fill="hold"/>
                                        <p:tgtEl>
                                          <p:spTgt spid="65"/>
                                        </p:tgtEl>
                                        <p:attrNameLst>
                                          <p:attrName>ppt_x</p:attrName>
                                        </p:attrNameLst>
                                      </p:cBhvr>
                                      <p:tavLst>
                                        <p:tav tm="0">
                                          <p:val>
                                            <p:strVal val="0-#ppt_w/2"/>
                                          </p:val>
                                        </p:tav>
                                        <p:tav tm="100000">
                                          <p:val>
                                            <p:strVal val="#ppt_x"/>
                                          </p:val>
                                        </p:tav>
                                      </p:tavLst>
                                    </p:anim>
                                    <p:anim calcmode="lin" valueType="num">
                                      <p:cBhvr additive="base">
                                        <p:cTn id="182" dur="500" fill="hold"/>
                                        <p:tgtEl>
                                          <p:spTgt spid="65"/>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96"/>
                                        </p:tgtEl>
                                        <p:attrNameLst>
                                          <p:attrName>style.visibility</p:attrName>
                                        </p:attrNameLst>
                                      </p:cBhvr>
                                      <p:to>
                                        <p:strVal val="visible"/>
                                      </p:to>
                                    </p:set>
                                    <p:anim calcmode="lin" valueType="num">
                                      <p:cBhvr additive="base">
                                        <p:cTn id="185" dur="500" fill="hold"/>
                                        <p:tgtEl>
                                          <p:spTgt spid="96"/>
                                        </p:tgtEl>
                                        <p:attrNameLst>
                                          <p:attrName>ppt_x</p:attrName>
                                        </p:attrNameLst>
                                      </p:cBhvr>
                                      <p:tavLst>
                                        <p:tav tm="0">
                                          <p:val>
                                            <p:strVal val="0-#ppt_w/2"/>
                                          </p:val>
                                        </p:tav>
                                        <p:tav tm="100000">
                                          <p:val>
                                            <p:strVal val="#ppt_x"/>
                                          </p:val>
                                        </p:tav>
                                      </p:tavLst>
                                    </p:anim>
                                    <p:anim calcmode="lin" valueType="num">
                                      <p:cBhvr additive="base">
                                        <p:cTn id="186" dur="500" fill="hold"/>
                                        <p:tgtEl>
                                          <p:spTgt spid="96"/>
                                        </p:tgtEl>
                                        <p:attrNameLst>
                                          <p:attrName>ppt_y</p:attrName>
                                        </p:attrNameLst>
                                      </p:cBhvr>
                                      <p:tavLst>
                                        <p:tav tm="0">
                                          <p:val>
                                            <p:strVal val="#ppt_y"/>
                                          </p:val>
                                        </p:tav>
                                        <p:tav tm="100000">
                                          <p:val>
                                            <p:strVal val="#ppt_y"/>
                                          </p:val>
                                        </p:tav>
                                      </p:tavLst>
                                    </p:anim>
                                  </p:childTnLst>
                                </p:cTn>
                              </p:par>
                              <p:par>
                                <p:cTn id="187" presetID="2" presetClass="entr" presetSubtype="8" fill="hold" grpId="0" nodeType="withEffect">
                                  <p:stCondLst>
                                    <p:cond delay="0"/>
                                  </p:stCondLst>
                                  <p:childTnLst>
                                    <p:set>
                                      <p:cBhvr>
                                        <p:cTn id="188" dur="1" fill="hold">
                                          <p:stCondLst>
                                            <p:cond delay="0"/>
                                          </p:stCondLst>
                                        </p:cTn>
                                        <p:tgtEl>
                                          <p:spTgt spid="97"/>
                                        </p:tgtEl>
                                        <p:attrNameLst>
                                          <p:attrName>style.visibility</p:attrName>
                                        </p:attrNameLst>
                                      </p:cBhvr>
                                      <p:to>
                                        <p:strVal val="visible"/>
                                      </p:to>
                                    </p:set>
                                    <p:anim calcmode="lin" valueType="num">
                                      <p:cBhvr additive="base">
                                        <p:cTn id="189" dur="500" fill="hold"/>
                                        <p:tgtEl>
                                          <p:spTgt spid="97"/>
                                        </p:tgtEl>
                                        <p:attrNameLst>
                                          <p:attrName>ppt_x</p:attrName>
                                        </p:attrNameLst>
                                      </p:cBhvr>
                                      <p:tavLst>
                                        <p:tav tm="0">
                                          <p:val>
                                            <p:strVal val="0-#ppt_w/2"/>
                                          </p:val>
                                        </p:tav>
                                        <p:tav tm="100000">
                                          <p:val>
                                            <p:strVal val="#ppt_x"/>
                                          </p:val>
                                        </p:tav>
                                      </p:tavLst>
                                    </p:anim>
                                    <p:anim calcmode="lin" valueType="num">
                                      <p:cBhvr additive="base">
                                        <p:cTn id="190" dur="500" fill="hold"/>
                                        <p:tgtEl>
                                          <p:spTgt spid="97"/>
                                        </p:tgtEl>
                                        <p:attrNameLst>
                                          <p:attrName>ppt_y</p:attrName>
                                        </p:attrNameLst>
                                      </p:cBhvr>
                                      <p:tavLst>
                                        <p:tav tm="0">
                                          <p:val>
                                            <p:strVal val="#ppt_y"/>
                                          </p:val>
                                        </p:tav>
                                        <p:tav tm="100000">
                                          <p:val>
                                            <p:strVal val="#ppt_y"/>
                                          </p:val>
                                        </p:tav>
                                      </p:tavLst>
                                    </p:anim>
                                  </p:childTnLst>
                                </p:cTn>
                              </p:par>
                              <p:par>
                                <p:cTn id="191" presetID="2" presetClass="entr" presetSubtype="8" fill="hold" grpId="0" nodeType="withEffect">
                                  <p:stCondLst>
                                    <p:cond delay="0"/>
                                  </p:stCondLst>
                                  <p:childTnLst>
                                    <p:set>
                                      <p:cBhvr>
                                        <p:cTn id="192" dur="1" fill="hold">
                                          <p:stCondLst>
                                            <p:cond delay="0"/>
                                          </p:stCondLst>
                                        </p:cTn>
                                        <p:tgtEl>
                                          <p:spTgt spid="98"/>
                                        </p:tgtEl>
                                        <p:attrNameLst>
                                          <p:attrName>style.visibility</p:attrName>
                                        </p:attrNameLst>
                                      </p:cBhvr>
                                      <p:to>
                                        <p:strVal val="visible"/>
                                      </p:to>
                                    </p:set>
                                    <p:anim calcmode="lin" valueType="num">
                                      <p:cBhvr additive="base">
                                        <p:cTn id="193" dur="500" fill="hold"/>
                                        <p:tgtEl>
                                          <p:spTgt spid="98"/>
                                        </p:tgtEl>
                                        <p:attrNameLst>
                                          <p:attrName>ppt_x</p:attrName>
                                        </p:attrNameLst>
                                      </p:cBhvr>
                                      <p:tavLst>
                                        <p:tav tm="0">
                                          <p:val>
                                            <p:strVal val="0-#ppt_w/2"/>
                                          </p:val>
                                        </p:tav>
                                        <p:tav tm="100000">
                                          <p:val>
                                            <p:strVal val="#ppt_x"/>
                                          </p:val>
                                        </p:tav>
                                      </p:tavLst>
                                    </p:anim>
                                    <p:anim calcmode="lin" valueType="num">
                                      <p:cBhvr additive="base">
                                        <p:cTn id="194" dur="500" fill="hold"/>
                                        <p:tgtEl>
                                          <p:spTgt spid="98"/>
                                        </p:tgtEl>
                                        <p:attrNameLst>
                                          <p:attrName>ppt_y</p:attrName>
                                        </p:attrNameLst>
                                      </p:cBhvr>
                                      <p:tavLst>
                                        <p:tav tm="0">
                                          <p:val>
                                            <p:strVal val="#ppt_y"/>
                                          </p:val>
                                        </p:tav>
                                        <p:tav tm="100000">
                                          <p:val>
                                            <p:strVal val="#ppt_y"/>
                                          </p:val>
                                        </p:tav>
                                      </p:tavLst>
                                    </p:anim>
                                  </p:childTnLst>
                                </p:cTn>
                              </p:par>
                              <p:par>
                                <p:cTn id="195" presetID="2" presetClass="entr" presetSubtype="8" fill="hold" grpId="0" nodeType="withEffect">
                                  <p:stCondLst>
                                    <p:cond delay="0"/>
                                  </p:stCondLst>
                                  <p:childTnLst>
                                    <p:set>
                                      <p:cBhvr>
                                        <p:cTn id="196" dur="1" fill="hold">
                                          <p:stCondLst>
                                            <p:cond delay="0"/>
                                          </p:stCondLst>
                                        </p:cTn>
                                        <p:tgtEl>
                                          <p:spTgt spid="99"/>
                                        </p:tgtEl>
                                        <p:attrNameLst>
                                          <p:attrName>style.visibility</p:attrName>
                                        </p:attrNameLst>
                                      </p:cBhvr>
                                      <p:to>
                                        <p:strVal val="visible"/>
                                      </p:to>
                                    </p:set>
                                    <p:anim calcmode="lin" valueType="num">
                                      <p:cBhvr additive="base">
                                        <p:cTn id="197" dur="500" fill="hold"/>
                                        <p:tgtEl>
                                          <p:spTgt spid="99"/>
                                        </p:tgtEl>
                                        <p:attrNameLst>
                                          <p:attrName>ppt_x</p:attrName>
                                        </p:attrNameLst>
                                      </p:cBhvr>
                                      <p:tavLst>
                                        <p:tav tm="0">
                                          <p:val>
                                            <p:strVal val="0-#ppt_w/2"/>
                                          </p:val>
                                        </p:tav>
                                        <p:tav tm="100000">
                                          <p:val>
                                            <p:strVal val="#ppt_x"/>
                                          </p:val>
                                        </p:tav>
                                      </p:tavLst>
                                    </p:anim>
                                    <p:anim calcmode="lin" valueType="num">
                                      <p:cBhvr additive="base">
                                        <p:cTn id="198"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10" grpId="0" animBg="1"/>
      <p:bldP spid="9" grpId="0" animBg="1"/>
      <p:bldP spid="11" grpId="0"/>
      <p:bldP spid="13" grpId="0" animBg="1"/>
      <p:bldP spid="19" grpId="0" animBg="1"/>
      <p:bldP spid="21" grpId="0" animBg="1"/>
      <p:bldP spid="22" grpId="0" animBg="1"/>
      <p:bldP spid="23" grpId="0" animBg="1"/>
      <p:bldP spid="24" grpId="0" animBg="1"/>
      <p:bldP spid="41" grpId="0" animBg="1"/>
      <p:bldP spid="44" grpId="0" animBg="1"/>
      <p:bldP spid="46" grpId="0"/>
      <p:bldP spid="55" grpId="0" animBg="1"/>
      <p:bldP spid="57" grpId="0" animBg="1"/>
      <p:bldP spid="66" grpId="0" animBg="1"/>
      <p:bldP spid="114" grpId="0" animBg="1"/>
      <p:bldP spid="115" grpId="0"/>
      <p:bldP spid="156" grpId="0" animBg="1"/>
      <p:bldP spid="167" grpId="0" animBg="1"/>
      <p:bldP spid="52" grpId="0" animBg="1"/>
      <p:bldP spid="53" grpId="0" animBg="1"/>
      <p:bldP spid="54" grpId="0" animBg="1"/>
      <p:bldP spid="65" grpId="0" animBg="1"/>
      <p:bldP spid="96" grpId="0" animBg="1"/>
      <p:bldP spid="97" grpId="0" animBg="1"/>
      <p:bldP spid="98" grpId="0" animBg="1"/>
      <p:bldP spid="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76200"/>
            <a:ext cx="8001000" cy="715963"/>
          </a:xfrm>
        </p:spPr>
        <p:txBody>
          <a:bodyPr>
            <a:normAutofit fontScale="90000"/>
          </a:bodyPr>
          <a:lstStyle/>
          <a:p>
            <a:r>
              <a:rPr lang="en-US" sz="2800" b="1" dirty="0" smtClean="0">
                <a:solidFill>
                  <a:prstClr val="black"/>
                </a:solidFill>
              </a:rPr>
              <a:t>Voluntary Guidelines (VG) Topics Covered by the LGAF</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4077849"/>
              </p:ext>
            </p:extLst>
          </p:nvPr>
        </p:nvGraphicFramePr>
        <p:xfrm>
          <a:off x="304800" y="762000"/>
          <a:ext cx="4267200" cy="5600127"/>
        </p:xfrm>
        <a:graphic>
          <a:graphicData uri="http://schemas.openxmlformats.org/drawingml/2006/table">
            <a:tbl>
              <a:tblPr firstRow="1" bandRow="1">
                <a:tableStyleId>{5C22544A-7EE6-4342-B048-85BDC9FD1C3A}</a:tableStyleId>
              </a:tblPr>
              <a:tblGrid>
                <a:gridCol w="2247900"/>
                <a:gridCol w="2019300"/>
              </a:tblGrid>
              <a:tr h="481392">
                <a:tc>
                  <a:txBody>
                    <a:bodyPr/>
                    <a:lstStyle/>
                    <a:p>
                      <a:r>
                        <a:rPr lang="en-US" sz="1400" dirty="0" smtClean="0"/>
                        <a:t>VG Topics</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 of Corresponding LGAF Dimensions</a:t>
                      </a:r>
                      <a:endParaRPr lang="en-US" sz="1400" dirty="0"/>
                    </a:p>
                  </a:txBody>
                  <a:tcPr anchor="ctr"/>
                </a:tc>
              </a:tr>
              <a:tr h="481392">
                <a:tc>
                  <a:txBody>
                    <a:bodyPr/>
                    <a:lstStyle/>
                    <a:p>
                      <a:r>
                        <a:rPr lang="en-US" sz="1400" dirty="0" smtClean="0"/>
                        <a:t>Tenure Rights and Responsibilities </a:t>
                      </a:r>
                      <a:endParaRPr lang="en-US" sz="1400" b="1" dirty="0"/>
                    </a:p>
                  </a:txBody>
                  <a:tcPr anchor="ctr"/>
                </a:tc>
                <a:tc>
                  <a:txBody>
                    <a:bodyPr/>
                    <a:lstStyle/>
                    <a:p>
                      <a:pPr algn="ctr"/>
                      <a:r>
                        <a:rPr lang="en-US" sz="1400" dirty="0" smtClean="0"/>
                        <a:t>16</a:t>
                      </a:r>
                      <a:endParaRPr lang="en-US" sz="1400" b="1" dirty="0"/>
                    </a:p>
                  </a:txBody>
                  <a:tcPr anchor="ctr"/>
                </a:tc>
              </a:tr>
              <a:tr h="487680">
                <a:tc>
                  <a:txBody>
                    <a:bodyPr/>
                    <a:lstStyle/>
                    <a:p>
                      <a:r>
                        <a:rPr lang="en-US" sz="1400" dirty="0" smtClean="0"/>
                        <a:t>Policy, Legal and Organizational Frameworks </a:t>
                      </a:r>
                      <a:endParaRPr lang="en-US" sz="1400" b="1" dirty="0"/>
                    </a:p>
                  </a:txBody>
                  <a:tcPr anchor="ctr"/>
                </a:tc>
                <a:tc>
                  <a:txBody>
                    <a:bodyPr/>
                    <a:lstStyle/>
                    <a:p>
                      <a:pPr algn="ctr"/>
                      <a:r>
                        <a:rPr lang="en-US" sz="1400" dirty="0" smtClean="0"/>
                        <a:t>17</a:t>
                      </a:r>
                      <a:endParaRPr lang="en-US" sz="1400" b="1" dirty="0"/>
                    </a:p>
                  </a:txBody>
                  <a:tcPr anchor="ctr"/>
                </a:tc>
              </a:tr>
              <a:tr h="325401">
                <a:tc>
                  <a:txBody>
                    <a:bodyPr/>
                    <a:lstStyle/>
                    <a:p>
                      <a:r>
                        <a:rPr lang="en-US" sz="1400" dirty="0" smtClean="0"/>
                        <a:t>Delivery of Services</a:t>
                      </a:r>
                      <a:endParaRPr lang="en-US" sz="1400" b="1" dirty="0"/>
                    </a:p>
                  </a:txBody>
                  <a:tcPr anchor="ctr"/>
                </a:tc>
                <a:tc>
                  <a:txBody>
                    <a:bodyPr/>
                    <a:lstStyle/>
                    <a:p>
                      <a:pPr algn="ctr"/>
                      <a:r>
                        <a:rPr lang="en-US" sz="1400" dirty="0" smtClean="0"/>
                        <a:t>15</a:t>
                      </a:r>
                      <a:endParaRPr lang="en-US" sz="1400" b="1" dirty="0"/>
                    </a:p>
                  </a:txBody>
                  <a:tcPr anchor="ctr"/>
                </a:tc>
              </a:tr>
              <a:tr h="325401">
                <a:tc>
                  <a:txBody>
                    <a:bodyPr/>
                    <a:lstStyle/>
                    <a:p>
                      <a:r>
                        <a:rPr lang="en-US" sz="1400" dirty="0" smtClean="0"/>
                        <a:t>Safeguards</a:t>
                      </a:r>
                      <a:endParaRPr lang="en-US" sz="1400" b="1" dirty="0"/>
                    </a:p>
                  </a:txBody>
                  <a:tcPr anchor="ctr"/>
                </a:tc>
                <a:tc>
                  <a:txBody>
                    <a:bodyPr/>
                    <a:lstStyle/>
                    <a:p>
                      <a:pPr algn="ctr"/>
                      <a:r>
                        <a:rPr lang="en-US" sz="1400" dirty="0" smtClean="0"/>
                        <a:t>8</a:t>
                      </a:r>
                      <a:endParaRPr lang="en-US" sz="1400" b="1" dirty="0"/>
                    </a:p>
                  </a:txBody>
                  <a:tcPr anchor="ctr"/>
                </a:tc>
              </a:tr>
              <a:tr h="481392">
                <a:tc>
                  <a:txBody>
                    <a:bodyPr/>
                    <a:lstStyle/>
                    <a:p>
                      <a:r>
                        <a:rPr lang="en-US" sz="1400" dirty="0" smtClean="0"/>
                        <a:t>Public Land, Fisheries and Forests</a:t>
                      </a:r>
                      <a:endParaRPr lang="en-US" sz="1400" b="1" dirty="0"/>
                    </a:p>
                  </a:txBody>
                  <a:tcPr anchor="ctr"/>
                </a:tc>
                <a:tc>
                  <a:txBody>
                    <a:bodyPr/>
                    <a:lstStyle/>
                    <a:p>
                      <a:pPr algn="ctr"/>
                      <a:r>
                        <a:rPr lang="en-US" sz="1400" dirty="0" smtClean="0"/>
                        <a:t>12</a:t>
                      </a:r>
                      <a:endParaRPr lang="en-US" sz="1400" b="1" dirty="0"/>
                    </a:p>
                  </a:txBody>
                  <a:tcPr anchor="ctr"/>
                </a:tc>
              </a:tr>
              <a:tr h="679612">
                <a:tc>
                  <a:txBody>
                    <a:bodyPr/>
                    <a:lstStyle/>
                    <a:p>
                      <a:r>
                        <a:rPr lang="en-US" sz="1400" dirty="0" smtClean="0"/>
                        <a:t>Indigenous Peoples, Communities with Customary Tenure Systems</a:t>
                      </a:r>
                      <a:endParaRPr lang="en-US" sz="1400" b="1" dirty="0"/>
                    </a:p>
                  </a:txBody>
                  <a:tcPr anchor="ctr"/>
                </a:tc>
                <a:tc>
                  <a:txBody>
                    <a:bodyPr/>
                    <a:lstStyle/>
                    <a:p>
                      <a:pPr algn="ctr"/>
                      <a:r>
                        <a:rPr lang="en-US" sz="1400" dirty="0" smtClean="0"/>
                        <a:t>3</a:t>
                      </a:r>
                      <a:endParaRPr lang="en-US" sz="1400" b="1" dirty="0"/>
                    </a:p>
                  </a:txBody>
                  <a:tcPr anchor="ctr"/>
                </a:tc>
              </a:tr>
              <a:tr h="325401">
                <a:tc>
                  <a:txBody>
                    <a:bodyPr/>
                    <a:lstStyle/>
                    <a:p>
                      <a:r>
                        <a:rPr lang="en-US" sz="1400" dirty="0" smtClean="0"/>
                        <a:t>Informal Tenure</a:t>
                      </a:r>
                      <a:endParaRPr lang="en-US" sz="1400" b="1" dirty="0"/>
                    </a:p>
                  </a:txBody>
                  <a:tcPr anchor="ctr"/>
                </a:tc>
                <a:tc>
                  <a:txBody>
                    <a:bodyPr/>
                    <a:lstStyle/>
                    <a:p>
                      <a:pPr algn="ctr"/>
                      <a:r>
                        <a:rPr lang="en-US" sz="1400" dirty="0" smtClean="0"/>
                        <a:t>6</a:t>
                      </a:r>
                      <a:endParaRPr lang="en-US" sz="1400" b="1" dirty="0"/>
                    </a:p>
                  </a:txBody>
                  <a:tcPr anchor="ctr"/>
                </a:tc>
              </a:tr>
              <a:tr h="325401">
                <a:tc>
                  <a:txBody>
                    <a:bodyPr/>
                    <a:lstStyle/>
                    <a:p>
                      <a:r>
                        <a:rPr lang="en-US" sz="1400" dirty="0" smtClean="0"/>
                        <a:t>Markets</a:t>
                      </a:r>
                      <a:endParaRPr lang="en-US" sz="1400" b="1" dirty="0"/>
                    </a:p>
                  </a:txBody>
                  <a:tcPr anchor="ctr"/>
                </a:tc>
                <a:tc>
                  <a:txBody>
                    <a:bodyPr/>
                    <a:lstStyle/>
                    <a:p>
                      <a:pPr algn="ctr"/>
                      <a:r>
                        <a:rPr lang="en-US" sz="1400" dirty="0" smtClean="0"/>
                        <a:t>6</a:t>
                      </a:r>
                      <a:endParaRPr lang="en-US" sz="1400" b="1" dirty="0"/>
                    </a:p>
                  </a:txBody>
                  <a:tcPr anchor="ctr"/>
                </a:tc>
              </a:tr>
              <a:tr h="325401">
                <a:tc>
                  <a:txBody>
                    <a:bodyPr/>
                    <a:lstStyle/>
                    <a:p>
                      <a:r>
                        <a:rPr lang="en-US" sz="1400" dirty="0" smtClean="0"/>
                        <a:t>Investments</a:t>
                      </a:r>
                      <a:endParaRPr lang="en-US" sz="1400" b="1" dirty="0"/>
                    </a:p>
                  </a:txBody>
                  <a:tcPr anchor="ctr"/>
                </a:tc>
                <a:tc>
                  <a:txBody>
                    <a:bodyPr/>
                    <a:lstStyle/>
                    <a:p>
                      <a:pPr algn="ctr"/>
                      <a:r>
                        <a:rPr lang="en-US" sz="1400" dirty="0" smtClean="0"/>
                        <a:t>13</a:t>
                      </a:r>
                      <a:endParaRPr lang="en-US" sz="1400" b="1" dirty="0"/>
                    </a:p>
                  </a:txBody>
                  <a:tcPr anchor="ctr"/>
                </a:tc>
              </a:tr>
              <a:tr h="325401">
                <a:tc>
                  <a:txBody>
                    <a:bodyPr/>
                    <a:lstStyle/>
                    <a:p>
                      <a:r>
                        <a:rPr lang="en-US" sz="1400" dirty="0" smtClean="0"/>
                        <a:t>Redistributive Reforms</a:t>
                      </a:r>
                      <a:endParaRPr lang="en-US" sz="1400" b="1" dirty="0"/>
                    </a:p>
                  </a:txBody>
                  <a:tcPr anchor="ctr"/>
                </a:tc>
                <a:tc>
                  <a:txBody>
                    <a:bodyPr/>
                    <a:lstStyle/>
                    <a:p>
                      <a:pPr algn="ctr"/>
                      <a:r>
                        <a:rPr lang="en-US" sz="1400" dirty="0" smtClean="0"/>
                        <a:t>5</a:t>
                      </a:r>
                      <a:endParaRPr lang="en-US" sz="1400" b="1" dirty="0"/>
                    </a:p>
                  </a:txBody>
                  <a:tcPr anchor="ctr"/>
                </a:tc>
              </a:tr>
              <a:tr h="481392">
                <a:tc>
                  <a:txBody>
                    <a:bodyPr/>
                    <a:lstStyle/>
                    <a:p>
                      <a:r>
                        <a:rPr lang="en-US" sz="1400" dirty="0" smtClean="0"/>
                        <a:t>Expropriation and Compensation</a:t>
                      </a:r>
                      <a:endParaRPr lang="en-US" sz="1400" b="1" dirty="0"/>
                    </a:p>
                  </a:txBody>
                  <a:tcPr anchor="ctr"/>
                </a:tc>
                <a:tc>
                  <a:txBody>
                    <a:bodyPr/>
                    <a:lstStyle/>
                    <a:p>
                      <a:pPr algn="ctr"/>
                      <a:r>
                        <a:rPr lang="en-US" sz="1400" dirty="0" smtClean="0"/>
                        <a:t>5</a:t>
                      </a:r>
                      <a:endParaRPr lang="en-US" sz="1400" b="1" dirty="0"/>
                    </a:p>
                  </a:txBody>
                  <a:tcPr anchor="ctr"/>
                </a:tc>
              </a:tr>
              <a:tr h="325401">
                <a:tc>
                  <a:txBody>
                    <a:bodyPr/>
                    <a:lstStyle/>
                    <a:p>
                      <a:r>
                        <a:rPr lang="en-US" sz="1400" dirty="0" smtClean="0"/>
                        <a:t>Records of Tenure Rights</a:t>
                      </a:r>
                      <a:endParaRPr lang="en-US" sz="1400" b="1" dirty="0"/>
                    </a:p>
                  </a:txBody>
                  <a:tcPr anchor="ctr"/>
                </a:tc>
                <a:tc>
                  <a:txBody>
                    <a:bodyPr/>
                    <a:lstStyle/>
                    <a:p>
                      <a:pPr algn="ctr"/>
                      <a:r>
                        <a:rPr lang="en-US" sz="1400" dirty="0" smtClean="0"/>
                        <a:t>16</a:t>
                      </a:r>
                      <a:endParaRPr lang="en-US" sz="1400" b="1" dirty="0"/>
                    </a:p>
                  </a:txBody>
                  <a:tcPr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70196763"/>
              </p:ext>
            </p:extLst>
          </p:nvPr>
        </p:nvGraphicFramePr>
        <p:xfrm>
          <a:off x="4800600" y="762000"/>
          <a:ext cx="3836633" cy="4932680"/>
        </p:xfrm>
        <a:graphic>
          <a:graphicData uri="http://schemas.openxmlformats.org/drawingml/2006/table">
            <a:tbl>
              <a:tblPr firstRow="1" bandRow="1">
                <a:tableStyleId>{5C22544A-7EE6-4342-B048-85BDC9FD1C3A}</a:tableStyleId>
              </a:tblPr>
              <a:tblGrid>
                <a:gridCol w="2617433"/>
                <a:gridCol w="1219200"/>
              </a:tblGrid>
              <a:tr h="533400">
                <a:tc>
                  <a:txBody>
                    <a:bodyPr/>
                    <a:lstStyle/>
                    <a:p>
                      <a:r>
                        <a:rPr lang="en-US" sz="1400" dirty="0" smtClean="0"/>
                        <a:t>Cont’d. </a:t>
                      </a:r>
                      <a:endParaRPr lang="en-US" sz="1400" b="1" dirty="0"/>
                    </a:p>
                  </a:txBody>
                  <a:tcPr anchor="ctr"/>
                </a:tc>
                <a:tc>
                  <a:txBody>
                    <a:bodyPr/>
                    <a:lstStyle/>
                    <a:p>
                      <a:pPr algn="ctr"/>
                      <a:r>
                        <a:rPr lang="en-US" sz="1400" b="1" dirty="0" smtClean="0"/>
                        <a:t>#</a:t>
                      </a:r>
                      <a:endParaRPr lang="en-US" sz="1400" b="1" dirty="0"/>
                    </a:p>
                  </a:txBody>
                  <a:tcPr anchor="ctr"/>
                </a:tc>
              </a:tr>
              <a:tr h="533400">
                <a:tc>
                  <a:txBody>
                    <a:bodyPr/>
                    <a:lstStyle/>
                    <a:p>
                      <a:r>
                        <a:rPr lang="en-US" sz="1400" dirty="0" smtClean="0"/>
                        <a:t>Valuation</a:t>
                      </a:r>
                      <a:endParaRPr lang="en-US" sz="1400" b="1" dirty="0"/>
                    </a:p>
                  </a:txBody>
                  <a:tcPr anchor="ctr"/>
                </a:tc>
                <a:tc>
                  <a:txBody>
                    <a:bodyPr/>
                    <a:lstStyle/>
                    <a:p>
                      <a:pPr algn="ctr"/>
                      <a:r>
                        <a:rPr lang="en-US" sz="1400" dirty="0" smtClean="0"/>
                        <a:t>2</a:t>
                      </a:r>
                      <a:endParaRPr lang="en-US" sz="1400" b="1" dirty="0"/>
                    </a:p>
                  </a:txBody>
                  <a:tcPr anchor="ctr"/>
                </a:tc>
              </a:tr>
              <a:tr h="457200">
                <a:tc>
                  <a:txBody>
                    <a:bodyPr/>
                    <a:lstStyle/>
                    <a:p>
                      <a:r>
                        <a:rPr lang="en-US" sz="1400" dirty="0" smtClean="0"/>
                        <a:t>Taxation</a:t>
                      </a:r>
                      <a:endParaRPr lang="en-US" sz="1400" b="1" dirty="0"/>
                    </a:p>
                  </a:txBody>
                  <a:tcPr anchor="ctr"/>
                </a:tc>
                <a:tc>
                  <a:txBody>
                    <a:bodyPr/>
                    <a:lstStyle/>
                    <a:p>
                      <a:pPr algn="ctr"/>
                      <a:r>
                        <a:rPr lang="en-US" sz="1400" dirty="0" smtClean="0"/>
                        <a:t>5</a:t>
                      </a:r>
                      <a:endParaRPr lang="en-US" sz="1400" b="1" dirty="0"/>
                    </a:p>
                  </a:txBody>
                  <a:tcPr anchor="ctr"/>
                </a:tc>
              </a:tr>
              <a:tr h="370840">
                <a:tc>
                  <a:txBody>
                    <a:bodyPr/>
                    <a:lstStyle/>
                    <a:p>
                      <a:r>
                        <a:rPr lang="en-US" sz="1400" dirty="0" smtClean="0"/>
                        <a:t>Regulated Spatial Planning</a:t>
                      </a:r>
                      <a:endParaRPr lang="en-US" sz="1400" b="1" dirty="0"/>
                    </a:p>
                  </a:txBody>
                  <a:tcPr anchor="ctr"/>
                </a:tc>
                <a:tc>
                  <a:txBody>
                    <a:bodyPr/>
                    <a:lstStyle/>
                    <a:p>
                      <a:pPr algn="ctr"/>
                      <a:r>
                        <a:rPr lang="en-US" sz="1400" dirty="0" smtClean="0"/>
                        <a:t>12</a:t>
                      </a:r>
                      <a:endParaRPr lang="en-US" sz="1400" b="1" dirty="0"/>
                    </a:p>
                  </a:txBody>
                  <a:tcPr anchor="ctr"/>
                </a:tc>
              </a:tr>
              <a:tr h="314960">
                <a:tc>
                  <a:txBody>
                    <a:bodyPr/>
                    <a:lstStyle/>
                    <a:p>
                      <a:r>
                        <a:rPr lang="en-US" sz="1400" dirty="0" smtClean="0"/>
                        <a:t>Resolution of Disputes Over Tenure Rights</a:t>
                      </a:r>
                      <a:endParaRPr lang="en-US" sz="1400" b="1" dirty="0"/>
                    </a:p>
                  </a:txBody>
                  <a:tcPr anchor="ctr"/>
                </a:tc>
                <a:tc>
                  <a:txBody>
                    <a:bodyPr/>
                    <a:lstStyle/>
                    <a:p>
                      <a:pPr algn="ctr"/>
                      <a:r>
                        <a:rPr lang="en-US" sz="1400" dirty="0" smtClean="0"/>
                        <a:t>4</a:t>
                      </a:r>
                      <a:endParaRPr lang="en-US" sz="1400" b="1" dirty="0"/>
                    </a:p>
                  </a:txBody>
                  <a:tcPr anchor="ctr"/>
                </a:tc>
              </a:tr>
              <a:tr h="370840">
                <a:tc>
                  <a:txBody>
                    <a:bodyPr/>
                    <a:lstStyle/>
                    <a:p>
                      <a:r>
                        <a:rPr lang="en-US" sz="1400" dirty="0" smtClean="0"/>
                        <a:t>Land Consolidation and Other Readjustment Approaches</a:t>
                      </a:r>
                      <a:endParaRPr lang="en-US" sz="1400" b="1" dirty="0"/>
                    </a:p>
                  </a:txBody>
                  <a:tcPr anchor="ctr"/>
                </a:tc>
                <a:tc>
                  <a:txBody>
                    <a:bodyPr/>
                    <a:lstStyle/>
                    <a:p>
                      <a:pPr algn="ctr"/>
                      <a:r>
                        <a:rPr lang="en-US" sz="1400" dirty="0" smtClean="0"/>
                        <a:t>1</a:t>
                      </a:r>
                      <a:endParaRPr lang="en-US" sz="1400" b="1" dirty="0"/>
                    </a:p>
                  </a:txBody>
                  <a:tcPr anchor="ctr"/>
                </a:tc>
              </a:tr>
              <a:tr h="370840">
                <a:tc>
                  <a:txBody>
                    <a:bodyPr/>
                    <a:lstStyle/>
                    <a:p>
                      <a:r>
                        <a:rPr lang="en-US" sz="1400" dirty="0" smtClean="0"/>
                        <a:t>Restitution</a:t>
                      </a:r>
                      <a:endParaRPr lang="en-US" sz="1400" b="1" dirty="0"/>
                    </a:p>
                  </a:txBody>
                  <a:tcPr anchor="ctr"/>
                </a:tc>
                <a:tc>
                  <a:txBody>
                    <a:bodyPr/>
                    <a:lstStyle/>
                    <a:p>
                      <a:pPr algn="ctr"/>
                      <a:r>
                        <a:rPr lang="en-US" sz="1400" dirty="0" smtClean="0"/>
                        <a:t>0</a:t>
                      </a:r>
                      <a:endParaRPr lang="en-US" sz="1400" b="1" dirty="0"/>
                    </a:p>
                  </a:txBody>
                  <a:tcPr anchor="ctr"/>
                </a:tc>
              </a:tr>
              <a:tr h="370840">
                <a:tc>
                  <a:txBody>
                    <a:bodyPr/>
                    <a:lstStyle/>
                    <a:p>
                      <a:r>
                        <a:rPr lang="en-US" sz="1400" dirty="0" smtClean="0"/>
                        <a:t>Transboundary Matters</a:t>
                      </a:r>
                      <a:endParaRPr lang="en-US" sz="1400" b="1" dirty="0"/>
                    </a:p>
                  </a:txBody>
                  <a:tcPr anchor="ctr"/>
                </a:tc>
                <a:tc>
                  <a:txBody>
                    <a:bodyPr/>
                    <a:lstStyle/>
                    <a:p>
                      <a:pPr algn="ctr"/>
                      <a:r>
                        <a:rPr lang="en-US" sz="1400" dirty="0" smtClean="0"/>
                        <a:t>0</a:t>
                      </a:r>
                      <a:endParaRPr lang="en-US" sz="1400" b="1" dirty="0"/>
                    </a:p>
                  </a:txBody>
                  <a:tcPr anchor="ctr"/>
                </a:tc>
              </a:tr>
              <a:tr h="370840">
                <a:tc>
                  <a:txBody>
                    <a:bodyPr/>
                    <a:lstStyle/>
                    <a:p>
                      <a:r>
                        <a:rPr lang="en-US" sz="1400" dirty="0" smtClean="0"/>
                        <a:t>Climate Change </a:t>
                      </a:r>
                      <a:endParaRPr lang="en-US" sz="1400" b="1" dirty="0"/>
                    </a:p>
                  </a:txBody>
                  <a:tcPr anchor="ctr"/>
                </a:tc>
                <a:tc>
                  <a:txBody>
                    <a:bodyPr/>
                    <a:lstStyle/>
                    <a:p>
                      <a:pPr algn="ctr"/>
                      <a:r>
                        <a:rPr lang="en-US" sz="1400" dirty="0" smtClean="0"/>
                        <a:t>1</a:t>
                      </a:r>
                      <a:endParaRPr lang="en-US" sz="1400" b="1" dirty="0"/>
                    </a:p>
                  </a:txBody>
                  <a:tcPr anchor="ctr"/>
                </a:tc>
              </a:tr>
              <a:tr h="370840">
                <a:tc>
                  <a:txBody>
                    <a:bodyPr/>
                    <a:lstStyle/>
                    <a:p>
                      <a:r>
                        <a:rPr lang="en-US" sz="1400" dirty="0" smtClean="0"/>
                        <a:t>Natural Disasters</a:t>
                      </a:r>
                      <a:endParaRPr lang="en-US" sz="1400" b="1" dirty="0"/>
                    </a:p>
                  </a:txBody>
                  <a:tcPr anchor="ctr"/>
                </a:tc>
                <a:tc>
                  <a:txBody>
                    <a:bodyPr/>
                    <a:lstStyle/>
                    <a:p>
                      <a:pPr algn="ctr"/>
                      <a:r>
                        <a:rPr lang="en-US" sz="1400" dirty="0" smtClean="0"/>
                        <a:t>1</a:t>
                      </a:r>
                      <a:endParaRPr lang="en-US" sz="1400" b="1" dirty="0"/>
                    </a:p>
                  </a:txBody>
                  <a:tcPr anchor="ctr"/>
                </a:tc>
              </a:tr>
              <a:tr h="370840">
                <a:tc>
                  <a:txBody>
                    <a:bodyPr/>
                    <a:lstStyle/>
                    <a:p>
                      <a:r>
                        <a:rPr lang="en-US" sz="1400" dirty="0" smtClean="0"/>
                        <a:t>Conflicts in Respect to Tenure of Land, Fisheries and Forests</a:t>
                      </a:r>
                      <a:endParaRPr lang="en-US" sz="1400" b="1" dirty="0"/>
                    </a:p>
                  </a:txBody>
                  <a:tcPr anchor="ctr"/>
                </a:tc>
                <a:tc>
                  <a:txBody>
                    <a:bodyPr/>
                    <a:lstStyle/>
                    <a:p>
                      <a:pPr algn="ctr"/>
                      <a:r>
                        <a:rPr lang="en-US" sz="1400" dirty="0" smtClean="0"/>
                        <a:t>19</a:t>
                      </a:r>
                      <a:endParaRPr lang="en-US" sz="1400" b="1" dirty="0"/>
                    </a:p>
                  </a:txBody>
                  <a:tcPr anchor="ctr"/>
                </a:tc>
              </a:tr>
            </a:tbl>
          </a:graphicData>
        </a:graphic>
      </p:graphicFrame>
      <p:sp>
        <p:nvSpPr>
          <p:cNvPr id="3" name="Slide Number Placeholder 2"/>
          <p:cNvSpPr>
            <a:spLocks noGrp="1"/>
          </p:cNvSpPr>
          <p:nvPr>
            <p:ph type="sldNum" sz="quarter" idx="12"/>
          </p:nvPr>
        </p:nvSpPr>
        <p:spPr/>
        <p:txBody>
          <a:bodyPr/>
          <a:lstStyle/>
          <a:p>
            <a:fld id="{B4B7B0A6-2DE2-4FEE-A9D7-70119A4AD7FF}" type="slidenum">
              <a:rPr lang="en-US" smtClean="0"/>
              <a:pPr/>
              <a:t>27</a:t>
            </a:fld>
            <a:endParaRPr lang="en-US" dirty="0"/>
          </a:p>
        </p:txBody>
      </p:sp>
      <p:pic>
        <p:nvPicPr>
          <p:cNvPr id="6" name="Picture 5" descr="ADB logo"/>
          <p:cNvPicPr>
            <a:picLocks noChangeAspect="1" noChangeArrowheads="1"/>
          </p:cNvPicPr>
          <p:nvPr/>
        </p:nvPicPr>
        <p:blipFill>
          <a:blip r:embed="rId2" cstate="print"/>
          <a:srcRect/>
          <a:stretch>
            <a:fillRect/>
          </a:stretch>
        </p:blipFill>
        <p:spPr bwMode="auto">
          <a:xfrm>
            <a:off x="0" y="0"/>
            <a:ext cx="762000" cy="762000"/>
          </a:xfrm>
          <a:prstGeom prst="rect">
            <a:avLst/>
          </a:prstGeom>
          <a:noFill/>
        </p:spPr>
      </p:pic>
    </p:spTree>
    <p:extLst>
      <p:ext uri="{BB962C8B-B14F-4D97-AF65-F5344CB8AC3E}">
        <p14:creationId xmlns:p14="http://schemas.microsoft.com/office/powerpoint/2010/main" val="4263409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077200" cy="990600"/>
          </a:xfrm>
        </p:spPr>
        <p:txBody>
          <a:bodyPr>
            <a:normAutofit/>
          </a:bodyPr>
          <a:lstStyle/>
          <a:p>
            <a:pPr algn="ctr"/>
            <a:r>
              <a:rPr lang="en-US" b="1" dirty="0" smtClean="0">
                <a:solidFill>
                  <a:schemeClr val="tx1"/>
                </a:solidFill>
              </a:rPr>
              <a:t>Land monitoring indicator/s</a:t>
            </a:r>
            <a:endParaRPr lang="en-US" b="1" dirty="0">
              <a:solidFill>
                <a:schemeClr val="tx1"/>
              </a:solidFill>
            </a:endParaRPr>
          </a:p>
        </p:txBody>
      </p:sp>
      <p:sp>
        <p:nvSpPr>
          <p:cNvPr id="5" name="Content Placeholder 2"/>
          <p:cNvSpPr>
            <a:spLocks noGrp="1"/>
          </p:cNvSpPr>
          <p:nvPr>
            <p:ph idx="1"/>
          </p:nvPr>
        </p:nvSpPr>
        <p:spPr>
          <a:xfrm>
            <a:off x="304800" y="1447800"/>
            <a:ext cx="8763000" cy="5334000"/>
          </a:xfrm>
        </p:spPr>
        <p:txBody>
          <a:bodyPr>
            <a:normAutofit fontScale="70000" lnSpcReduction="20000"/>
          </a:bodyPr>
          <a:lstStyle/>
          <a:p>
            <a:r>
              <a:rPr lang="en-US" b="1" dirty="0" smtClean="0"/>
              <a:t>Why a global indicator is important</a:t>
            </a:r>
            <a:endParaRPr lang="en-US" b="1" dirty="0"/>
          </a:p>
          <a:p>
            <a:pPr lvl="1"/>
            <a:r>
              <a:rPr lang="en-US" dirty="0" smtClean="0"/>
              <a:t>Focus the debate on a key issue that was missing - LAND</a:t>
            </a:r>
          </a:p>
          <a:p>
            <a:pPr lvl="1"/>
            <a:r>
              <a:rPr lang="en-US" dirty="0" smtClean="0"/>
              <a:t>Foster change at policy and operational level</a:t>
            </a:r>
            <a:endParaRPr lang="en-US" dirty="0"/>
          </a:p>
          <a:p>
            <a:pPr lvl="1"/>
            <a:r>
              <a:rPr lang="en-US" dirty="0" smtClean="0"/>
              <a:t>Allow users to hold institutions to account </a:t>
            </a:r>
          </a:p>
          <a:p>
            <a:pPr lvl="1"/>
            <a:r>
              <a:rPr lang="en-US" dirty="0" smtClean="0"/>
              <a:t>Guide private decision-making (investors’ choices) &amp; reward good behavior</a:t>
            </a:r>
          </a:p>
          <a:p>
            <a:pPr lvl="1"/>
            <a:r>
              <a:rPr lang="en-US" dirty="0" smtClean="0"/>
              <a:t>Build analytical &amp; policy analysis capacity at country level</a:t>
            </a:r>
            <a:endParaRPr lang="en-US" dirty="0"/>
          </a:p>
          <a:p>
            <a:r>
              <a:rPr lang="en-US" b="1" dirty="0" smtClean="0"/>
              <a:t>Lessons from MDG s/poverty</a:t>
            </a:r>
          </a:p>
          <a:p>
            <a:pPr lvl="1"/>
            <a:r>
              <a:rPr lang="en-US" dirty="0" smtClean="0"/>
              <a:t>Very little analytical work on poverty issues before the 80s </a:t>
            </a:r>
          </a:p>
          <a:p>
            <a:pPr lvl="1"/>
            <a:r>
              <a:rPr lang="en-US" dirty="0" smtClean="0"/>
              <a:t>Stepwise progress: Data issues, methodology, and policy went hand in hand</a:t>
            </a:r>
          </a:p>
          <a:p>
            <a:pPr lvl="1"/>
            <a:r>
              <a:rPr lang="en-US" dirty="0" smtClean="0"/>
              <a:t>Narrow scope: Excluded many things (assets/gender)</a:t>
            </a:r>
          </a:p>
          <a:p>
            <a:pPr lvl="1"/>
            <a:r>
              <a:rPr lang="en-US" dirty="0" smtClean="0"/>
              <a:t>Top level indicator linked to country strategies</a:t>
            </a:r>
          </a:p>
          <a:p>
            <a:r>
              <a:rPr lang="en-US" b="1" dirty="0" smtClean="0"/>
              <a:t>Advantages in the case of land</a:t>
            </a:r>
            <a:endParaRPr lang="en-US" b="1" dirty="0"/>
          </a:p>
          <a:p>
            <a:pPr lvl="1"/>
            <a:r>
              <a:rPr lang="en-US" dirty="0" smtClean="0"/>
              <a:t>Information is a key output of the land admin. system</a:t>
            </a:r>
          </a:p>
          <a:p>
            <a:pPr lvl="1"/>
            <a:r>
              <a:rPr lang="en-US" dirty="0" smtClean="0"/>
              <a:t>Developments in spatial &amp; information technology</a:t>
            </a:r>
          </a:p>
          <a:p>
            <a:pPr lvl="1"/>
            <a:r>
              <a:rPr lang="en-US" dirty="0" smtClean="0"/>
              <a:t>Can draw on wide range of data providers (incl. communities – crowd sourcing/VGI)</a:t>
            </a:r>
          </a:p>
          <a:p>
            <a:r>
              <a:rPr lang="en-US" b="1" dirty="0" smtClean="0"/>
              <a:t>… but need to have criteria to assess instruments</a:t>
            </a:r>
            <a:endParaRPr lang="en-US" b="1" dirty="0"/>
          </a:p>
          <a:p>
            <a:endParaRPr lang="en-US" b="1" dirty="0"/>
          </a:p>
          <a:p>
            <a:pPr lvl="1"/>
            <a:endParaRPr lang="en-US" dirty="0"/>
          </a:p>
          <a:p>
            <a:endParaRPr lang="en-US" b="1" dirty="0"/>
          </a:p>
          <a:p>
            <a:pPr lvl="1"/>
            <a:endParaRPr lang="en-US" dirty="0" smtClean="0"/>
          </a:p>
          <a:p>
            <a:pPr lvl="1"/>
            <a:endParaRPr lang="en-US" dirty="0" smtClean="0"/>
          </a:p>
          <a:p>
            <a:pPr lvl="1"/>
            <a:endParaRPr lang="en-US" dirty="0" smtClean="0"/>
          </a:p>
          <a:p>
            <a:endParaRPr lang="en-US" dirty="0"/>
          </a:p>
        </p:txBody>
      </p:sp>
      <p:pic>
        <p:nvPicPr>
          <p:cNvPr id="4" name="Picture 3"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3967845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077200" cy="990600"/>
          </a:xfrm>
        </p:spPr>
        <p:txBody>
          <a:bodyPr>
            <a:normAutofit/>
          </a:bodyPr>
          <a:lstStyle/>
          <a:p>
            <a:pPr algn="ctr"/>
            <a:r>
              <a:rPr lang="en-US" b="1" dirty="0" smtClean="0">
                <a:solidFill>
                  <a:schemeClr val="tx1"/>
                </a:solidFill>
              </a:rPr>
              <a:t>Criteria for LMI/s</a:t>
            </a:r>
            <a:endParaRPr lang="en-US" b="1" dirty="0">
              <a:solidFill>
                <a:schemeClr val="tx1"/>
              </a:solidFill>
            </a:endParaRPr>
          </a:p>
        </p:txBody>
      </p:sp>
      <p:sp>
        <p:nvSpPr>
          <p:cNvPr id="5" name="Content Placeholder 2"/>
          <p:cNvSpPr>
            <a:spLocks noGrp="1"/>
          </p:cNvSpPr>
          <p:nvPr>
            <p:ph idx="1"/>
          </p:nvPr>
        </p:nvSpPr>
        <p:spPr>
          <a:xfrm>
            <a:off x="304800" y="1447800"/>
            <a:ext cx="8610600" cy="5181600"/>
          </a:xfrm>
        </p:spPr>
        <p:txBody>
          <a:bodyPr>
            <a:normAutofit/>
          </a:bodyPr>
          <a:lstStyle/>
          <a:p>
            <a:r>
              <a:rPr lang="en-US" b="1" dirty="0" smtClean="0"/>
              <a:t>Frequency of updates</a:t>
            </a:r>
          </a:p>
          <a:p>
            <a:r>
              <a:rPr lang="en-US" b="1" dirty="0" smtClean="0"/>
              <a:t>Country coverage</a:t>
            </a:r>
            <a:endParaRPr lang="en-US" b="1" dirty="0"/>
          </a:p>
          <a:p>
            <a:r>
              <a:rPr lang="en-US" b="1" dirty="0" smtClean="0"/>
              <a:t>Scope for disaggregation (gender/space)</a:t>
            </a:r>
            <a:endParaRPr lang="en-US" b="1" dirty="0"/>
          </a:p>
          <a:p>
            <a:r>
              <a:rPr lang="en-US" b="1" dirty="0" smtClean="0"/>
              <a:t>Cost-effectiveness</a:t>
            </a:r>
            <a:endParaRPr lang="en-US" b="1" dirty="0"/>
          </a:p>
          <a:p>
            <a:r>
              <a:rPr lang="en-US" b="1" dirty="0" smtClean="0"/>
              <a:t>Objectivity/replicability</a:t>
            </a:r>
            <a:endParaRPr lang="en-US" b="1" dirty="0"/>
          </a:p>
          <a:p>
            <a:endParaRPr lang="en-US" b="1" dirty="0"/>
          </a:p>
          <a:p>
            <a:pPr lvl="1"/>
            <a:endParaRPr lang="en-US" dirty="0"/>
          </a:p>
          <a:p>
            <a:endParaRPr lang="en-US" b="1" dirty="0"/>
          </a:p>
          <a:p>
            <a:pPr lvl="1"/>
            <a:endParaRPr lang="en-US" dirty="0" smtClean="0"/>
          </a:p>
          <a:p>
            <a:pPr lvl="1"/>
            <a:endParaRPr lang="en-US" dirty="0" smtClean="0"/>
          </a:p>
          <a:p>
            <a:pPr lvl="1"/>
            <a:endParaRPr lang="en-US" dirty="0" smtClean="0"/>
          </a:p>
          <a:p>
            <a:endParaRPr lang="en-US" dirty="0"/>
          </a:p>
        </p:txBody>
      </p:sp>
      <p:pic>
        <p:nvPicPr>
          <p:cNvPr id="4" name="Picture 3"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182420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623048" cy="1143000"/>
          </a:xfrm>
        </p:spPr>
        <p:txBody>
          <a:bodyPr>
            <a:normAutofit fontScale="90000"/>
          </a:bodyPr>
          <a:lstStyle/>
          <a:p>
            <a:r>
              <a:rPr lang="en-US" b="1" dirty="0" smtClean="0"/>
              <a:t>Message from the Prime Minister of Malaysia to FIG 2014</a:t>
            </a:r>
            <a:endParaRPr lang="en-US" b="1" dirty="0"/>
          </a:p>
        </p:txBody>
      </p:sp>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3</a:t>
            </a:fld>
            <a:endParaRPr lang="en-US" dirty="0"/>
          </a:p>
        </p:txBody>
      </p:sp>
      <p:sp>
        <p:nvSpPr>
          <p:cNvPr id="4" name="Content Placeholder 3"/>
          <p:cNvSpPr>
            <a:spLocks noGrp="1"/>
          </p:cNvSpPr>
          <p:nvPr>
            <p:ph sz="quarter" idx="1"/>
          </p:nvPr>
        </p:nvSpPr>
        <p:spPr>
          <a:xfrm>
            <a:off x="228600" y="1600200"/>
            <a:ext cx="8537448" cy="4495800"/>
          </a:xfrm>
        </p:spPr>
        <p:txBody>
          <a:bodyPr>
            <a:normAutofit lnSpcReduction="10000"/>
          </a:bodyPr>
          <a:lstStyle/>
          <a:p>
            <a:pPr marL="0" indent="0">
              <a:buNone/>
            </a:pPr>
            <a:r>
              <a:rPr lang="en-US" dirty="0" smtClean="0"/>
              <a:t>“The </a:t>
            </a:r>
            <a:r>
              <a:rPr lang="en-US" dirty="0"/>
              <a:t>pressure on the land and resources - and therefore the environment - will increase. Sustainable growth therefore will determine strategies of politics, but also for surveyors. Spatial information is vital because it shapes policy-making, surveyors are responsible for translating raw data into pieces of information useful for policy-makers. Spatial information needs to be reliable and reusable, there lies a challenge for the surveyor of the future, according to the Prime Minister</a:t>
            </a:r>
            <a:r>
              <a:rPr lang="en-US" dirty="0" smtClean="0"/>
              <a:t>.”</a:t>
            </a:r>
          </a:p>
          <a:p>
            <a:pPr marL="0" indent="0">
              <a:buNone/>
            </a:pPr>
            <a:r>
              <a:rPr lang="en-US" b="1" dirty="0" smtClean="0"/>
              <a:t>Source: GIM, Jun 17, 2014</a:t>
            </a:r>
            <a:endParaRPr lang="en-US" b="1" dirty="0"/>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4222826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5292036"/>
              </p:ext>
            </p:extLst>
          </p:nvPr>
        </p:nvGraphicFramePr>
        <p:xfrm>
          <a:off x="381000" y="1066800"/>
          <a:ext cx="8382000" cy="5234859"/>
        </p:xfrm>
        <a:graphic>
          <a:graphicData uri="http://schemas.openxmlformats.org/drawingml/2006/table">
            <a:tbl>
              <a:tblPr firstRow="1" firstCol="1" bandRow="1"/>
              <a:tblGrid>
                <a:gridCol w="2244825"/>
                <a:gridCol w="1227152"/>
                <a:gridCol w="1481023"/>
                <a:gridCol w="1143000"/>
                <a:gridCol w="1057433"/>
                <a:gridCol w="1228567"/>
              </a:tblGrid>
              <a:tr h="1204764">
                <a:tc>
                  <a:txBody>
                    <a:bodyPr/>
                    <a:lstStyle/>
                    <a:p>
                      <a:pPr>
                        <a:lnSpc>
                          <a:spcPct val="115000"/>
                        </a:lnSpc>
                      </a:pPr>
                      <a:endParaRPr lang="en-US" sz="2400" dirty="0">
                        <a:effectLst/>
                        <a:latin typeface="Calibri"/>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Times New Roman"/>
                          <a:ea typeface="Times New Roman"/>
                          <a:cs typeface="Times New Roman"/>
                        </a:rPr>
                        <a:t>Freq</a:t>
                      </a:r>
                      <a:endParaRPr lang="en-US" sz="2400" dirty="0">
                        <a:effectLst/>
                        <a:latin typeface="Calibri"/>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smtClean="0">
                          <a:effectLst/>
                          <a:latin typeface="Times New Roman"/>
                          <a:ea typeface="Times New Roman"/>
                          <a:cs typeface="Times New Roman"/>
                        </a:rPr>
                        <a:t>Ctry cvg</a:t>
                      </a:r>
                      <a:endParaRPr lang="en-US" sz="2400" dirty="0">
                        <a:effectLst/>
                        <a:latin typeface="Calibri"/>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Times New Roman"/>
                          <a:ea typeface="Times New Roman"/>
                          <a:cs typeface="Times New Roman"/>
                        </a:rPr>
                        <a:t>Disagg.</a:t>
                      </a:r>
                      <a:endParaRPr lang="en-US" sz="2400" dirty="0">
                        <a:effectLst/>
                        <a:latin typeface="Calibri"/>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Times New Roman"/>
                          <a:ea typeface="Times New Roman"/>
                          <a:cs typeface="Times New Roman"/>
                        </a:rPr>
                        <a:t>Cost</a:t>
                      </a:r>
                      <a:endParaRPr lang="en-US" sz="2400" dirty="0">
                        <a:effectLst/>
                        <a:latin typeface="Calibri"/>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Times New Roman"/>
                          <a:ea typeface="Times New Roman"/>
                          <a:cs typeface="Times New Roman"/>
                        </a:rPr>
                        <a:t>Replic. </a:t>
                      </a:r>
                      <a:endParaRPr lang="en-US" sz="2400" dirty="0">
                        <a:effectLst/>
                        <a:latin typeface="Calibri"/>
                        <a:ea typeface="Calibri"/>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229">
                <a:tc>
                  <a:txBody>
                    <a:bodyPr/>
                    <a:lstStyle/>
                    <a:p>
                      <a:pPr marL="0" marR="0">
                        <a:lnSpc>
                          <a:spcPct val="115000"/>
                        </a:lnSpc>
                        <a:spcBef>
                          <a:spcPts val="0"/>
                        </a:spcBef>
                        <a:spcAft>
                          <a:spcPts val="0"/>
                        </a:spcAft>
                      </a:pPr>
                      <a:r>
                        <a:rPr lang="en-US" sz="2400" dirty="0" smtClean="0">
                          <a:effectLst/>
                          <a:latin typeface="Times New Roman"/>
                          <a:ea typeface="Times New Roman"/>
                          <a:cs typeface="Times New Roman"/>
                        </a:rPr>
                        <a:t>Expert</a:t>
                      </a:r>
                      <a:r>
                        <a:rPr lang="en-US" sz="2400" baseline="0" dirty="0" smtClean="0">
                          <a:effectLst/>
                          <a:latin typeface="Times New Roman"/>
                          <a:ea typeface="Times New Roman"/>
                          <a:cs typeface="Times New Roman"/>
                        </a:rPr>
                        <a:t> </a:t>
                      </a:r>
                      <a:r>
                        <a:rPr lang="en-US" sz="2400" dirty="0" smtClean="0">
                          <a:effectLst/>
                          <a:latin typeface="Times New Roman"/>
                          <a:ea typeface="Times New Roman"/>
                          <a:cs typeface="Times New Roman"/>
                        </a:rPr>
                        <a:t>opinion </a:t>
                      </a:r>
                      <a:endParaRPr lang="en-US" sz="24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H</a:t>
                      </a:r>
                      <a:endParaRPr lang="en-US" sz="32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H</a:t>
                      </a:r>
                      <a:endParaRPr lang="en-US" sz="32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VL</a:t>
                      </a:r>
                      <a:endParaRPr lang="en-US" sz="32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L</a:t>
                      </a:r>
                      <a:endParaRPr lang="en-US" sz="32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C000"/>
                    </a:solidFill>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L</a:t>
                      </a:r>
                      <a:endParaRPr lang="en-US" sz="32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C000"/>
                    </a:solidFill>
                  </a:tcPr>
                </a:tc>
              </a:tr>
              <a:tr h="768950">
                <a:tc>
                  <a:txBody>
                    <a:bodyPr/>
                    <a:lstStyle/>
                    <a:p>
                      <a:pPr marL="0" marR="0">
                        <a:lnSpc>
                          <a:spcPct val="115000"/>
                        </a:lnSpc>
                        <a:spcBef>
                          <a:spcPts val="0"/>
                        </a:spcBef>
                        <a:spcAft>
                          <a:spcPts val="0"/>
                        </a:spcAft>
                      </a:pPr>
                      <a:r>
                        <a:rPr lang="en-US" sz="2400" dirty="0" smtClean="0">
                          <a:effectLst/>
                          <a:latin typeface="Times New Roman"/>
                          <a:ea typeface="Times New Roman"/>
                          <a:cs typeface="Times New Roman"/>
                        </a:rPr>
                        <a:t>Partic. M’toring</a:t>
                      </a:r>
                      <a:endParaRPr lang="en-US" sz="24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H</a:t>
                      </a:r>
                      <a:endParaRPr lang="en-US" sz="32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3200" dirty="0" smtClean="0">
                          <a:effectLst/>
                          <a:latin typeface="Times New Roman"/>
                          <a:ea typeface="Calibri"/>
                          <a:cs typeface="Times New Roman"/>
                        </a:rPr>
                        <a:t>M</a:t>
                      </a:r>
                      <a:endParaRPr lang="en-US" sz="32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3200" dirty="0" smtClean="0">
                          <a:effectLst/>
                          <a:latin typeface="Times New Roman" panose="02020603050405020304" pitchFamily="18" charset="0"/>
                          <a:ea typeface="Times New Roman"/>
                          <a:cs typeface="Times New Roman" panose="02020603050405020304" pitchFamily="18" charset="0"/>
                        </a:rPr>
                        <a:t>L</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nchor="b">
                    <a:lnL>
                      <a:noFill/>
                    </a:lnL>
                    <a:lnR>
                      <a:noFill/>
                    </a:lnR>
                    <a:lnT>
                      <a:noFill/>
                    </a:lnT>
                    <a:lnB>
                      <a:noFill/>
                    </a:lnB>
                    <a:solidFill>
                      <a:srgbClr val="FFC000"/>
                    </a:solidFill>
                  </a:tcPr>
                </a:tc>
                <a:tc>
                  <a:txBody>
                    <a:bodyPr/>
                    <a:lstStyle/>
                    <a:p>
                      <a:pPr marL="0" marR="0" algn="ctr">
                        <a:lnSpc>
                          <a:spcPct val="115000"/>
                        </a:lnSpc>
                        <a:spcBef>
                          <a:spcPts val="0"/>
                        </a:spcBef>
                        <a:spcAft>
                          <a:spcPts val="0"/>
                        </a:spcAft>
                      </a:pPr>
                      <a:r>
                        <a:rPr lang="en-US" sz="3200" dirty="0" smtClean="0">
                          <a:effectLst/>
                          <a:latin typeface="Times New Roman"/>
                          <a:ea typeface="Times New Roman"/>
                          <a:cs typeface="Times New Roman"/>
                        </a:rPr>
                        <a:t>L</a:t>
                      </a:r>
                      <a:endParaRPr lang="en-US" sz="3200" dirty="0">
                        <a:effectLst/>
                        <a:latin typeface="Calibri"/>
                        <a:ea typeface="Calibri"/>
                        <a:cs typeface="Times New Roman"/>
                      </a:endParaRPr>
                    </a:p>
                  </a:txBody>
                  <a:tcPr marL="68580" marR="68580" marT="0" marB="0" anchor="b">
                    <a:lnL>
                      <a:noFill/>
                    </a:lnL>
                    <a:lnR>
                      <a:noFill/>
                    </a:lnR>
                    <a:lnT>
                      <a:noFill/>
                    </a:lnT>
                    <a:lnB>
                      <a:noFill/>
                    </a:lnB>
                    <a:solidFill>
                      <a:srgbClr val="FFC000"/>
                    </a:solidFill>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M</a:t>
                      </a:r>
                      <a:endParaRPr lang="en-US" sz="3200" dirty="0">
                        <a:effectLst/>
                        <a:latin typeface="Calibri"/>
                        <a:ea typeface="Calibri"/>
                        <a:cs typeface="Times New Roman"/>
                      </a:endParaRPr>
                    </a:p>
                  </a:txBody>
                  <a:tcPr marL="68580" marR="68580" marT="0" marB="0" anchor="b">
                    <a:lnL>
                      <a:noFill/>
                    </a:lnL>
                    <a:lnR>
                      <a:noFill/>
                    </a:lnR>
                    <a:lnT>
                      <a:noFill/>
                    </a:lnT>
                    <a:lnB>
                      <a:noFill/>
                    </a:lnB>
                  </a:tcPr>
                </a:tc>
              </a:tr>
              <a:tr h="652229">
                <a:tc>
                  <a:txBody>
                    <a:bodyPr/>
                    <a:lstStyle/>
                    <a:p>
                      <a:pPr marL="0" marR="0">
                        <a:lnSpc>
                          <a:spcPct val="115000"/>
                        </a:lnSpc>
                        <a:spcBef>
                          <a:spcPts val="0"/>
                        </a:spcBef>
                        <a:spcAft>
                          <a:spcPts val="0"/>
                        </a:spcAft>
                      </a:pPr>
                      <a:r>
                        <a:rPr lang="en-US" sz="2400" dirty="0">
                          <a:effectLst/>
                          <a:latin typeface="Times New Roman"/>
                          <a:ea typeface="Times New Roman"/>
                          <a:cs typeface="Times New Roman"/>
                        </a:rPr>
                        <a:t>Opinion surveys</a:t>
                      </a:r>
                      <a:endParaRPr lang="en-US" sz="24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M</a:t>
                      </a:r>
                      <a:endParaRPr lang="en-US" sz="32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H</a:t>
                      </a:r>
                      <a:endParaRPr lang="en-US" sz="32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M</a:t>
                      </a:r>
                      <a:endParaRPr lang="en-US" sz="32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M</a:t>
                      </a:r>
                      <a:endParaRPr lang="en-US" sz="32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H</a:t>
                      </a:r>
                      <a:endParaRPr lang="en-US" sz="3200" dirty="0">
                        <a:effectLst/>
                        <a:latin typeface="Calibri"/>
                        <a:ea typeface="Calibri"/>
                        <a:cs typeface="Times New Roman"/>
                      </a:endParaRPr>
                    </a:p>
                  </a:txBody>
                  <a:tcPr marL="68580" marR="68580" marT="0" marB="0" anchor="b">
                    <a:lnL>
                      <a:noFill/>
                    </a:lnL>
                    <a:lnR>
                      <a:noFill/>
                    </a:lnR>
                    <a:lnT>
                      <a:noFill/>
                    </a:lnT>
                    <a:lnB>
                      <a:noFill/>
                    </a:lnB>
                  </a:tcPr>
                </a:tc>
              </a:tr>
              <a:tr h="652229">
                <a:tc>
                  <a:txBody>
                    <a:bodyPr/>
                    <a:lstStyle/>
                    <a:p>
                      <a:pPr marL="0" marR="0">
                        <a:lnSpc>
                          <a:spcPct val="115000"/>
                        </a:lnSpc>
                        <a:spcBef>
                          <a:spcPts val="0"/>
                        </a:spcBef>
                        <a:spcAft>
                          <a:spcPts val="0"/>
                        </a:spcAft>
                      </a:pPr>
                      <a:r>
                        <a:rPr lang="en-US" sz="2400" dirty="0">
                          <a:effectLst/>
                          <a:latin typeface="Times New Roman"/>
                          <a:ea typeface="Times New Roman"/>
                          <a:cs typeface="Times New Roman"/>
                        </a:rPr>
                        <a:t>Census data</a:t>
                      </a:r>
                      <a:endParaRPr lang="en-US" sz="24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L</a:t>
                      </a:r>
                      <a:endParaRPr lang="en-US" sz="3200" dirty="0">
                        <a:effectLst/>
                        <a:latin typeface="Calibri"/>
                        <a:ea typeface="Calibri"/>
                        <a:cs typeface="Times New Roman"/>
                      </a:endParaRPr>
                    </a:p>
                  </a:txBody>
                  <a:tcPr marL="68580" marR="68580" marT="0" marB="0" anchor="b">
                    <a:lnL>
                      <a:noFill/>
                    </a:lnL>
                    <a:lnR>
                      <a:noFill/>
                    </a:lnR>
                    <a:lnT>
                      <a:noFill/>
                    </a:lnT>
                    <a:lnB>
                      <a:noFill/>
                    </a:lnB>
                    <a:solidFill>
                      <a:srgbClr val="FFC000"/>
                    </a:solidFill>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M</a:t>
                      </a:r>
                      <a:endParaRPr lang="en-US" sz="32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VH</a:t>
                      </a:r>
                      <a:endParaRPr lang="en-US" sz="32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M</a:t>
                      </a:r>
                      <a:endParaRPr lang="en-US" sz="32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VH</a:t>
                      </a:r>
                      <a:endParaRPr lang="en-US" sz="3200" dirty="0">
                        <a:effectLst/>
                        <a:latin typeface="Calibri"/>
                        <a:ea typeface="Calibri"/>
                        <a:cs typeface="Times New Roman"/>
                      </a:endParaRPr>
                    </a:p>
                  </a:txBody>
                  <a:tcPr marL="68580" marR="68580" marT="0" marB="0" anchor="b">
                    <a:lnL>
                      <a:noFill/>
                    </a:lnL>
                    <a:lnR>
                      <a:noFill/>
                    </a:lnR>
                    <a:lnT>
                      <a:noFill/>
                    </a:lnT>
                    <a:lnB>
                      <a:noFill/>
                    </a:lnB>
                  </a:tcPr>
                </a:tc>
              </a:tr>
              <a:tr h="652229">
                <a:tc>
                  <a:txBody>
                    <a:bodyPr/>
                    <a:lstStyle/>
                    <a:p>
                      <a:pPr marL="0" marR="0">
                        <a:lnSpc>
                          <a:spcPct val="115000"/>
                        </a:lnSpc>
                        <a:spcBef>
                          <a:spcPts val="0"/>
                        </a:spcBef>
                        <a:spcAft>
                          <a:spcPts val="0"/>
                        </a:spcAft>
                      </a:pPr>
                      <a:r>
                        <a:rPr lang="en-US" sz="2400" dirty="0">
                          <a:effectLst/>
                          <a:latin typeface="Times New Roman"/>
                          <a:ea typeface="Times New Roman"/>
                          <a:cs typeface="Times New Roman"/>
                        </a:rPr>
                        <a:t>Hhld surveys</a:t>
                      </a:r>
                      <a:endParaRPr lang="en-US" sz="2400" dirty="0">
                        <a:effectLst/>
                        <a:latin typeface="Calibri"/>
                        <a:ea typeface="Calibri"/>
                        <a:cs typeface="Times New Roman"/>
                      </a:endParaRPr>
                    </a:p>
                  </a:txBody>
                  <a:tcPr marL="68580" marR="68580" marT="0" marB="0" anchor="b">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M</a:t>
                      </a:r>
                      <a:endParaRPr lang="en-US" sz="3200" dirty="0">
                        <a:effectLst/>
                        <a:latin typeface="Calibri"/>
                        <a:ea typeface="Calibri"/>
                        <a:cs typeface="Times New Roman"/>
                      </a:endParaRPr>
                    </a:p>
                  </a:txBody>
                  <a:tcPr marL="68580" marR="68580" marT="0" marB="0" anchor="b">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L</a:t>
                      </a:r>
                      <a:endParaRPr lang="en-US" sz="3200" dirty="0">
                        <a:effectLst/>
                        <a:latin typeface="Calibri"/>
                        <a:ea typeface="Calibri"/>
                        <a:cs typeface="Times New Roman"/>
                      </a:endParaRPr>
                    </a:p>
                  </a:txBody>
                  <a:tcPr marL="68580" marR="68580" marT="0" marB="0" anchor="b">
                    <a:lnL>
                      <a:noFill/>
                    </a:lnL>
                    <a:lnR>
                      <a:noFill/>
                    </a:lnR>
                    <a:lnT>
                      <a:noFill/>
                    </a:lnT>
                    <a:lnB>
                      <a:noFill/>
                    </a:lnB>
                    <a:solidFill>
                      <a:srgbClr val="FFC000"/>
                    </a:solidFill>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H</a:t>
                      </a:r>
                      <a:endParaRPr lang="en-US" sz="3200" dirty="0">
                        <a:effectLst/>
                        <a:latin typeface="Calibri"/>
                        <a:ea typeface="Calibri"/>
                        <a:cs typeface="Times New Roman"/>
                      </a:endParaRPr>
                    </a:p>
                  </a:txBody>
                  <a:tcPr marL="68580" marR="68580" marT="0" marB="0" anchor="b">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H</a:t>
                      </a:r>
                      <a:endParaRPr lang="en-US" sz="3200" dirty="0">
                        <a:effectLst/>
                        <a:latin typeface="Calibri"/>
                        <a:ea typeface="Calibri"/>
                        <a:cs typeface="Times New Roman"/>
                      </a:endParaRPr>
                    </a:p>
                  </a:txBody>
                  <a:tcPr marL="68580" marR="68580" marT="0" marB="0" anchor="b">
                    <a:lnL>
                      <a:noFill/>
                    </a:lnL>
                    <a:lnR>
                      <a:noFill/>
                    </a:lnR>
                    <a:lnT>
                      <a:noFill/>
                    </a:lnT>
                    <a:lnB>
                      <a:noFill/>
                    </a:lnB>
                    <a:solidFill>
                      <a:schemeClr val="bg1"/>
                    </a:solidFill>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H</a:t>
                      </a:r>
                      <a:endParaRPr lang="en-US" sz="3200" dirty="0">
                        <a:effectLst/>
                        <a:latin typeface="Calibri"/>
                        <a:ea typeface="Calibri"/>
                        <a:cs typeface="Times New Roman"/>
                      </a:endParaRPr>
                    </a:p>
                  </a:txBody>
                  <a:tcPr marL="68580" marR="68580" marT="0" marB="0" anchor="b">
                    <a:lnL>
                      <a:noFill/>
                    </a:lnL>
                    <a:lnR>
                      <a:noFill/>
                    </a:lnR>
                    <a:lnT>
                      <a:noFill/>
                    </a:lnT>
                    <a:lnB>
                      <a:noFill/>
                    </a:lnB>
                    <a:solidFill>
                      <a:schemeClr val="bg1"/>
                    </a:solidFill>
                  </a:tcPr>
                </a:tc>
              </a:tr>
              <a:tr h="652229">
                <a:tc>
                  <a:txBody>
                    <a:bodyPr/>
                    <a:lstStyle/>
                    <a:p>
                      <a:pPr marL="0" marR="0">
                        <a:lnSpc>
                          <a:spcPct val="115000"/>
                        </a:lnSpc>
                        <a:spcBef>
                          <a:spcPts val="0"/>
                        </a:spcBef>
                        <a:spcAft>
                          <a:spcPts val="0"/>
                        </a:spcAft>
                      </a:pPr>
                      <a:r>
                        <a:rPr lang="en-US" sz="2400" dirty="0">
                          <a:effectLst/>
                          <a:latin typeface="Times New Roman"/>
                          <a:ea typeface="Times New Roman"/>
                          <a:cs typeface="Times New Roman"/>
                        </a:rPr>
                        <a:t>Admin. data</a:t>
                      </a:r>
                      <a:endParaRPr lang="en-US" sz="24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VH</a:t>
                      </a:r>
                      <a:endParaRPr lang="en-US" sz="32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3200" dirty="0" smtClean="0">
                          <a:effectLst/>
                          <a:latin typeface="Times New Roman"/>
                          <a:ea typeface="Times New Roman"/>
                          <a:cs typeface="Times New Roman"/>
                        </a:rPr>
                        <a:t>??</a:t>
                      </a:r>
                      <a:endParaRPr lang="en-US" sz="32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VH</a:t>
                      </a:r>
                      <a:endParaRPr lang="en-US" sz="32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M</a:t>
                      </a:r>
                      <a:endParaRPr lang="en-US" sz="32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200" dirty="0">
                          <a:effectLst/>
                          <a:latin typeface="Times New Roman"/>
                          <a:ea typeface="Times New Roman"/>
                          <a:cs typeface="Times New Roman"/>
                        </a:rPr>
                        <a:t>VH</a:t>
                      </a:r>
                      <a:endParaRPr lang="en-US" sz="32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4" name="Title 1"/>
          <p:cNvSpPr txBox="1">
            <a:spLocks/>
          </p:cNvSpPr>
          <p:nvPr/>
        </p:nvSpPr>
        <p:spPr>
          <a:xfrm>
            <a:off x="1066800" y="228600"/>
            <a:ext cx="8077200" cy="990600"/>
          </a:xfrm>
          <a:prstGeom prst="rect">
            <a:avLst/>
          </a:prstGeom>
        </p:spPr>
        <p:txBody>
          <a:bodyPr>
            <a:normAutofit fontScale="850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solidFill>
                  <a:schemeClr val="tx1"/>
                </a:solidFill>
              </a:rPr>
              <a:t>Options for Land Monitoring Indicators? </a:t>
            </a:r>
            <a:endParaRPr lang="en-US" dirty="0">
              <a:solidFill>
                <a:schemeClr val="tx1"/>
              </a:solidFill>
            </a:endParaRPr>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1521972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924800" cy="990600"/>
          </a:xfrm>
        </p:spPr>
        <p:txBody>
          <a:bodyPr>
            <a:normAutofit fontScale="90000"/>
          </a:bodyPr>
          <a:lstStyle/>
          <a:p>
            <a:r>
              <a:rPr lang="en-US" dirty="0" smtClean="0">
                <a:solidFill>
                  <a:schemeClr val="tx1"/>
                </a:solidFill>
              </a:rPr>
              <a:t>Collection of key admin. data feasible?</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79778593"/>
              </p:ext>
            </p:extLst>
          </p:nvPr>
        </p:nvGraphicFramePr>
        <p:xfrm>
          <a:off x="304800" y="1828799"/>
          <a:ext cx="8686797" cy="4420641"/>
        </p:xfrm>
        <a:graphic>
          <a:graphicData uri="http://schemas.openxmlformats.org/drawingml/2006/table">
            <a:tbl>
              <a:tblPr>
                <a:tableStyleId>{5C22544A-7EE6-4342-B048-85BDC9FD1C3A}</a:tableStyleId>
              </a:tblPr>
              <a:tblGrid>
                <a:gridCol w="1240971"/>
                <a:gridCol w="1240971"/>
                <a:gridCol w="1240971"/>
                <a:gridCol w="1240971"/>
                <a:gridCol w="1240971"/>
                <a:gridCol w="1240971"/>
                <a:gridCol w="1240971"/>
              </a:tblGrid>
              <a:tr h="740007">
                <a:tc>
                  <a:txBody>
                    <a:bodyPr/>
                    <a:lstStyle/>
                    <a:p>
                      <a:pPr algn="l" fontAlgn="b"/>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b="1" u="none" strike="noStrike" dirty="0">
                          <a:effectLst/>
                        </a:rPr>
                        <a:t>Area mapped</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b="1" u="none" strike="noStrike" dirty="0">
                          <a:effectLst/>
                        </a:rPr>
                        <a:t>Women reg.</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b="1" u="none" strike="noStrike" dirty="0" smtClean="0">
                          <a:effectLst/>
                        </a:rPr>
                        <a:t>Transact</a:t>
                      </a:r>
                    </a:p>
                    <a:p>
                      <a:pPr algn="l" fontAlgn="b"/>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b="1" u="none" strike="noStrike" dirty="0">
                          <a:effectLst/>
                        </a:rPr>
                        <a:t>Tax revenue</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b="1" u="none" strike="noStrike" dirty="0">
                          <a:effectLst/>
                        </a:rPr>
                        <a:t>Exprop</a:t>
                      </a:r>
                      <a:r>
                        <a:rPr lang="en-US" sz="2400" b="1" u="none" strike="noStrike" dirty="0" smtClean="0">
                          <a:effectLst/>
                        </a:rPr>
                        <a:t>.</a:t>
                      </a:r>
                    </a:p>
                    <a:p>
                      <a:pPr algn="l" fontAlgn="b"/>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b="1" u="none" strike="noStrike" dirty="0" smtClean="0">
                          <a:effectLst/>
                        </a:rPr>
                        <a:t>Disputes</a:t>
                      </a:r>
                    </a:p>
                    <a:p>
                      <a:pPr algn="l" fontAlgn="b"/>
                      <a:endParaRPr lang="en-US" sz="2400" b="1" i="0" u="none" strike="noStrike" dirty="0">
                        <a:solidFill>
                          <a:srgbClr val="000000"/>
                        </a:solidFill>
                        <a:effectLst/>
                        <a:latin typeface="Calibri"/>
                      </a:endParaRPr>
                    </a:p>
                  </a:txBody>
                  <a:tcPr marL="9525" marR="9525" marT="9525" marB="0" anchor="b"/>
                </a:tc>
              </a:tr>
              <a:tr h="408844">
                <a:tc>
                  <a:txBody>
                    <a:bodyPr/>
                    <a:lstStyle/>
                    <a:p>
                      <a:pPr algn="l" fontAlgn="b"/>
                      <a:r>
                        <a:rPr lang="en-US" sz="2400" b="1" u="none" strike="noStrike" dirty="0">
                          <a:effectLst/>
                        </a:rPr>
                        <a:t>UGA</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b="0" i="0" u="none" strike="noStrike" dirty="0" smtClean="0">
                          <a:solidFill>
                            <a:schemeClr val="dk1"/>
                          </a:solidFill>
                          <a:effectLst/>
                          <a:latin typeface="+mn-l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a:t>
                      </a:r>
                      <a:endParaRPr lang="en-US" sz="2400" b="0" i="0" u="none" strike="noStrike" dirty="0">
                        <a:solidFill>
                          <a:srgbClr val="000000"/>
                        </a:solidFill>
                        <a:effectLst/>
                        <a:latin typeface="Calibri"/>
                      </a:endParaRPr>
                    </a:p>
                  </a:txBody>
                  <a:tcPr marL="9525" marR="9525" marT="9525" marB="0" anchor="b"/>
                </a:tc>
              </a:tr>
              <a:tr h="408844">
                <a:tc>
                  <a:txBody>
                    <a:bodyPr/>
                    <a:lstStyle/>
                    <a:p>
                      <a:pPr algn="l" fontAlgn="b"/>
                      <a:r>
                        <a:rPr lang="en-US" sz="2400" b="1" u="none" strike="noStrike" dirty="0">
                          <a:effectLst/>
                        </a:rPr>
                        <a:t>RWA</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b="0" i="0" u="none" strike="noStrike" dirty="0" smtClean="0">
                          <a:solidFill>
                            <a:schemeClr val="dk1"/>
                          </a:solidFill>
                          <a:effectLst/>
                          <a:latin typeface="+mn-l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r>
              <a:tr h="408844">
                <a:tc>
                  <a:txBody>
                    <a:bodyPr/>
                    <a:lstStyle/>
                    <a:p>
                      <a:pPr algn="l" fontAlgn="b"/>
                      <a:r>
                        <a:rPr lang="en-US" sz="2400" b="1" u="none" strike="noStrike" dirty="0">
                          <a:effectLst/>
                        </a:rPr>
                        <a:t>CMB</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smtClean="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r>
              <a:tr h="408844">
                <a:tc>
                  <a:txBody>
                    <a:bodyPr/>
                    <a:lstStyle/>
                    <a:p>
                      <a:pPr algn="l" fontAlgn="b"/>
                      <a:r>
                        <a:rPr lang="en-US" sz="2400" b="1" u="none" strike="noStrike" dirty="0">
                          <a:effectLst/>
                        </a:rPr>
                        <a:t>PHL</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 </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a:t>
                      </a:r>
                      <a:endParaRPr lang="en-US" sz="2400" b="0" i="0" u="none" strike="noStrike" dirty="0">
                        <a:solidFill>
                          <a:srgbClr val="000000"/>
                        </a:solidFill>
                        <a:effectLst/>
                        <a:latin typeface="Calibri"/>
                      </a:endParaRPr>
                    </a:p>
                  </a:txBody>
                  <a:tcPr marL="9525" marR="9525" marT="9525" marB="0" anchor="b"/>
                </a:tc>
              </a:tr>
              <a:tr h="408844">
                <a:tc>
                  <a:txBody>
                    <a:bodyPr/>
                    <a:lstStyle/>
                    <a:p>
                      <a:pPr algn="l" fontAlgn="b"/>
                      <a:r>
                        <a:rPr lang="en-US" sz="2400" b="1" u="none" strike="noStrike" dirty="0">
                          <a:effectLst/>
                        </a:rPr>
                        <a:t>VNM</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r>
              <a:tr h="408844">
                <a:tc>
                  <a:txBody>
                    <a:bodyPr/>
                    <a:lstStyle/>
                    <a:p>
                      <a:pPr algn="l" fontAlgn="b"/>
                      <a:r>
                        <a:rPr lang="en-US" sz="2400" b="1" u="none" strike="noStrike" dirty="0">
                          <a:effectLst/>
                        </a:rPr>
                        <a:t>GEO</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smtClean="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 </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a:t>
                      </a:r>
                      <a:endParaRPr lang="en-US" sz="2400" b="0" i="0" u="none" strike="noStrike" dirty="0">
                        <a:solidFill>
                          <a:srgbClr val="000000"/>
                        </a:solidFill>
                        <a:effectLst/>
                        <a:latin typeface="Calibri"/>
                      </a:endParaRPr>
                    </a:p>
                  </a:txBody>
                  <a:tcPr marL="9525" marR="9525" marT="9525" marB="0" anchor="b"/>
                </a:tc>
              </a:tr>
              <a:tr h="408844">
                <a:tc>
                  <a:txBody>
                    <a:bodyPr/>
                    <a:lstStyle/>
                    <a:p>
                      <a:pPr algn="l" fontAlgn="b"/>
                      <a:r>
                        <a:rPr lang="en-US" sz="2400" b="1" u="none" strike="noStrike" dirty="0">
                          <a:effectLst/>
                        </a:rPr>
                        <a:t>UKR</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smtClean="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smtClean="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a:t>
                      </a:r>
                      <a:endParaRPr lang="en-US" sz="2400" b="0" i="0" u="none" strike="noStrike" dirty="0">
                        <a:solidFill>
                          <a:srgbClr val="000000"/>
                        </a:solidFill>
                        <a:effectLst/>
                        <a:latin typeface="Calibri"/>
                      </a:endParaRPr>
                    </a:p>
                  </a:txBody>
                  <a:tcPr marL="9525" marR="9525" marT="9525" marB="0" anchor="b"/>
                </a:tc>
              </a:tr>
              <a:tr h="408844">
                <a:tc>
                  <a:txBody>
                    <a:bodyPr/>
                    <a:lstStyle/>
                    <a:p>
                      <a:pPr algn="l" fontAlgn="b"/>
                      <a:r>
                        <a:rPr lang="en-US" sz="2400" b="1" u="none" strike="noStrike" dirty="0">
                          <a:effectLst/>
                        </a:rPr>
                        <a:t>PER</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smtClean="0">
                          <a:effectLst/>
                        </a:rPr>
                        <a:t>Y(urban)</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Y/N</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r>
                        <a:rPr lang="en-US" sz="2400" u="none" strike="noStrike" dirty="0" smtClean="0">
                          <a:effectLst/>
                        </a:rPr>
                        <a:t>**</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N</a:t>
                      </a:r>
                      <a:endParaRPr lang="en-US" sz="2400" b="0" i="0" u="none" strike="noStrike" dirty="0">
                        <a:solidFill>
                          <a:srgbClr val="000000"/>
                        </a:solidFill>
                        <a:effectLst/>
                        <a:latin typeface="Calibri"/>
                      </a:endParaRPr>
                    </a:p>
                  </a:txBody>
                  <a:tcPr marL="9525" marR="9525" marT="9525" marB="0" anchor="b"/>
                </a:tc>
              </a:tr>
              <a:tr h="408844">
                <a:tc>
                  <a:txBody>
                    <a:bodyPr/>
                    <a:lstStyle/>
                    <a:p>
                      <a:pPr algn="l" fontAlgn="b"/>
                      <a:r>
                        <a:rPr lang="en-US" sz="2400" b="1" u="none" strike="noStrike" dirty="0">
                          <a:effectLst/>
                        </a:rPr>
                        <a:t>BRA</a:t>
                      </a:r>
                      <a:endParaRPr lang="en-US" sz="2400" b="1"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 ***</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endParaRPr lang="en-US" sz="2400" b="0" i="0" u="none"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Y</a:t>
                      </a:r>
                      <a:r>
                        <a:rPr lang="en-US" sz="2400" u="none" strike="noStrike" dirty="0" smtClean="0">
                          <a:effectLst/>
                        </a:rPr>
                        <a:t>**</a:t>
                      </a:r>
                      <a:endParaRPr lang="en-US" sz="2400" b="0" i="0" u="none" strike="noStrike" dirty="0">
                        <a:solidFill>
                          <a:srgbClr val="000000"/>
                        </a:solidFill>
                        <a:effectLst/>
                        <a:latin typeface="Calibri"/>
                      </a:endParaRPr>
                    </a:p>
                  </a:txBody>
                  <a:tcPr marL="9525" marR="9525" marT="9525" marB="0" anchor="b"/>
                </a:tc>
              </a:tr>
            </a:tbl>
          </a:graphicData>
        </a:graphic>
      </p:graphicFrame>
      <p:sp>
        <p:nvSpPr>
          <p:cNvPr id="6" name="TextBox 5"/>
          <p:cNvSpPr txBox="1"/>
          <p:nvPr/>
        </p:nvSpPr>
        <p:spPr>
          <a:xfrm>
            <a:off x="0" y="6477000"/>
            <a:ext cx="9144000" cy="369332"/>
          </a:xfrm>
          <a:prstGeom prst="rect">
            <a:avLst/>
          </a:prstGeom>
          <a:noFill/>
        </p:spPr>
        <p:txBody>
          <a:bodyPr wrap="square" rtlCol="0">
            <a:spAutoFit/>
          </a:bodyPr>
          <a:lstStyle/>
          <a:p>
            <a:r>
              <a:rPr lang="en-US" dirty="0" smtClean="0"/>
              <a:t>* </a:t>
            </a:r>
            <a:r>
              <a:rPr lang="en-US" dirty="0"/>
              <a:t>for mapped </a:t>
            </a:r>
            <a:r>
              <a:rPr lang="en-US" dirty="0" smtClean="0"/>
              <a:t>&amp; recorded </a:t>
            </a:r>
            <a:r>
              <a:rPr lang="en-US" dirty="0"/>
              <a:t>land  </a:t>
            </a:r>
            <a:r>
              <a:rPr lang="en-US" dirty="0" smtClean="0"/>
              <a:t>** </a:t>
            </a:r>
            <a:r>
              <a:rPr lang="en-US" dirty="0"/>
              <a:t>data are </a:t>
            </a:r>
            <a:r>
              <a:rPr lang="en-US" dirty="0" smtClean="0"/>
              <a:t>scattered/not available  *** </a:t>
            </a:r>
            <a:r>
              <a:rPr lang="en-US" dirty="0"/>
              <a:t>paper </a:t>
            </a:r>
            <a:r>
              <a:rPr lang="en-US" dirty="0" smtClean="0"/>
              <a:t>based.</a:t>
            </a:r>
            <a:endParaRPr lang="en-US" dirty="0"/>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751734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077200" cy="990600"/>
          </a:xfrm>
        </p:spPr>
        <p:txBody>
          <a:bodyPr>
            <a:normAutofit/>
          </a:bodyPr>
          <a:lstStyle/>
          <a:p>
            <a:pPr algn="ctr"/>
            <a:r>
              <a:rPr lang="en-US" b="1" dirty="0" smtClean="0">
                <a:solidFill>
                  <a:schemeClr val="tx1"/>
                </a:solidFill>
              </a:rPr>
              <a:t>Recommended Approach to LMI/s</a:t>
            </a:r>
            <a:endParaRPr lang="en-US" b="1" dirty="0">
              <a:solidFill>
                <a:schemeClr val="tx1"/>
              </a:solidFill>
            </a:endParaRPr>
          </a:p>
        </p:txBody>
      </p:sp>
      <p:sp>
        <p:nvSpPr>
          <p:cNvPr id="5" name="Content Placeholder 2"/>
          <p:cNvSpPr>
            <a:spLocks noGrp="1"/>
          </p:cNvSpPr>
          <p:nvPr>
            <p:ph idx="1"/>
          </p:nvPr>
        </p:nvSpPr>
        <p:spPr>
          <a:xfrm>
            <a:off x="304800" y="1447800"/>
            <a:ext cx="8610600" cy="5181600"/>
          </a:xfrm>
        </p:spPr>
        <p:txBody>
          <a:bodyPr>
            <a:normAutofit/>
          </a:bodyPr>
          <a:lstStyle/>
          <a:p>
            <a:r>
              <a:rPr lang="en-US" b="1" dirty="0" smtClean="0"/>
              <a:t>Recommended  that LMI/s would draw upon LGAF and Administrative Data</a:t>
            </a:r>
          </a:p>
          <a:p>
            <a:r>
              <a:rPr lang="en-US" b="1" dirty="0" smtClean="0"/>
              <a:t>LMI needs to be done spatially, drawing upon the core foundation data of NLAs and NMOs</a:t>
            </a:r>
          </a:p>
          <a:p>
            <a:endParaRPr lang="en-US" b="1" dirty="0"/>
          </a:p>
          <a:p>
            <a:pPr lvl="1"/>
            <a:endParaRPr lang="en-US" dirty="0"/>
          </a:p>
          <a:p>
            <a:endParaRPr lang="en-US" b="1" dirty="0"/>
          </a:p>
          <a:p>
            <a:pPr lvl="1"/>
            <a:endParaRPr lang="en-US" dirty="0" smtClean="0"/>
          </a:p>
          <a:p>
            <a:pPr lvl="1"/>
            <a:endParaRPr lang="en-US" dirty="0" smtClean="0"/>
          </a:p>
          <a:p>
            <a:pPr lvl="1"/>
            <a:endParaRPr lang="en-US" dirty="0" smtClean="0"/>
          </a:p>
          <a:p>
            <a:endParaRPr lang="en-US" dirty="0"/>
          </a:p>
        </p:txBody>
      </p:sp>
      <p:pic>
        <p:nvPicPr>
          <p:cNvPr id="4" name="Picture 3"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1373885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077200" cy="990600"/>
          </a:xfrm>
        </p:spPr>
        <p:txBody>
          <a:bodyPr>
            <a:normAutofit fontScale="90000"/>
          </a:bodyPr>
          <a:lstStyle/>
          <a:p>
            <a:pPr algn="ctr"/>
            <a:r>
              <a:rPr lang="en-US" dirty="0">
                <a:solidFill>
                  <a:schemeClr val="tx1"/>
                </a:solidFill>
              </a:rPr>
              <a:t>NLAs and NMOs are custodians of key data for land sector monitoring</a:t>
            </a:r>
            <a:endParaRPr lang="en-US" b="1" dirty="0">
              <a:solidFill>
                <a:schemeClr val="tx1"/>
              </a:solidFill>
            </a:endParaRPr>
          </a:p>
        </p:txBody>
      </p:sp>
      <p:sp>
        <p:nvSpPr>
          <p:cNvPr id="5" name="Content Placeholder 2"/>
          <p:cNvSpPr>
            <a:spLocks noGrp="1"/>
          </p:cNvSpPr>
          <p:nvPr>
            <p:ph idx="1"/>
          </p:nvPr>
        </p:nvSpPr>
        <p:spPr>
          <a:xfrm>
            <a:off x="304800" y="1447800"/>
            <a:ext cx="8610600" cy="5181600"/>
          </a:xfrm>
        </p:spPr>
        <p:txBody>
          <a:bodyPr>
            <a:normAutofit lnSpcReduction="10000"/>
          </a:bodyPr>
          <a:lstStyle/>
          <a:p>
            <a:r>
              <a:rPr lang="en-US" b="1" dirty="0"/>
              <a:t>Mandates of institutions</a:t>
            </a:r>
          </a:p>
          <a:p>
            <a:pPr lvl="1"/>
            <a:r>
              <a:rPr lang="en-US" dirty="0"/>
              <a:t>Reliable, authoritative information is a  core mandate </a:t>
            </a:r>
          </a:p>
          <a:p>
            <a:pPr lvl="1"/>
            <a:r>
              <a:rPr lang="en-US" dirty="0"/>
              <a:t>Custodian - information made available </a:t>
            </a:r>
          </a:p>
          <a:p>
            <a:pPr lvl="1"/>
            <a:r>
              <a:rPr lang="en-US" dirty="0"/>
              <a:t>Direct link to institutions’ performance reporting  </a:t>
            </a:r>
          </a:p>
          <a:p>
            <a:r>
              <a:rPr lang="en-US" b="1" dirty="0"/>
              <a:t>Spatially explicit</a:t>
            </a:r>
          </a:p>
          <a:p>
            <a:pPr lvl="1"/>
            <a:r>
              <a:rPr lang="en-US" dirty="0"/>
              <a:t>Core or Foundation data</a:t>
            </a:r>
          </a:p>
          <a:p>
            <a:pPr lvl="1"/>
            <a:r>
              <a:rPr lang="en-US" dirty="0"/>
              <a:t>Expose inconsistencies Map once – use often (not only registry; tax maps plans)</a:t>
            </a:r>
          </a:p>
          <a:p>
            <a:pPr lvl="1"/>
            <a:r>
              <a:rPr lang="en-US" dirty="0"/>
              <a:t>Spatial disaggregation (poverty maps, poor areas)</a:t>
            </a:r>
          </a:p>
          <a:p>
            <a:pPr lvl="1"/>
            <a:r>
              <a:rPr lang="en-US" dirty="0"/>
              <a:t>Link tenure to land use (&amp; change) maps (urban &amp; rural)</a:t>
            </a:r>
          </a:p>
          <a:p>
            <a:pPr lvl="1"/>
            <a:r>
              <a:rPr lang="en-US" dirty="0"/>
              <a:t>Climate change and REDD+</a:t>
            </a:r>
          </a:p>
          <a:p>
            <a:endParaRPr lang="en-US" b="1" dirty="0"/>
          </a:p>
          <a:p>
            <a:pPr lvl="1"/>
            <a:endParaRPr lang="en-US" dirty="0"/>
          </a:p>
          <a:p>
            <a:endParaRPr lang="en-US" b="1" dirty="0"/>
          </a:p>
          <a:p>
            <a:pPr lvl="1"/>
            <a:endParaRPr lang="en-US" dirty="0" smtClean="0"/>
          </a:p>
          <a:p>
            <a:pPr lvl="1"/>
            <a:endParaRPr lang="en-US" dirty="0" smtClean="0"/>
          </a:p>
          <a:p>
            <a:pPr lvl="1"/>
            <a:endParaRPr lang="en-US" dirty="0" smtClean="0"/>
          </a:p>
          <a:p>
            <a:endParaRPr lang="en-US" dirty="0"/>
          </a:p>
        </p:txBody>
      </p:sp>
      <p:pic>
        <p:nvPicPr>
          <p:cNvPr id="4" name="Picture 3"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2968033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99248" cy="990600"/>
          </a:xfrm>
        </p:spPr>
        <p:txBody>
          <a:bodyPr>
            <a:normAutofit fontScale="90000"/>
          </a:bodyPr>
          <a:lstStyle/>
          <a:p>
            <a:r>
              <a:rPr lang="en-US" sz="3600" b="1" dirty="0" smtClean="0">
                <a:latin typeface="Times New Roman" pitchFamily="18" charset="0"/>
                <a:cs typeface="Times New Roman" pitchFamily="18" charset="0"/>
              </a:rPr>
              <a:t>Key Publications and more on LGAF</a:t>
            </a:r>
            <a:br>
              <a:rPr lang="en-US" sz="3600" b="1" dirty="0" smtClean="0">
                <a:latin typeface="Times New Roman" pitchFamily="18" charset="0"/>
                <a:cs typeface="Times New Roman" pitchFamily="18" charset="0"/>
              </a:rPr>
            </a:br>
            <a:r>
              <a:rPr lang="en-US" sz="3200" b="1" dirty="0">
                <a:hlinkClick r:id="rId2"/>
              </a:rPr>
              <a:t>http://econ.worldbank.org/lgaf</a:t>
            </a:r>
            <a:r>
              <a:rPr lang="en-US" sz="3200" dirty="0"/>
              <a:t/>
            </a:r>
            <a:br>
              <a:rPr lang="en-US" sz="3200" dirty="0"/>
            </a:br>
            <a:endParaRPr lang="en-US" sz="3600" b="1" dirty="0">
              <a:latin typeface="Times New Roman" pitchFamily="18" charset="0"/>
              <a:cs typeface="Times New Roman" pitchFamily="18" charset="0"/>
            </a:endParaRPr>
          </a:p>
        </p:txBody>
      </p:sp>
      <p:pic>
        <p:nvPicPr>
          <p:cNvPr id="4" name="Content Placeholder 3"/>
          <p:cNvPicPr>
            <a:picLocks noGrp="1"/>
          </p:cNvPicPr>
          <p:nvPr>
            <p:ph idx="1"/>
          </p:nvPr>
        </p:nvPicPr>
        <p:blipFill>
          <a:blip r:embed="rId3" cstate="print"/>
          <a:srcRect l="35939" t="22951" r="38462" b="14549"/>
          <a:stretch>
            <a:fillRect/>
          </a:stretch>
        </p:blipFill>
        <p:spPr bwMode="auto">
          <a:xfrm>
            <a:off x="4648200" y="2667000"/>
            <a:ext cx="2438400" cy="3124200"/>
          </a:xfrm>
          <a:prstGeom prst="rect">
            <a:avLst/>
          </a:prstGeom>
          <a:noFill/>
          <a:ln w="9525">
            <a:noFill/>
            <a:miter lim="800000"/>
            <a:headEnd/>
            <a:tailEnd/>
          </a:ln>
        </p:spPr>
      </p:pic>
      <p:pic>
        <p:nvPicPr>
          <p:cNvPr id="5" name="Picture 4"/>
          <p:cNvPicPr/>
          <p:nvPr/>
        </p:nvPicPr>
        <p:blipFill>
          <a:blip r:embed="rId4" cstate="print"/>
          <a:srcRect l="35495" t="23414" r="38215" b="14442"/>
          <a:stretch>
            <a:fillRect/>
          </a:stretch>
        </p:blipFill>
        <p:spPr bwMode="auto">
          <a:xfrm>
            <a:off x="0" y="1295400"/>
            <a:ext cx="2362200" cy="3200400"/>
          </a:xfrm>
          <a:prstGeom prst="rect">
            <a:avLst/>
          </a:prstGeom>
          <a:noFill/>
          <a:ln w="9525">
            <a:noFill/>
            <a:miter lim="800000"/>
            <a:headEnd/>
            <a:tailEnd/>
          </a:ln>
        </p:spPr>
      </p:pic>
      <p:pic>
        <p:nvPicPr>
          <p:cNvPr id="6" name="Picture 5"/>
          <p:cNvPicPr/>
          <p:nvPr/>
        </p:nvPicPr>
        <p:blipFill>
          <a:blip r:embed="rId5" cstate="print"/>
          <a:srcRect l="34785" t="22541" r="37695" b="14754"/>
          <a:stretch>
            <a:fillRect/>
          </a:stretch>
        </p:blipFill>
        <p:spPr bwMode="auto">
          <a:xfrm>
            <a:off x="2362200" y="2133600"/>
            <a:ext cx="2362200" cy="3200400"/>
          </a:xfrm>
          <a:prstGeom prst="rect">
            <a:avLst/>
          </a:prstGeom>
          <a:noFill/>
          <a:ln w="9525">
            <a:noFill/>
            <a:miter lim="800000"/>
            <a:headEnd/>
            <a:tailEnd/>
          </a:ln>
        </p:spPr>
      </p:pic>
      <p:pic>
        <p:nvPicPr>
          <p:cNvPr id="7" name="Picture 6"/>
          <p:cNvPicPr/>
          <p:nvPr/>
        </p:nvPicPr>
        <p:blipFill>
          <a:blip r:embed="rId6" cstate="print"/>
          <a:srcRect l="33504" t="18648" r="31296" b="10041"/>
          <a:stretch>
            <a:fillRect/>
          </a:stretch>
        </p:blipFill>
        <p:spPr bwMode="auto">
          <a:xfrm>
            <a:off x="7010400" y="3733800"/>
            <a:ext cx="2133600" cy="3124200"/>
          </a:xfrm>
          <a:prstGeom prst="rect">
            <a:avLst/>
          </a:prstGeom>
          <a:noFill/>
          <a:ln w="9525">
            <a:noFill/>
            <a:miter lim="800000"/>
            <a:headEnd/>
            <a:tailEnd/>
          </a:ln>
        </p:spPr>
      </p:pic>
      <p:pic>
        <p:nvPicPr>
          <p:cNvPr id="8" name="Picture 7" descr="ADB logo"/>
          <p:cNvPicPr>
            <a:picLocks noChangeAspect="1" noChangeArrowheads="1"/>
          </p:cNvPicPr>
          <p:nvPr/>
        </p:nvPicPr>
        <p:blipFill>
          <a:blip r:embed="rId7"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353975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470648" cy="990600"/>
          </a:xfrm>
        </p:spPr>
        <p:txBody>
          <a:bodyPr/>
          <a:lstStyle/>
          <a:p>
            <a:r>
              <a:rPr lang="en-US" b="1" dirty="0">
                <a:solidFill>
                  <a:schemeClr val="tx1"/>
                </a:solidFill>
              </a:rPr>
              <a:t>Recommended Next steps</a:t>
            </a:r>
            <a:endParaRPr lang="en-US" b="1" dirty="0"/>
          </a:p>
        </p:txBody>
      </p:sp>
      <p:sp>
        <p:nvSpPr>
          <p:cNvPr id="3" name="Content Placeholder 2"/>
          <p:cNvSpPr>
            <a:spLocks noGrp="1"/>
          </p:cNvSpPr>
          <p:nvPr>
            <p:ph sz="quarter" idx="1"/>
          </p:nvPr>
        </p:nvSpPr>
        <p:spPr>
          <a:xfrm>
            <a:off x="0" y="1219200"/>
            <a:ext cx="9144000" cy="5638800"/>
          </a:xfrm>
        </p:spPr>
        <p:txBody>
          <a:bodyPr>
            <a:normAutofit fontScale="77500" lnSpcReduction="20000"/>
          </a:bodyPr>
          <a:lstStyle/>
          <a:p>
            <a:endParaRPr lang="en-US" sz="3800" dirty="0" smtClean="0"/>
          </a:p>
          <a:p>
            <a:r>
              <a:rPr lang="en-US" b="1" dirty="0"/>
              <a:t>Demonstrate the viability of collecting a global indicator</a:t>
            </a:r>
          </a:p>
          <a:p>
            <a:pPr lvl="1"/>
            <a:r>
              <a:rPr lang="en-US" dirty="0"/>
              <a:t>Interest is there – but people disagree about viability</a:t>
            </a:r>
          </a:p>
          <a:p>
            <a:pPr lvl="1"/>
            <a:r>
              <a:rPr lang="en-US" dirty="0"/>
              <a:t>Data availability not a primary concern (but sampling)</a:t>
            </a:r>
          </a:p>
          <a:p>
            <a:pPr lvl="1"/>
            <a:r>
              <a:rPr lang="en-US" dirty="0"/>
              <a:t>Cost estimate: 3 years to cover 2/3 of countries for $ </a:t>
            </a:r>
            <a:r>
              <a:rPr lang="en-US" dirty="0" smtClean="0"/>
              <a:t>10m</a:t>
            </a:r>
            <a:endParaRPr lang="en-US" dirty="0"/>
          </a:p>
          <a:p>
            <a:pPr lvl="1"/>
            <a:r>
              <a:rPr lang="en-US" dirty="0"/>
              <a:t>Need standards &amp; reputable institution to take the lead</a:t>
            </a:r>
          </a:p>
          <a:p>
            <a:r>
              <a:rPr lang="en-US" b="1" dirty="0"/>
              <a:t>Document benefits for national stakeholder platforms</a:t>
            </a:r>
          </a:p>
          <a:p>
            <a:pPr lvl="1"/>
            <a:r>
              <a:rPr lang="en-US" dirty="0"/>
              <a:t>Define disaggregated reporting formats </a:t>
            </a:r>
          </a:p>
          <a:p>
            <a:pPr lvl="1"/>
            <a:r>
              <a:rPr lang="en-US" dirty="0"/>
              <a:t>Link with other types of data collection and local processes </a:t>
            </a:r>
          </a:p>
          <a:p>
            <a:pPr lvl="2"/>
            <a:r>
              <a:rPr lang="en-US" dirty="0"/>
              <a:t>Land use monitoring - revenue potential</a:t>
            </a:r>
          </a:p>
          <a:p>
            <a:pPr lvl="2"/>
            <a:r>
              <a:rPr lang="en-US" dirty="0"/>
              <a:t>Gender dynamics of land rights 	</a:t>
            </a:r>
          </a:p>
          <a:p>
            <a:pPr lvl="1"/>
            <a:r>
              <a:rPr lang="en-US" dirty="0"/>
              <a:t>Feed into updating of land governance assessments (strong demand) </a:t>
            </a:r>
          </a:p>
          <a:p>
            <a:pPr lvl="1"/>
            <a:r>
              <a:rPr lang="en-US" dirty="0"/>
              <a:t>Share global best practice and build capacity</a:t>
            </a:r>
          </a:p>
          <a:p>
            <a:r>
              <a:rPr lang="en-US" b="1" dirty="0"/>
              <a:t>Use this to influence the post-2015 agenda</a:t>
            </a:r>
          </a:p>
          <a:p>
            <a:pPr lvl="1"/>
            <a:r>
              <a:rPr lang="en-US" dirty="0"/>
              <a:t>Unique opportunity to quickly jump-start SDG process </a:t>
            </a:r>
          </a:p>
          <a:p>
            <a:pPr lvl="1"/>
            <a:r>
              <a:rPr lang="en-US" dirty="0"/>
              <a:t>In parallel to interpretation/use of data</a:t>
            </a:r>
          </a:p>
          <a:p>
            <a:pPr lvl="1"/>
            <a:r>
              <a:rPr lang="en-US" dirty="0"/>
              <a:t>Get countries to express  their preferences in the process</a:t>
            </a:r>
          </a:p>
          <a:p>
            <a:endParaRPr lang="en-US" dirty="0" smtClean="0"/>
          </a:p>
          <a:p>
            <a:endParaRPr lang="en-US" dirty="0"/>
          </a:p>
        </p:txBody>
      </p:sp>
      <p:pic>
        <p:nvPicPr>
          <p:cNvPr id="4" name="Picture 3"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3825893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470648" cy="990600"/>
          </a:xfrm>
        </p:spPr>
        <p:txBody>
          <a:bodyPr/>
          <a:lstStyle/>
          <a:p>
            <a:r>
              <a:rPr lang="en-US" b="1" dirty="0" smtClean="0"/>
              <a:t>Take Home Messages</a:t>
            </a:r>
            <a:endParaRPr lang="en-US" b="1" dirty="0"/>
          </a:p>
        </p:txBody>
      </p:sp>
      <p:sp>
        <p:nvSpPr>
          <p:cNvPr id="3" name="Content Placeholder 2"/>
          <p:cNvSpPr>
            <a:spLocks noGrp="1"/>
          </p:cNvSpPr>
          <p:nvPr>
            <p:ph sz="quarter" idx="1"/>
          </p:nvPr>
        </p:nvSpPr>
        <p:spPr>
          <a:xfrm>
            <a:off x="0" y="1219200"/>
            <a:ext cx="9144000" cy="5638800"/>
          </a:xfrm>
        </p:spPr>
        <p:txBody>
          <a:bodyPr>
            <a:normAutofit fontScale="77500" lnSpcReduction="20000"/>
          </a:bodyPr>
          <a:lstStyle/>
          <a:p>
            <a:endParaRPr lang="en-US" sz="3800" dirty="0" smtClean="0"/>
          </a:p>
          <a:p>
            <a:r>
              <a:rPr lang="en-US" sz="3800" b="1" dirty="0" smtClean="0"/>
              <a:t>Good land governance is fundamental </a:t>
            </a:r>
            <a:r>
              <a:rPr lang="en-US" sz="3800" dirty="0" smtClean="0"/>
              <a:t>to the land-based sectors and reform – it is the overarching issue.</a:t>
            </a:r>
          </a:p>
          <a:p>
            <a:r>
              <a:rPr lang="en-US" sz="3800" b="1" dirty="0" smtClean="0"/>
              <a:t>Land professions must be leaders </a:t>
            </a:r>
            <a:r>
              <a:rPr lang="en-US" sz="3800" dirty="0" smtClean="0"/>
              <a:t>in the reform process  - must be part of the solution and not the problem - </a:t>
            </a:r>
          </a:p>
          <a:p>
            <a:r>
              <a:rPr lang="en-US" sz="3800" dirty="0" smtClean="0"/>
              <a:t>NLA s and NMOs are </a:t>
            </a:r>
            <a:r>
              <a:rPr lang="en-US" sz="3800" b="1" dirty="0" smtClean="0"/>
              <a:t>custodians of the BIG DATA  </a:t>
            </a:r>
            <a:r>
              <a:rPr lang="en-US" sz="3800" dirty="0" smtClean="0"/>
              <a:t>- core administrative data and foundation spatial data sets - for governance monitoring </a:t>
            </a:r>
          </a:p>
          <a:p>
            <a:r>
              <a:rPr lang="en-US" sz="3800" b="1" dirty="0" smtClean="0">
                <a:latin typeface="Times New Roman" pitchFamily="18" charset="0"/>
                <a:cs typeface="Times New Roman" pitchFamily="18" charset="0"/>
              </a:rPr>
              <a:t>LGAF</a:t>
            </a:r>
            <a:r>
              <a:rPr lang="en-US" sz="3800" dirty="0" smtClean="0">
                <a:latin typeface="Times New Roman" pitchFamily="18" charset="0"/>
                <a:cs typeface="Times New Roman" pitchFamily="18" charset="0"/>
              </a:rPr>
              <a:t> used to </a:t>
            </a:r>
            <a:r>
              <a:rPr lang="en-US" sz="3800" dirty="0">
                <a:latin typeface="Times New Roman" pitchFamily="18" charset="0"/>
                <a:cs typeface="Times New Roman" pitchFamily="18" charset="0"/>
              </a:rPr>
              <a:t>diagnose &amp; benchmark land governance, to prioritize land sector reforms &amp; monitor progress over </a:t>
            </a:r>
            <a:r>
              <a:rPr lang="en-US" sz="3800" dirty="0" smtClean="0">
                <a:latin typeface="Times New Roman" pitchFamily="18" charset="0"/>
                <a:cs typeface="Times New Roman" pitchFamily="18" charset="0"/>
              </a:rPr>
              <a:t>time in the land-based sectors consistent with </a:t>
            </a:r>
            <a:r>
              <a:rPr lang="en-US" sz="3800" b="1" dirty="0" smtClean="0">
                <a:latin typeface="Times New Roman" pitchFamily="18" charset="0"/>
                <a:cs typeface="Times New Roman" pitchFamily="18" charset="0"/>
              </a:rPr>
              <a:t>VGGT</a:t>
            </a:r>
            <a:r>
              <a:rPr lang="en-US" sz="3800" dirty="0" smtClean="0">
                <a:latin typeface="Times New Roman" pitchFamily="18" charset="0"/>
                <a:cs typeface="Times New Roman" pitchFamily="18" charset="0"/>
              </a:rPr>
              <a:t> - evidence-based land reforms</a:t>
            </a:r>
          </a:p>
          <a:p>
            <a:r>
              <a:rPr lang="en-US" sz="3800" dirty="0" smtClean="0">
                <a:latin typeface="Times New Roman" pitchFamily="18" charset="0"/>
                <a:cs typeface="Times New Roman" pitchFamily="18" charset="0"/>
              </a:rPr>
              <a:t>SDGs and Global Land Monitoring Indicator/s </a:t>
            </a:r>
            <a:r>
              <a:rPr lang="en-US" sz="3800" b="1" dirty="0" smtClean="0">
                <a:latin typeface="Times New Roman" pitchFamily="18" charset="0"/>
                <a:cs typeface="Times New Roman" pitchFamily="18" charset="0"/>
              </a:rPr>
              <a:t>must be spatially monitored</a:t>
            </a:r>
            <a:endParaRPr lang="en-US" sz="3800" b="1" dirty="0">
              <a:latin typeface="Times New Roman" pitchFamily="18" charset="0"/>
              <a:cs typeface="Times New Roman" pitchFamily="18" charset="0"/>
            </a:endParaRPr>
          </a:p>
          <a:p>
            <a:endParaRPr lang="en-US" dirty="0" smtClean="0"/>
          </a:p>
          <a:p>
            <a:endParaRPr lang="en-US" dirty="0"/>
          </a:p>
        </p:txBody>
      </p:sp>
      <p:pic>
        <p:nvPicPr>
          <p:cNvPr id="4" name="Picture 3"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477825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115888"/>
            <a:ext cx="7932738" cy="792162"/>
          </a:xfrm>
        </p:spPr>
        <p:txBody>
          <a:bodyPr>
            <a:normAutofit/>
          </a:bodyPr>
          <a:lstStyle/>
          <a:p>
            <a:pPr marL="457200" lvl="0" algn="l">
              <a:defRPr/>
            </a:pPr>
            <a:r>
              <a:rPr lang="en-US" sz="3200" b="1" dirty="0" smtClean="0">
                <a:latin typeface="Times New Roman" pitchFamily="18" charset="0"/>
                <a:cs typeface="Times New Roman" pitchFamily="18" charset="0"/>
              </a:rPr>
              <a:t>So for Surveyors and Land Professionals</a:t>
            </a:r>
            <a:endParaRPr lang="en-US" sz="3200" b="1" spc="150" dirty="0">
              <a:ln w="11430"/>
              <a:effectLst>
                <a:outerShdw blurRad="25400" algn="tl" rotWithShape="0">
                  <a:srgbClr val="000000">
                    <a:alpha val="43000"/>
                  </a:srgbClr>
                </a:outerShdw>
              </a:effectLst>
              <a:latin typeface="Times New Roman" pitchFamily="18" charset="0"/>
              <a:cs typeface="Times New Roman" pitchFamily="18" charset="0"/>
            </a:endParaRPr>
          </a:p>
        </p:txBody>
      </p:sp>
      <p:sp>
        <p:nvSpPr>
          <p:cNvPr id="24579" name="Rectangle 3"/>
          <p:cNvSpPr>
            <a:spLocks noGrp="1" noChangeArrowheads="1"/>
          </p:cNvSpPr>
          <p:nvPr>
            <p:ph type="body" idx="1"/>
          </p:nvPr>
        </p:nvSpPr>
        <p:spPr>
          <a:xfrm>
            <a:off x="0" y="1676400"/>
            <a:ext cx="9144000" cy="5105400"/>
          </a:xfrm>
        </p:spPr>
        <p:txBody>
          <a:bodyPr>
            <a:normAutofit/>
          </a:bodyPr>
          <a:lstStyle/>
          <a:p>
            <a:pPr>
              <a:lnSpc>
                <a:spcPct val="110000"/>
              </a:lnSpc>
              <a:spcBef>
                <a:spcPts val="600"/>
              </a:spcBef>
              <a:spcAft>
                <a:spcPts val="600"/>
              </a:spcAft>
            </a:pPr>
            <a:r>
              <a:rPr lang="en-US" sz="2400" dirty="0" smtClean="0">
                <a:latin typeface="Times New Roman" pitchFamily="18" charset="0"/>
                <a:cs typeface="Times New Roman" pitchFamily="18" charset="0"/>
              </a:rPr>
              <a:t>Embrace the challenges of the Post-2015 Development agenda</a:t>
            </a:r>
          </a:p>
          <a:p>
            <a:pPr>
              <a:lnSpc>
                <a:spcPct val="110000"/>
              </a:lnSpc>
              <a:spcBef>
                <a:spcPts val="600"/>
              </a:spcBef>
              <a:spcAft>
                <a:spcPts val="600"/>
              </a:spcAft>
            </a:pPr>
            <a:r>
              <a:rPr lang="en-US" sz="2400" dirty="0">
                <a:latin typeface="Times New Roman" pitchFamily="18" charset="0"/>
                <a:cs typeface="Times New Roman" pitchFamily="18" charset="0"/>
              </a:rPr>
              <a:t>L</a:t>
            </a:r>
            <a:r>
              <a:rPr lang="en-US" sz="2400" dirty="0" smtClean="0">
                <a:latin typeface="Times New Roman" pitchFamily="18" charset="0"/>
                <a:cs typeface="Times New Roman" pitchFamily="18" charset="0"/>
              </a:rPr>
              <a:t>et’s be professional surveyors, land administrators and geospatial scientists - </a:t>
            </a:r>
            <a:r>
              <a:rPr lang="en-US" sz="2400" b="1" dirty="0" smtClean="0">
                <a:latin typeface="Times New Roman" pitchFamily="18" charset="0"/>
                <a:cs typeface="Times New Roman" pitchFamily="18" charset="0"/>
              </a:rPr>
              <a:t>NOT JUST USERS OF APPS!</a:t>
            </a:r>
          </a:p>
          <a:p>
            <a:pPr marL="0" indent="0">
              <a:spcBef>
                <a:spcPts val="0"/>
              </a:spcBef>
              <a:buNone/>
            </a:pPr>
            <a:endParaRPr lang="en-US" sz="1300" dirty="0" smtClean="0">
              <a:latin typeface="Times New Roman" pitchFamily="18" charset="0"/>
              <a:cs typeface="Times New Roman" pitchFamily="18" charset="0"/>
            </a:endParaRPr>
          </a:p>
          <a:p>
            <a:pPr marL="0" indent="0">
              <a:spcBef>
                <a:spcPts val="0"/>
              </a:spcBef>
              <a:buNone/>
            </a:pPr>
            <a:endParaRPr lang="en-US" sz="1300" dirty="0">
              <a:latin typeface="Times New Roman" pitchFamily="18" charset="0"/>
              <a:cs typeface="Times New Roman" pitchFamily="18" charset="0"/>
            </a:endParaRPr>
          </a:p>
          <a:p>
            <a:pPr marL="0" indent="0">
              <a:spcBef>
                <a:spcPts val="0"/>
              </a:spcBef>
              <a:buNone/>
            </a:pPr>
            <a:endParaRPr lang="en-US" sz="1300" dirty="0" smtClean="0">
              <a:latin typeface="Times New Roman" pitchFamily="18" charset="0"/>
              <a:cs typeface="Times New Roman" pitchFamily="18" charset="0"/>
            </a:endParaRPr>
          </a:p>
          <a:p>
            <a:pPr marL="0" indent="0">
              <a:spcBef>
                <a:spcPts val="0"/>
              </a:spcBef>
              <a:buNone/>
            </a:pPr>
            <a:r>
              <a:rPr lang="en-US" sz="1300" dirty="0" smtClean="0">
                <a:latin typeface="Times New Roman" pitchFamily="18" charset="0"/>
                <a:cs typeface="Times New Roman" pitchFamily="18" charset="0"/>
              </a:rPr>
              <a:t>Trish </a:t>
            </a:r>
            <a:r>
              <a:rPr lang="en-US" sz="1300" dirty="0">
                <a:latin typeface="Times New Roman" pitchFamily="18" charset="0"/>
                <a:cs typeface="Times New Roman" pitchFamily="18" charset="0"/>
              </a:rPr>
              <a:t>Nicholson</a:t>
            </a:r>
            <a:r>
              <a:rPr lang="en-US" sz="1300" dirty="0" smtClean="0">
                <a:latin typeface="Times New Roman" pitchFamily="18" charset="0"/>
                <a:cs typeface="Times New Roman" pitchFamily="18" charset="0"/>
              </a:rPr>
              <a:t>,( 2013),</a:t>
            </a:r>
          </a:p>
          <a:p>
            <a:pPr marL="0" indent="0">
              <a:spcBef>
                <a:spcPts val="0"/>
              </a:spcBef>
              <a:buNone/>
            </a:pPr>
            <a:r>
              <a:rPr lang="en-US" sz="1300" dirty="0" smtClean="0">
                <a:latin typeface="Times New Roman" pitchFamily="18" charset="0"/>
                <a:cs typeface="Times New Roman" pitchFamily="18" charset="0"/>
              </a:rPr>
              <a:t> "From </a:t>
            </a:r>
            <a:r>
              <a:rPr lang="en-US" sz="1300" dirty="0">
                <a:latin typeface="Times New Roman" pitchFamily="18" charset="0"/>
                <a:cs typeface="Times New Roman" pitchFamily="18" charset="0"/>
              </a:rPr>
              <a:t>Apes to Apps: How Humans Evolved as Storytellers and Why </a:t>
            </a:r>
            <a:r>
              <a:rPr lang="en-US" sz="1300" dirty="0" smtClean="0">
                <a:latin typeface="Times New Roman" pitchFamily="18" charset="0"/>
                <a:cs typeface="Times New Roman" pitchFamily="18" charset="0"/>
              </a:rPr>
              <a:t> it Matters“.  </a:t>
            </a:r>
          </a:p>
          <a:p>
            <a:pPr marL="0" indent="0">
              <a:spcBef>
                <a:spcPts val="0"/>
              </a:spcBef>
              <a:buNone/>
            </a:pPr>
            <a:r>
              <a:rPr lang="en-US" sz="1300" dirty="0" smtClean="0">
                <a:latin typeface="Times New Roman" pitchFamily="18" charset="0"/>
                <a:cs typeface="Times New Roman" pitchFamily="18" charset="0"/>
              </a:rPr>
              <a:t>“It matters </a:t>
            </a:r>
            <a:r>
              <a:rPr lang="en-US" sz="1300" dirty="0">
                <a:latin typeface="Times New Roman" pitchFamily="18" charset="0"/>
                <a:cs typeface="Times New Roman" pitchFamily="18" charset="0"/>
              </a:rPr>
              <a:t>because adaptations that enabled us to thrive in prehistoric times leave us </a:t>
            </a:r>
            <a:endParaRPr lang="en-US" sz="1300" dirty="0" smtClean="0">
              <a:latin typeface="Times New Roman" pitchFamily="18" charset="0"/>
              <a:cs typeface="Times New Roman" pitchFamily="18" charset="0"/>
            </a:endParaRPr>
          </a:p>
          <a:p>
            <a:pPr marL="0" indent="0">
              <a:spcBef>
                <a:spcPts val="0"/>
              </a:spcBef>
              <a:buNone/>
            </a:pPr>
            <a:r>
              <a:rPr lang="en-US" sz="1300" dirty="0" smtClean="0">
                <a:latin typeface="Times New Roman" pitchFamily="18" charset="0"/>
                <a:cs typeface="Times New Roman" pitchFamily="18" charset="0"/>
              </a:rPr>
              <a:t>vulnerable </a:t>
            </a:r>
            <a:r>
              <a:rPr lang="en-US" sz="1300" dirty="0">
                <a:latin typeface="Times New Roman" pitchFamily="18" charset="0"/>
                <a:cs typeface="Times New Roman" pitchFamily="18" charset="0"/>
              </a:rPr>
              <a:t>in the changed environment of our global digital age</a:t>
            </a:r>
            <a:r>
              <a:rPr lang="en-US" sz="1300" dirty="0" smtClean="0">
                <a:latin typeface="Times New Roman" pitchFamily="18" charset="0"/>
                <a:cs typeface="Times New Roman" pitchFamily="18" charset="0"/>
              </a:rPr>
              <a:t>.”</a:t>
            </a:r>
          </a:p>
          <a:p>
            <a:pPr marL="0" indent="0">
              <a:spcBef>
                <a:spcPts val="0"/>
              </a:spcBef>
              <a:buNone/>
            </a:pPr>
            <a:endParaRPr lang="en-US" sz="1300" dirty="0">
              <a:latin typeface="Times New Roman" pitchFamily="18" charset="0"/>
              <a:cs typeface="Times New Roman" pitchFamily="18" charset="0"/>
            </a:endParaRPr>
          </a:p>
          <a:p>
            <a:pPr marL="0" indent="0">
              <a:spcBef>
                <a:spcPts val="0"/>
              </a:spcBef>
              <a:buNone/>
            </a:pPr>
            <a:r>
              <a:rPr lang="en-US" sz="1300" dirty="0" smtClean="0">
                <a:latin typeface="Times New Roman" pitchFamily="18" charset="0"/>
                <a:cs typeface="Times New Roman" pitchFamily="18" charset="0"/>
              </a:rPr>
              <a:t>Pic:  “Ning” </a:t>
            </a:r>
          </a:p>
          <a:p>
            <a:pPr marL="0" indent="0">
              <a:spcBef>
                <a:spcPts val="0"/>
              </a:spcBef>
              <a:buNone/>
            </a:pPr>
            <a:r>
              <a:rPr lang="en-US" sz="1300" dirty="0" smtClean="0">
                <a:latin typeface="Times New Roman" pitchFamily="18" charset="0"/>
                <a:cs typeface="Times New Roman" pitchFamily="18" charset="0"/>
              </a:rPr>
              <a:t>adapted </a:t>
            </a:r>
            <a:r>
              <a:rPr lang="en-US" sz="1300" dirty="0">
                <a:latin typeface="Times New Roman" pitchFamily="18" charset="0"/>
                <a:cs typeface="Times New Roman" pitchFamily="18" charset="0"/>
              </a:rPr>
              <a:t>from http://farisyakob.typepad.com/blog/2007/04/monkey_we_need_.</a:t>
            </a:r>
            <a:r>
              <a:rPr lang="en-US" sz="1300" dirty="0" smtClean="0">
                <a:latin typeface="Times New Roman" pitchFamily="18" charset="0"/>
                <a:cs typeface="Times New Roman" pitchFamily="18" charset="0"/>
              </a:rPr>
              <a:t>html</a:t>
            </a:r>
          </a:p>
          <a:p>
            <a:pPr marL="0" indent="0">
              <a:spcBef>
                <a:spcPts val="0"/>
              </a:spcBef>
              <a:buNone/>
            </a:pP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b="1" dirty="0"/>
              <a:t>THANK YOU!   </a:t>
            </a:r>
            <a:r>
              <a:rPr lang="en-US" sz="2800" b="1" i="1" dirty="0"/>
              <a:t>terima kasih</a:t>
            </a:r>
            <a:endParaRPr lang="en-US" sz="2800" dirty="0" smtClean="0">
              <a:latin typeface="Times New Roman" pitchFamily="18" charset="0"/>
              <a:cs typeface="Times New Roman" pitchFamily="18" charset="0"/>
            </a:endParaRPr>
          </a:p>
        </p:txBody>
      </p:sp>
      <p:pic>
        <p:nvPicPr>
          <p:cNvPr id="4" name="Picture 3" descr="ADB logo"/>
          <p:cNvPicPr>
            <a:picLocks noChangeAspect="1" noChangeArrowheads="1"/>
          </p:cNvPicPr>
          <p:nvPr/>
        </p:nvPicPr>
        <p:blipFill>
          <a:blip r:embed="rId3" cstate="print"/>
          <a:srcRect/>
          <a:stretch>
            <a:fillRect/>
          </a:stretch>
        </p:blipFill>
        <p:spPr bwMode="auto">
          <a:xfrm>
            <a:off x="0" y="19594"/>
            <a:ext cx="1066800" cy="1066800"/>
          </a:xfrm>
          <a:prstGeom prst="rect">
            <a:avLst/>
          </a:prstGeo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429000"/>
            <a:ext cx="3439886" cy="342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1944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Effect transition="in" filter="fade">
                                      <p:cBhvr>
                                        <p:cTn id="13" dur="1000"/>
                                        <p:tgtEl>
                                          <p:spTgt spid="24579">
                                            <p:txEl>
                                              <p:pRg st="1" end="1"/>
                                            </p:txEl>
                                          </p:spTgt>
                                        </p:tgtEl>
                                      </p:cBhvr>
                                    </p:animEffect>
                                    <p:anim calcmode="lin" valueType="num">
                                      <p:cBhvr>
                                        <p:cTn id="14"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ppt_x"/>
                                          </p:val>
                                        </p:tav>
                                        <p:tav tm="100000">
                                          <p:val>
                                            <p:strVal val="#ppt_x"/>
                                          </p:val>
                                        </p:tav>
                                      </p:tavLst>
                                    </p:anim>
                                    <p:anim calcmode="lin" valueType="num">
                                      <p:cBhvr additive="base">
                                        <p:cTn id="2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4579">
                                            <p:txEl>
                                              <p:pRg st="5" end="5"/>
                                            </p:txEl>
                                          </p:spTgt>
                                        </p:tgtEl>
                                        <p:attrNameLst>
                                          <p:attrName>style.visibility</p:attrName>
                                        </p:attrNameLst>
                                      </p:cBhvr>
                                      <p:to>
                                        <p:strVal val="visible"/>
                                      </p:to>
                                    </p:set>
                                    <p:animEffect transition="in" filter="wipe(down)">
                                      <p:cBhvr>
                                        <p:cTn id="26" dur="500"/>
                                        <p:tgtEl>
                                          <p:spTgt spid="24579">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4579">
                                            <p:txEl>
                                              <p:pRg st="6" end="6"/>
                                            </p:txEl>
                                          </p:spTgt>
                                        </p:tgtEl>
                                        <p:attrNameLst>
                                          <p:attrName>style.visibility</p:attrName>
                                        </p:attrNameLst>
                                      </p:cBhvr>
                                      <p:to>
                                        <p:strVal val="visible"/>
                                      </p:to>
                                    </p:set>
                                    <p:animEffect transition="in" filter="wipe(down)">
                                      <p:cBhvr>
                                        <p:cTn id="29" dur="500"/>
                                        <p:tgtEl>
                                          <p:spTgt spid="24579">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4579">
                                            <p:txEl>
                                              <p:pRg st="7" end="7"/>
                                            </p:txEl>
                                          </p:spTgt>
                                        </p:tgtEl>
                                        <p:attrNameLst>
                                          <p:attrName>style.visibility</p:attrName>
                                        </p:attrNameLst>
                                      </p:cBhvr>
                                      <p:to>
                                        <p:strVal val="visible"/>
                                      </p:to>
                                    </p:set>
                                    <p:animEffect transition="in" filter="wipe(down)">
                                      <p:cBhvr>
                                        <p:cTn id="32" dur="500"/>
                                        <p:tgtEl>
                                          <p:spTgt spid="24579">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4579">
                                            <p:txEl>
                                              <p:pRg st="8" end="8"/>
                                            </p:txEl>
                                          </p:spTgt>
                                        </p:tgtEl>
                                        <p:attrNameLst>
                                          <p:attrName>style.visibility</p:attrName>
                                        </p:attrNameLst>
                                      </p:cBhvr>
                                      <p:to>
                                        <p:strVal val="visible"/>
                                      </p:to>
                                    </p:set>
                                    <p:animEffect transition="in" filter="wipe(down)">
                                      <p:cBhvr>
                                        <p:cTn id="35" dur="500"/>
                                        <p:tgtEl>
                                          <p:spTgt spid="24579">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4579">
                                            <p:txEl>
                                              <p:pRg st="10" end="10"/>
                                            </p:txEl>
                                          </p:spTgt>
                                        </p:tgtEl>
                                        <p:attrNameLst>
                                          <p:attrName>style.visibility</p:attrName>
                                        </p:attrNameLst>
                                      </p:cBhvr>
                                      <p:to>
                                        <p:strVal val="visible"/>
                                      </p:to>
                                    </p:set>
                                    <p:animEffect transition="in" filter="wipe(down)">
                                      <p:cBhvr>
                                        <p:cTn id="38" dur="500"/>
                                        <p:tgtEl>
                                          <p:spTgt spid="24579">
                                            <p:txEl>
                                              <p:pRg st="10" end="1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24579">
                                            <p:txEl>
                                              <p:pRg st="11" end="11"/>
                                            </p:txEl>
                                          </p:spTgt>
                                        </p:tgtEl>
                                        <p:attrNameLst>
                                          <p:attrName>style.visibility</p:attrName>
                                        </p:attrNameLst>
                                      </p:cBhvr>
                                      <p:to>
                                        <p:strVal val="visible"/>
                                      </p:to>
                                    </p:set>
                                    <p:animEffect transition="in" filter="wipe(down)">
                                      <p:cBhvr>
                                        <p:cTn id="41" dur="500"/>
                                        <p:tgtEl>
                                          <p:spTgt spid="24579">
                                            <p:txEl>
                                              <p:pRg st="11" end="11"/>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24579">
                                            <p:txEl>
                                              <p:pRg st="12" end="12"/>
                                            </p:txEl>
                                          </p:spTgt>
                                        </p:tgtEl>
                                        <p:attrNameLst>
                                          <p:attrName>style.visibility</p:attrName>
                                        </p:attrNameLst>
                                      </p:cBhvr>
                                      <p:to>
                                        <p:strVal val="visible"/>
                                      </p:to>
                                    </p:set>
                                    <p:animEffect transition="in" filter="wipe(down)">
                                      <p:cBhvr>
                                        <p:cTn id="44" dur="500"/>
                                        <p:tgtEl>
                                          <p:spTgt spid="2457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623048" cy="1219200"/>
          </a:xfrm>
        </p:spPr>
        <p:txBody>
          <a:bodyPr>
            <a:noAutofit/>
          </a:bodyPr>
          <a:lstStyle/>
          <a:p>
            <a:r>
              <a:rPr lang="en-US" sz="2800" b="1" dirty="0" smtClean="0"/>
              <a:t>Key Roles of Surveyors </a:t>
            </a:r>
            <a:br>
              <a:rPr lang="en-US" sz="2800" b="1" dirty="0" smtClean="0"/>
            </a:br>
            <a:r>
              <a:rPr lang="en-US" sz="2800" b="1" dirty="0" smtClean="0"/>
              <a:t>(and the other Land professions) is to Deliver </a:t>
            </a:r>
            <a:br>
              <a:rPr lang="en-US" sz="2800" b="1" dirty="0" smtClean="0"/>
            </a:br>
            <a:r>
              <a:rPr lang="en-US" sz="2800" b="1" dirty="0" smtClean="0"/>
              <a:t>Fit-for-Purpose Solutions &amp; Services</a:t>
            </a:r>
            <a:endParaRPr lang="en-US" sz="2800" b="1" dirty="0"/>
          </a:p>
        </p:txBody>
      </p:sp>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4</a:t>
            </a:fld>
            <a:endParaRPr lang="en-US" dirty="0"/>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pic>
        <p:nvPicPr>
          <p:cNvPr id="6" name="Content Placeholder 5"/>
          <p:cNvPicPr>
            <a:picLocks noGrp="1"/>
          </p:cNvPicPr>
          <p:nvPr>
            <p:ph sz="quarter" idx="1"/>
          </p:nvPr>
        </p:nvPicPr>
        <p:blipFill rotWithShape="1">
          <a:blip r:embed="rId3"/>
          <a:srcRect l="35470" t="15816" r="33914" b="7754"/>
          <a:stretch/>
        </p:blipFill>
        <p:spPr bwMode="auto">
          <a:xfrm>
            <a:off x="5410200" y="1981200"/>
            <a:ext cx="3201614" cy="449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6408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3048" cy="990600"/>
          </a:xfrm>
        </p:spPr>
        <p:txBody>
          <a:bodyPr>
            <a:normAutofit fontScale="90000"/>
          </a:bodyPr>
          <a:lstStyle/>
          <a:p>
            <a:r>
              <a:rPr lang="en-US" sz="4000" b="1" dirty="0" smtClean="0"/>
              <a:t>A Reality Check for Land Professionals - “The Tyranny of Experts”</a:t>
            </a:r>
            <a:endParaRPr lang="en-US" sz="4000" b="1" dirty="0"/>
          </a:p>
        </p:txBody>
      </p:sp>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5</a:t>
            </a:fld>
            <a:endParaRPr lang="en-US" dirty="0"/>
          </a:p>
        </p:txBody>
      </p:sp>
      <p:sp>
        <p:nvSpPr>
          <p:cNvPr id="4" name="Content Placeholder 3"/>
          <p:cNvSpPr>
            <a:spLocks noGrp="1"/>
          </p:cNvSpPr>
          <p:nvPr>
            <p:ph sz="quarter" idx="1"/>
          </p:nvPr>
        </p:nvSpPr>
        <p:spPr>
          <a:xfrm>
            <a:off x="76200" y="1600200"/>
            <a:ext cx="8915400" cy="4495800"/>
          </a:xfrm>
        </p:spPr>
        <p:txBody>
          <a:bodyPr>
            <a:normAutofit fontScale="70000" lnSpcReduction="20000"/>
          </a:bodyPr>
          <a:lstStyle/>
          <a:p>
            <a:pPr marL="0" indent="0">
              <a:buNone/>
            </a:pPr>
            <a:r>
              <a:rPr lang="en-US" sz="3200" dirty="0" smtClean="0"/>
              <a:t> “</a:t>
            </a:r>
            <a:r>
              <a:rPr lang="en-US" sz="3200" dirty="0" smtClean="0">
                <a:solidFill>
                  <a:srgbClr val="FF0000"/>
                </a:solidFill>
              </a:rPr>
              <a:t>The </a:t>
            </a:r>
            <a:r>
              <a:rPr lang="en-US" sz="3200" dirty="0">
                <a:solidFill>
                  <a:srgbClr val="FF0000"/>
                </a:solidFill>
              </a:rPr>
              <a:t>technocratic illusion is that poverty results from a shortage of expertise, whereas poverty is really about a shortage of rights. </a:t>
            </a:r>
            <a:r>
              <a:rPr lang="en-US" sz="3200" dirty="0"/>
              <a:t>The emphasis on the problem of expertise makes the problem of rights worse. The technical problems of the poor (and the absence of technical solutions for those problems) are a symptom of poverty, not a cause of poverty. This book argues that the cause of poverty is the absence of political and economic rights, the absence of a free political and economic system that would find the technical solutions to the poor’s problems. The dictator whom the experts expect will accomplish the technical fixes to technical problems is not the solution; he is the problem.”</a:t>
            </a:r>
          </a:p>
          <a:p>
            <a:pPr marL="0" indent="0">
              <a:buNone/>
            </a:pPr>
            <a:r>
              <a:rPr lang="en-US" sz="3200" i="1" u="sng" dirty="0"/>
              <a:t>The Tyranny of Experts: Economists, Dictators, </a:t>
            </a:r>
          </a:p>
          <a:p>
            <a:pPr marL="0" indent="0">
              <a:buNone/>
            </a:pPr>
            <a:r>
              <a:rPr lang="en-US" sz="3200" i="1" u="sng" dirty="0"/>
              <a:t>and the Forgotten Rights of the Poor</a:t>
            </a:r>
            <a:r>
              <a:rPr lang="en-US" sz="3200" dirty="0"/>
              <a:t>, </a:t>
            </a:r>
            <a:endParaRPr lang="en-US" sz="3200" dirty="0" smtClean="0"/>
          </a:p>
          <a:p>
            <a:pPr marL="0" indent="0">
              <a:buNone/>
            </a:pPr>
            <a:r>
              <a:rPr lang="en-US" sz="3200" u="sng" dirty="0" smtClean="0"/>
              <a:t>William </a:t>
            </a:r>
            <a:r>
              <a:rPr lang="en-US" sz="3200" u="sng" dirty="0"/>
              <a:t>Easterly</a:t>
            </a:r>
            <a:r>
              <a:rPr lang="en-US" sz="3200" dirty="0"/>
              <a:t>, (2014), </a:t>
            </a:r>
            <a:r>
              <a:rPr lang="en-US" sz="3200" dirty="0" smtClean="0"/>
              <a:t>Chap </a:t>
            </a:r>
            <a:r>
              <a:rPr lang="en-US" sz="3200" dirty="0"/>
              <a:t>1, p. 7</a:t>
            </a:r>
            <a:br>
              <a:rPr lang="en-US" sz="3200" dirty="0"/>
            </a:br>
            <a:endParaRPr lang="en-US" dirty="0"/>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pic>
        <p:nvPicPr>
          <p:cNvPr id="6" name="Picture 5" descr="The Tyranny of Experts: Economists, Dictators, and the Forgotten Rights of the Poor">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303745" y="4114800"/>
            <a:ext cx="2133600" cy="2743200"/>
          </a:xfrm>
          <a:prstGeom prst="rect">
            <a:avLst/>
          </a:prstGeom>
          <a:noFill/>
          <a:ln>
            <a:noFill/>
          </a:ln>
        </p:spPr>
      </p:pic>
    </p:spTree>
    <p:extLst>
      <p:ext uri="{BB962C8B-B14F-4D97-AF65-F5344CB8AC3E}">
        <p14:creationId xmlns:p14="http://schemas.microsoft.com/office/powerpoint/2010/main" val="1414875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623048" cy="1143000"/>
          </a:xfrm>
        </p:spPr>
        <p:txBody>
          <a:bodyPr>
            <a:noAutofit/>
          </a:bodyPr>
          <a:lstStyle/>
          <a:p>
            <a:r>
              <a:rPr lang="en-US" sz="3000" b="1" dirty="0" smtClean="0"/>
              <a:t>(Donors &amp;) Land Professionals Must Respect Rights and Not Impose Top-down Solutions</a:t>
            </a:r>
            <a:endParaRPr lang="en-US" sz="3000" b="1" dirty="0"/>
          </a:p>
        </p:txBody>
      </p:sp>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6</a:t>
            </a:fld>
            <a:endParaRPr lang="en-US" dirty="0"/>
          </a:p>
        </p:txBody>
      </p:sp>
      <p:sp>
        <p:nvSpPr>
          <p:cNvPr id="4" name="Content Placeholder 3"/>
          <p:cNvSpPr>
            <a:spLocks noGrp="1"/>
          </p:cNvSpPr>
          <p:nvPr>
            <p:ph sz="quarter" idx="1"/>
          </p:nvPr>
        </p:nvSpPr>
        <p:spPr>
          <a:xfrm>
            <a:off x="76200" y="1524000"/>
            <a:ext cx="8689848" cy="5181600"/>
          </a:xfrm>
        </p:spPr>
        <p:txBody>
          <a:bodyPr>
            <a:normAutofit fontScale="62500" lnSpcReduction="20000"/>
          </a:bodyPr>
          <a:lstStyle/>
          <a:p>
            <a:endParaRPr lang="en-US" sz="3200" dirty="0"/>
          </a:p>
          <a:p>
            <a:pPr marL="0" indent="0">
              <a:buNone/>
            </a:pPr>
            <a:r>
              <a:rPr lang="en-US" sz="3400" dirty="0" smtClean="0"/>
              <a:t>“</a:t>
            </a:r>
            <a:r>
              <a:rPr lang="en-US" sz="3800" dirty="0" smtClean="0"/>
              <a:t>The </a:t>
            </a:r>
            <a:r>
              <a:rPr lang="en-US" sz="3800" dirty="0"/>
              <a:t>title of Bill Easterly’s new book pretty much conveys the message: </a:t>
            </a:r>
            <a:r>
              <a:rPr lang="en-US" sz="3800" i="1" dirty="0"/>
              <a:t>The Tyranny of Experts: Economists, Dictators, and the Forgotten Rights of the Poor</a:t>
            </a:r>
            <a:r>
              <a:rPr lang="en-US" sz="3800" dirty="0"/>
              <a:t>. Out of arrogance and political convenience, </a:t>
            </a:r>
            <a:r>
              <a:rPr lang="en-US" sz="3800" b="1" dirty="0">
                <a:solidFill>
                  <a:srgbClr val="FF0000"/>
                </a:solidFill>
              </a:rPr>
              <a:t>Western donors are designing and financing destructive top-down development ‘solutions’ to be imposed on the poor. </a:t>
            </a:r>
            <a:r>
              <a:rPr lang="en-US" sz="3800" dirty="0"/>
              <a:t>The donors are playing into the hands of dictators, even becoming mini-dictators themselves. </a:t>
            </a:r>
            <a:r>
              <a:rPr lang="en-US" sz="3800" b="1" dirty="0">
                <a:solidFill>
                  <a:srgbClr val="FF0000"/>
                </a:solidFill>
              </a:rPr>
              <a:t>The just and surer path to economic development lies in respecting the rights of poor people and empowering them to solve their own problems in ways no expert could plan</a:t>
            </a:r>
            <a:r>
              <a:rPr lang="en-US" sz="3800" dirty="0"/>
              <a:t>.” </a:t>
            </a:r>
          </a:p>
          <a:p>
            <a:pPr marL="0" indent="0">
              <a:buNone/>
            </a:pPr>
            <a:r>
              <a:rPr lang="en-US" sz="3200" dirty="0"/>
              <a:t>David Roodman (2014), </a:t>
            </a:r>
            <a:r>
              <a:rPr lang="en-US" sz="3200" i="1" dirty="0"/>
              <a:t>formerly Center for Global Development;  Worldwatch Institute; </a:t>
            </a:r>
            <a:r>
              <a:rPr lang="en-US" sz="3200" i="1" dirty="0" smtClean="0"/>
              <a:t>&amp;  </a:t>
            </a:r>
            <a:r>
              <a:rPr lang="en-US" sz="3200" i="1" dirty="0"/>
              <a:t>Gates Foundation.</a:t>
            </a:r>
          </a:p>
          <a:p>
            <a:pPr marL="0" indent="0">
              <a:buNone/>
            </a:pPr>
            <a:endParaRPr lang="en-US" sz="3400" dirty="0"/>
          </a:p>
          <a:p>
            <a:pPr marL="0" indent="0">
              <a:buNone/>
            </a:pPr>
            <a:endParaRPr lang="en-US" sz="3400" b="1" dirty="0"/>
          </a:p>
          <a:p>
            <a:pPr marL="0" indent="0">
              <a:buNone/>
            </a:pPr>
            <a:r>
              <a:rPr lang="en-US" sz="4500" b="1" dirty="0">
                <a:solidFill>
                  <a:srgbClr val="FF0000"/>
                </a:solidFill>
              </a:rPr>
              <a:t>*****Surely this is why Fit-for-Purpose Land Administration and Management is so important!  *****</a:t>
            </a:r>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65153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001000" cy="1143000"/>
          </a:xfrm>
        </p:spPr>
        <p:txBody>
          <a:bodyPr>
            <a:noAutofit/>
          </a:bodyPr>
          <a:lstStyle/>
          <a:p>
            <a:pPr algn="ctr"/>
            <a:r>
              <a:rPr lang="en-US" sz="3200" b="1" dirty="0" smtClean="0"/>
              <a:t>Millennium Development Goals – Target 2015   </a:t>
            </a:r>
            <a:r>
              <a:rPr lang="en-US" sz="3200" b="1" dirty="0" smtClean="0">
                <a:solidFill>
                  <a:srgbClr val="FF0000"/>
                </a:solidFill>
              </a:rPr>
              <a:t>A Silence of the Lands!!</a:t>
            </a:r>
            <a:endParaRPr lang="en-US" sz="3200" b="1" dirty="0">
              <a:solidFill>
                <a:srgbClr val="FF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7</a:t>
            </a:fld>
            <a:endParaRPr lang="en-US" dirty="0"/>
          </a:p>
        </p:txBody>
      </p:sp>
      <p:sp>
        <p:nvSpPr>
          <p:cNvPr id="4" name="Content Placeholder 3"/>
          <p:cNvSpPr>
            <a:spLocks noGrp="1"/>
          </p:cNvSpPr>
          <p:nvPr>
            <p:ph sz="quarter" idx="1"/>
          </p:nvPr>
        </p:nvSpPr>
        <p:spPr>
          <a:xfrm>
            <a:off x="76200" y="1524000"/>
            <a:ext cx="8689848" cy="5181600"/>
          </a:xfrm>
        </p:spPr>
        <p:txBody>
          <a:bodyPr>
            <a:normAutofit lnSpcReduction="10000"/>
          </a:bodyPr>
          <a:lstStyle/>
          <a:p>
            <a:pPr>
              <a:lnSpc>
                <a:spcPct val="80000"/>
              </a:lnSpc>
              <a:spcAft>
                <a:spcPts val="600"/>
              </a:spcAft>
              <a:buFont typeface="Arial" pitchFamily="34" charset="0"/>
              <a:buChar char="•"/>
            </a:pPr>
            <a:r>
              <a:rPr lang="en-US" sz="3200" b="1" dirty="0"/>
              <a:t>Goal 1:</a:t>
            </a:r>
            <a:r>
              <a:rPr lang="en-US" sz="3200" dirty="0"/>
              <a:t> Eradicate extreme poverty and hunger</a:t>
            </a:r>
          </a:p>
          <a:p>
            <a:pPr>
              <a:lnSpc>
                <a:spcPct val="80000"/>
              </a:lnSpc>
              <a:spcAft>
                <a:spcPts val="600"/>
              </a:spcAft>
              <a:buFont typeface="Arial" pitchFamily="34" charset="0"/>
              <a:buChar char="•"/>
            </a:pPr>
            <a:r>
              <a:rPr lang="en-US" sz="3200" b="1" dirty="0"/>
              <a:t>Goal 2:</a:t>
            </a:r>
            <a:r>
              <a:rPr lang="en-US" sz="3200" dirty="0"/>
              <a:t> Achieve universal primary education</a:t>
            </a:r>
          </a:p>
          <a:p>
            <a:pPr>
              <a:lnSpc>
                <a:spcPct val="80000"/>
              </a:lnSpc>
              <a:spcAft>
                <a:spcPts val="600"/>
              </a:spcAft>
              <a:buFont typeface="Arial" pitchFamily="34" charset="0"/>
              <a:buChar char="•"/>
            </a:pPr>
            <a:r>
              <a:rPr lang="en-US" sz="3200" b="1" dirty="0"/>
              <a:t>Goal 3:</a:t>
            </a:r>
            <a:r>
              <a:rPr lang="en-US" sz="3200" dirty="0"/>
              <a:t> Promote gender equality and empower women</a:t>
            </a:r>
          </a:p>
          <a:p>
            <a:pPr>
              <a:lnSpc>
                <a:spcPct val="80000"/>
              </a:lnSpc>
              <a:spcAft>
                <a:spcPts val="600"/>
              </a:spcAft>
              <a:buFont typeface="Arial" pitchFamily="34" charset="0"/>
              <a:buChar char="•"/>
            </a:pPr>
            <a:r>
              <a:rPr lang="en-US" sz="3200" b="1" dirty="0"/>
              <a:t>Goal 4:</a:t>
            </a:r>
            <a:r>
              <a:rPr lang="en-US" sz="3200" dirty="0"/>
              <a:t> Reduce child mortality</a:t>
            </a:r>
          </a:p>
          <a:p>
            <a:pPr>
              <a:lnSpc>
                <a:spcPct val="80000"/>
              </a:lnSpc>
              <a:spcAft>
                <a:spcPts val="600"/>
              </a:spcAft>
              <a:buFont typeface="Arial" pitchFamily="34" charset="0"/>
              <a:buChar char="•"/>
            </a:pPr>
            <a:r>
              <a:rPr lang="en-US" sz="3200" b="1" dirty="0"/>
              <a:t>Goal 5:</a:t>
            </a:r>
            <a:r>
              <a:rPr lang="en-US" sz="3200" dirty="0"/>
              <a:t> Improve maternal health</a:t>
            </a:r>
          </a:p>
          <a:p>
            <a:pPr>
              <a:lnSpc>
                <a:spcPct val="80000"/>
              </a:lnSpc>
              <a:spcAft>
                <a:spcPts val="600"/>
              </a:spcAft>
              <a:buFont typeface="Arial" pitchFamily="34" charset="0"/>
              <a:buChar char="•"/>
            </a:pPr>
            <a:r>
              <a:rPr lang="en-US" sz="3200" b="1" dirty="0"/>
              <a:t>Goal 6:</a:t>
            </a:r>
            <a:r>
              <a:rPr lang="en-US" sz="3200" dirty="0"/>
              <a:t> Combat HIV/AIDS, malaria, and other diseases</a:t>
            </a:r>
          </a:p>
          <a:p>
            <a:pPr>
              <a:lnSpc>
                <a:spcPct val="80000"/>
              </a:lnSpc>
              <a:spcAft>
                <a:spcPts val="600"/>
              </a:spcAft>
              <a:buFont typeface="Arial" pitchFamily="34" charset="0"/>
              <a:buChar char="•"/>
            </a:pPr>
            <a:r>
              <a:rPr lang="en-US" sz="3200" b="1" dirty="0"/>
              <a:t>Goal 7:</a:t>
            </a:r>
            <a:r>
              <a:rPr lang="en-US" sz="3200" dirty="0"/>
              <a:t> Ensure environmental sustainability</a:t>
            </a:r>
          </a:p>
          <a:p>
            <a:pPr>
              <a:lnSpc>
                <a:spcPct val="80000"/>
              </a:lnSpc>
              <a:spcAft>
                <a:spcPts val="600"/>
              </a:spcAft>
              <a:buFont typeface="Arial" pitchFamily="34" charset="0"/>
              <a:buChar char="•"/>
            </a:pPr>
            <a:r>
              <a:rPr lang="en-US" sz="3200" b="1" dirty="0"/>
              <a:t>Goal 8:</a:t>
            </a:r>
            <a:r>
              <a:rPr lang="en-US" sz="3200" dirty="0"/>
              <a:t> Develop a global partnership for 	development</a:t>
            </a:r>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1332536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3048" cy="990600"/>
          </a:xfrm>
        </p:spPr>
        <p:txBody>
          <a:bodyPr>
            <a:noAutofit/>
          </a:bodyPr>
          <a:lstStyle/>
          <a:p>
            <a:pPr algn="ctr"/>
            <a:r>
              <a:rPr lang="en-US" sz="3200" b="1" dirty="0"/>
              <a:t>Post-2015 Development </a:t>
            </a:r>
            <a:r>
              <a:rPr lang="en-US" sz="3200" b="1" dirty="0" smtClean="0"/>
              <a:t>Agenda – </a:t>
            </a:r>
            <a:br>
              <a:rPr lang="en-US" sz="3200" b="1" dirty="0" smtClean="0"/>
            </a:br>
            <a:r>
              <a:rPr lang="en-US" sz="3200" b="1" dirty="0" smtClean="0"/>
              <a:t>Defining Goals</a:t>
            </a:r>
            <a:endParaRPr lang="en-US" sz="3200" b="1" dirty="0"/>
          </a:p>
        </p:txBody>
      </p:sp>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8</a:t>
            </a:fld>
            <a:endParaRPr lang="en-US" dirty="0"/>
          </a:p>
        </p:txBody>
      </p:sp>
      <p:sp>
        <p:nvSpPr>
          <p:cNvPr id="4" name="Content Placeholder 3"/>
          <p:cNvSpPr>
            <a:spLocks noGrp="1"/>
          </p:cNvSpPr>
          <p:nvPr>
            <p:ph sz="quarter" idx="1"/>
          </p:nvPr>
        </p:nvSpPr>
        <p:spPr>
          <a:xfrm>
            <a:off x="76200" y="1524000"/>
            <a:ext cx="8689848" cy="5181600"/>
          </a:xfrm>
        </p:spPr>
        <p:txBody>
          <a:bodyPr>
            <a:normAutofit lnSpcReduction="10000"/>
          </a:bodyPr>
          <a:lstStyle/>
          <a:p>
            <a:pPr>
              <a:lnSpc>
                <a:spcPct val="80000"/>
              </a:lnSpc>
              <a:spcAft>
                <a:spcPts val="600"/>
              </a:spcAft>
              <a:buFont typeface="Arial" pitchFamily="34" charset="0"/>
              <a:buChar char="•"/>
            </a:pPr>
            <a:r>
              <a:rPr lang="en-US" sz="3200" dirty="0" smtClean="0"/>
              <a:t>An </a:t>
            </a:r>
            <a:r>
              <a:rPr lang="en-US" sz="3200" b="1" dirty="0" smtClean="0"/>
              <a:t>Open Working Group (OWG) </a:t>
            </a:r>
            <a:r>
              <a:rPr lang="en-US" sz="3200" dirty="0" smtClean="0"/>
              <a:t>was established to define agreed goals for the post-2015 Agenda.</a:t>
            </a:r>
          </a:p>
          <a:p>
            <a:pPr>
              <a:lnSpc>
                <a:spcPct val="80000"/>
              </a:lnSpc>
              <a:spcAft>
                <a:spcPts val="600"/>
              </a:spcAft>
              <a:buFont typeface="Arial" pitchFamily="34" charset="0"/>
              <a:buChar char="•"/>
            </a:pPr>
            <a:r>
              <a:rPr lang="en-US" sz="3200" dirty="0" smtClean="0"/>
              <a:t>On Jun 2, 2014, the Zero Draft of the proposed goals was released.  Proposed Goal #1.5: </a:t>
            </a:r>
          </a:p>
          <a:p>
            <a:pPr marL="0" indent="0">
              <a:lnSpc>
                <a:spcPct val="80000"/>
              </a:lnSpc>
              <a:spcAft>
                <a:spcPts val="600"/>
              </a:spcAft>
              <a:buNone/>
            </a:pPr>
            <a:r>
              <a:rPr lang="en-US" sz="3200" i="1" dirty="0" smtClean="0"/>
              <a:t>“</a:t>
            </a:r>
            <a:r>
              <a:rPr lang="en-US" sz="3200" b="1" i="1" dirty="0" smtClean="0">
                <a:solidFill>
                  <a:srgbClr val="FF0000"/>
                </a:solidFill>
              </a:rPr>
              <a:t>by 2030, </a:t>
            </a:r>
            <a:r>
              <a:rPr lang="en-US" sz="3200" b="1" i="1" dirty="0">
                <a:solidFill>
                  <a:srgbClr val="FF0000"/>
                </a:solidFill>
              </a:rPr>
              <a:t>ensure development opportunities for all men </a:t>
            </a:r>
            <a:r>
              <a:rPr lang="en-US" sz="3200" b="1" i="1" dirty="0" smtClean="0">
                <a:solidFill>
                  <a:srgbClr val="FF0000"/>
                </a:solidFill>
              </a:rPr>
              <a:t>&amp; </a:t>
            </a:r>
            <a:r>
              <a:rPr lang="en-US" sz="3200" b="1" i="1" dirty="0">
                <a:solidFill>
                  <a:srgbClr val="FF0000"/>
                </a:solidFill>
              </a:rPr>
              <a:t>women, including </a:t>
            </a:r>
            <a:r>
              <a:rPr lang="en-US" sz="3200" b="1" i="1" dirty="0" smtClean="0">
                <a:solidFill>
                  <a:srgbClr val="FF0000"/>
                </a:solidFill>
              </a:rPr>
              <a:t>secure </a:t>
            </a:r>
            <a:r>
              <a:rPr lang="en-US" sz="3200" b="1" i="1" dirty="0">
                <a:solidFill>
                  <a:srgbClr val="FF0000"/>
                </a:solidFill>
              </a:rPr>
              <a:t>rights to own land, property </a:t>
            </a:r>
            <a:r>
              <a:rPr lang="en-US" sz="3200" b="1" i="1" dirty="0" smtClean="0">
                <a:solidFill>
                  <a:srgbClr val="FF0000"/>
                </a:solidFill>
              </a:rPr>
              <a:t>&amp; </a:t>
            </a:r>
            <a:r>
              <a:rPr lang="en-US" sz="3200" b="1" i="1" dirty="0">
                <a:solidFill>
                  <a:srgbClr val="FF0000"/>
                </a:solidFill>
              </a:rPr>
              <a:t>other productive resources, </a:t>
            </a:r>
            <a:r>
              <a:rPr lang="en-US" sz="3200" b="1" i="1" dirty="0" smtClean="0">
                <a:solidFill>
                  <a:srgbClr val="FF0000"/>
                </a:solidFill>
              </a:rPr>
              <a:t>&amp; </a:t>
            </a:r>
            <a:r>
              <a:rPr lang="en-US" sz="3200" b="1" i="1" dirty="0">
                <a:solidFill>
                  <a:srgbClr val="FF0000"/>
                </a:solidFill>
              </a:rPr>
              <a:t>access </a:t>
            </a:r>
            <a:r>
              <a:rPr lang="en-US" sz="3200" b="1" i="1" dirty="0" smtClean="0">
                <a:solidFill>
                  <a:srgbClr val="FF0000"/>
                </a:solidFill>
              </a:rPr>
              <a:t>to </a:t>
            </a:r>
            <a:r>
              <a:rPr lang="en-US" sz="3200" b="1" i="1" dirty="0">
                <a:solidFill>
                  <a:srgbClr val="FF0000"/>
                </a:solidFill>
              </a:rPr>
              <a:t>financial services, with particular focus on the poor, the most marginalized </a:t>
            </a:r>
            <a:r>
              <a:rPr lang="en-US" sz="3200" b="1" i="1" dirty="0" smtClean="0">
                <a:solidFill>
                  <a:srgbClr val="FF0000"/>
                </a:solidFill>
              </a:rPr>
              <a:t>&amp; </a:t>
            </a:r>
            <a:r>
              <a:rPr lang="en-US" sz="3200" b="1" i="1" dirty="0">
                <a:solidFill>
                  <a:srgbClr val="FF0000"/>
                </a:solidFill>
              </a:rPr>
              <a:t>people in vulnerable </a:t>
            </a:r>
            <a:r>
              <a:rPr lang="en-US" sz="3200" b="1" i="1" dirty="0" smtClean="0">
                <a:solidFill>
                  <a:srgbClr val="FF0000"/>
                </a:solidFill>
              </a:rPr>
              <a:t>situations</a:t>
            </a:r>
            <a:r>
              <a:rPr lang="en-US" sz="3200" i="1" dirty="0" smtClean="0">
                <a:solidFill>
                  <a:srgbClr val="FF0000"/>
                </a:solidFill>
              </a:rPr>
              <a:t>”</a:t>
            </a:r>
          </a:p>
          <a:p>
            <a:pPr marL="0" indent="0" algn="ctr">
              <a:lnSpc>
                <a:spcPct val="80000"/>
              </a:lnSpc>
              <a:spcAft>
                <a:spcPts val="600"/>
              </a:spcAft>
              <a:buNone/>
            </a:pPr>
            <a:r>
              <a:rPr lang="en-US" sz="3200" b="1" i="1" dirty="0" smtClean="0"/>
              <a:t>So, how will that be monitored?</a:t>
            </a:r>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3270146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623048" cy="990600"/>
          </a:xfrm>
        </p:spPr>
        <p:txBody>
          <a:bodyPr>
            <a:normAutofit fontScale="90000"/>
          </a:bodyPr>
          <a:lstStyle/>
          <a:p>
            <a:r>
              <a:rPr lang="en-US" b="1" dirty="0" smtClean="0"/>
              <a:t>Realities of Our Two Speed World</a:t>
            </a:r>
            <a:br>
              <a:rPr lang="en-US" b="1" dirty="0" smtClean="0"/>
            </a:br>
            <a:endParaRPr lang="en-US" sz="1600" b="1" dirty="0"/>
          </a:p>
        </p:txBody>
      </p:sp>
      <p:sp>
        <p:nvSpPr>
          <p:cNvPr id="3" name="Slide Number Placeholder 2"/>
          <p:cNvSpPr>
            <a:spLocks noGrp="1"/>
          </p:cNvSpPr>
          <p:nvPr>
            <p:ph type="sldNum" sz="quarter" idx="12"/>
          </p:nvPr>
        </p:nvSpPr>
        <p:spPr/>
        <p:txBody>
          <a:bodyPr>
            <a:normAutofit fontScale="85000" lnSpcReduction="20000"/>
          </a:bodyPr>
          <a:lstStyle/>
          <a:p>
            <a:fld id="{B4B7B0A6-2DE2-4FEE-A9D7-70119A4AD7FF}" type="slidenum">
              <a:rPr lang="en-US" smtClean="0"/>
              <a:pPr/>
              <a:t>9</a:t>
            </a:fld>
            <a:endParaRPr lang="en-US" dirty="0"/>
          </a:p>
        </p:txBody>
      </p:sp>
      <p:sp>
        <p:nvSpPr>
          <p:cNvPr id="4" name="Content Placeholder 3"/>
          <p:cNvSpPr>
            <a:spLocks noGrp="1"/>
          </p:cNvSpPr>
          <p:nvPr>
            <p:ph sz="quarter" idx="1"/>
          </p:nvPr>
        </p:nvSpPr>
        <p:spPr>
          <a:xfrm>
            <a:off x="152400" y="1447800"/>
            <a:ext cx="8991600" cy="5334000"/>
          </a:xfrm>
        </p:spPr>
        <p:txBody>
          <a:bodyPr>
            <a:normAutofit fontScale="85000" lnSpcReduction="20000"/>
          </a:bodyPr>
          <a:lstStyle/>
          <a:p>
            <a:pPr lvl="0"/>
            <a:r>
              <a:rPr lang="en-US" dirty="0" smtClean="0"/>
              <a:t>Developed &amp; </a:t>
            </a:r>
            <a:r>
              <a:rPr lang="en-US" dirty="0"/>
              <a:t>developing nations are moving at </a:t>
            </a:r>
            <a:r>
              <a:rPr lang="en-US" dirty="0" smtClean="0"/>
              <a:t>different </a:t>
            </a:r>
            <a:r>
              <a:rPr lang="en-US" dirty="0"/>
              <a:t>speeds in </a:t>
            </a:r>
            <a:r>
              <a:rPr lang="en-US" dirty="0" smtClean="0"/>
              <a:t>land administration &amp; management – a </a:t>
            </a:r>
            <a:r>
              <a:rPr lang="en-US" b="1" dirty="0" smtClean="0"/>
              <a:t>Two (or multi) Speed World</a:t>
            </a:r>
            <a:r>
              <a:rPr lang="en-US" dirty="0" smtClean="0"/>
              <a:t>.</a:t>
            </a:r>
          </a:p>
          <a:p>
            <a:pPr lvl="0"/>
            <a:r>
              <a:rPr lang="en-US" b="1" dirty="0"/>
              <a:t>Low-Income, Middle-Income </a:t>
            </a:r>
            <a:r>
              <a:rPr lang="en-US" b="1" dirty="0" smtClean="0"/>
              <a:t>&amp; </a:t>
            </a:r>
            <a:r>
              <a:rPr lang="en-US" b="1" dirty="0"/>
              <a:t>High-Income countries</a:t>
            </a:r>
            <a:r>
              <a:rPr lang="en-US" dirty="0"/>
              <a:t>, each with different access to resources, capacity </a:t>
            </a:r>
            <a:r>
              <a:rPr lang="en-US" dirty="0" smtClean="0"/>
              <a:t>&amp; </a:t>
            </a:r>
            <a:r>
              <a:rPr lang="en-US" dirty="0"/>
              <a:t>priorities for land administration </a:t>
            </a:r>
            <a:r>
              <a:rPr lang="en-US" dirty="0" smtClean="0"/>
              <a:t>&amp; </a:t>
            </a:r>
            <a:r>
              <a:rPr lang="en-US" dirty="0"/>
              <a:t>spatial enablement. </a:t>
            </a:r>
          </a:p>
          <a:p>
            <a:pPr lvl="0"/>
            <a:r>
              <a:rPr lang="en-US" dirty="0"/>
              <a:t>80% of humanity live below US$10.00 a day </a:t>
            </a:r>
            <a:r>
              <a:rPr lang="en-US" dirty="0" smtClean="0"/>
              <a:t>and around </a:t>
            </a:r>
            <a:r>
              <a:rPr lang="en-US" b="1" dirty="0" smtClean="0"/>
              <a:t>75</a:t>
            </a:r>
            <a:r>
              <a:rPr lang="en-US" b="1" dirty="0"/>
              <a:t>% of humanity </a:t>
            </a:r>
            <a:r>
              <a:rPr lang="en-US" b="1" dirty="0" smtClean="0"/>
              <a:t>lack  land </a:t>
            </a:r>
            <a:r>
              <a:rPr lang="en-US" b="1" dirty="0"/>
              <a:t>or property rights </a:t>
            </a:r>
            <a:endParaRPr lang="en-US" b="1" dirty="0" smtClean="0"/>
          </a:p>
          <a:p>
            <a:pPr lvl="0"/>
            <a:r>
              <a:rPr lang="en-US" b="1" dirty="0" smtClean="0"/>
              <a:t>“Technology </a:t>
            </a:r>
            <a:r>
              <a:rPr lang="en-US" b="1" dirty="0"/>
              <a:t>is not a </a:t>
            </a:r>
            <a:r>
              <a:rPr lang="en-US" b="1" dirty="0" smtClean="0"/>
              <a:t>limitation” - </a:t>
            </a:r>
            <a:r>
              <a:rPr lang="en-US" b="1" dirty="0" smtClean="0">
                <a:solidFill>
                  <a:srgbClr val="FF0000"/>
                </a:solidFill>
              </a:rPr>
              <a:t>BUT funding it is in many cases</a:t>
            </a:r>
          </a:p>
          <a:p>
            <a:pPr lvl="0"/>
            <a:r>
              <a:rPr lang="en-US" b="1" dirty="0" smtClean="0"/>
              <a:t>An understanding of the political economy of the land-based sectors of any country </a:t>
            </a:r>
            <a:r>
              <a:rPr lang="en-US" dirty="0" smtClean="0"/>
              <a:t>provides clear insights into why there is weak governance, lack of political will for reform &amp; governance which favors the status quo in support of elites.  </a:t>
            </a:r>
          </a:p>
          <a:p>
            <a:pPr marL="0" lvl="0" indent="0">
              <a:buNone/>
            </a:pPr>
            <a:r>
              <a:rPr lang="en-US" sz="2600" b="1" dirty="0" smtClean="0"/>
              <a:t>(Source: World Bank-FIG Spatial Innovations Forum, March 28, 2014).</a:t>
            </a:r>
            <a:endParaRPr lang="en-US" sz="2600" b="1" dirty="0"/>
          </a:p>
        </p:txBody>
      </p:sp>
      <p:pic>
        <p:nvPicPr>
          <p:cNvPr id="5" name="Picture 4" descr="ADB logo"/>
          <p:cNvPicPr>
            <a:picLocks noChangeAspect="1" noChangeArrowheads="1"/>
          </p:cNvPicPr>
          <p:nvPr/>
        </p:nvPicPr>
        <p:blipFill>
          <a:blip r:embed="rId2" cstate="print"/>
          <a:srcRect/>
          <a:stretch>
            <a:fillRect/>
          </a:stretch>
        </p:blipFill>
        <p:spPr bwMode="auto">
          <a:xfrm>
            <a:off x="0" y="0"/>
            <a:ext cx="1066800" cy="1066800"/>
          </a:xfrm>
          <a:prstGeom prst="rect">
            <a:avLst/>
          </a:prstGeom>
          <a:noFill/>
        </p:spPr>
      </p:pic>
    </p:spTree>
    <p:extLst>
      <p:ext uri="{BB962C8B-B14F-4D97-AF65-F5344CB8AC3E}">
        <p14:creationId xmlns:p14="http://schemas.microsoft.com/office/powerpoint/2010/main" val="30768121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6524</TotalTime>
  <Words>2736</Words>
  <Application>Microsoft Office PowerPoint</Application>
  <PresentationFormat>On-screen Show (4:3)</PresentationFormat>
  <Paragraphs>462</Paragraphs>
  <Slides>37</Slides>
  <Notes>2</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Median</vt:lpstr>
      <vt:lpstr>2_Office Theme</vt:lpstr>
      <vt:lpstr>The Post-2015 Global Development Agenda:  World Bank Support for Land Governance and Fit-for-Purpose Land Administration </vt:lpstr>
      <vt:lpstr>PowerPoint Presentation</vt:lpstr>
      <vt:lpstr>Message from the Prime Minister of Malaysia to FIG 2014</vt:lpstr>
      <vt:lpstr>Key Roles of Surveyors  (and the other Land professions) is to Deliver  Fit-for-Purpose Solutions &amp; Services</vt:lpstr>
      <vt:lpstr>A Reality Check for Land Professionals - “The Tyranny of Experts”</vt:lpstr>
      <vt:lpstr>(Donors &amp;) Land Professionals Must Respect Rights and Not Impose Top-down Solutions</vt:lpstr>
      <vt:lpstr>Millennium Development Goals – Target 2015   A Silence of the Lands!!</vt:lpstr>
      <vt:lpstr>Post-2015 Development Agenda –  Defining Goals</vt:lpstr>
      <vt:lpstr>Realities of Our Two Speed World </vt:lpstr>
      <vt:lpstr>Increasing Pressures on the Land-based Sectors</vt:lpstr>
      <vt:lpstr>PowerPoint Presentation</vt:lpstr>
      <vt:lpstr>Tenure Security &amp; Land Evictions</vt:lpstr>
      <vt:lpstr>Disasters</vt:lpstr>
      <vt:lpstr>Deforestation </vt:lpstr>
      <vt:lpstr>FDI</vt:lpstr>
      <vt:lpstr>Best Practice Land Administration?  Pics:  WB May 2012, (Left and center)   and  USAID,  2012  (Right) </vt:lpstr>
      <vt:lpstr>Land governance challenges</vt:lpstr>
      <vt:lpstr>Land Governance must not become rhetoric</vt:lpstr>
      <vt:lpstr>G8 – 2013 Gave Recognition to Land </vt:lpstr>
      <vt:lpstr>G8 – 2013 Endorsed the Open Data  - core to Good Governance</vt:lpstr>
      <vt:lpstr>Two Approaches are Required</vt:lpstr>
      <vt:lpstr>Why  the LGAF was created</vt:lpstr>
      <vt:lpstr>LGAF:  Country-driven &amp; Evidence-based</vt:lpstr>
      <vt:lpstr>LGAF - 9 Panels</vt:lpstr>
      <vt:lpstr>Process and Steps: 4-6 months</vt:lpstr>
      <vt:lpstr>Structure of the assessment framework</vt:lpstr>
      <vt:lpstr>Voluntary Guidelines (VG) Topics Covered by the LGAF</vt:lpstr>
      <vt:lpstr>Land monitoring indicator/s</vt:lpstr>
      <vt:lpstr>Criteria for LMI/s</vt:lpstr>
      <vt:lpstr>PowerPoint Presentation</vt:lpstr>
      <vt:lpstr>Collection of key admin. data feasible?</vt:lpstr>
      <vt:lpstr>Recommended Approach to LMI/s</vt:lpstr>
      <vt:lpstr>NLAs and NMOs are custodians of key data for land sector monitoring</vt:lpstr>
      <vt:lpstr>Key Publications and more on LGAF http://econ.worldbank.org/lgaf </vt:lpstr>
      <vt:lpstr>Recommended Next steps</vt:lpstr>
      <vt:lpstr>Take Home Messages</vt:lpstr>
      <vt:lpstr>So for Surveyors and Land Professionals</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Mina Suzuki</dc:creator>
  <cp:lastModifiedBy>Keith Clifford Bell</cp:lastModifiedBy>
  <cp:revision>527</cp:revision>
  <cp:lastPrinted>2014-06-10T21:50:30Z</cp:lastPrinted>
  <dcterms:created xsi:type="dcterms:W3CDTF">2013-02-07T15:31:27Z</dcterms:created>
  <dcterms:modified xsi:type="dcterms:W3CDTF">2014-06-17T23:06:47Z</dcterms:modified>
</cp:coreProperties>
</file>