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4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60" r:id="rId10"/>
    <p:sldId id="472" r:id="rId11"/>
    <p:sldId id="461" r:id="rId12"/>
    <p:sldId id="462" r:id="rId13"/>
    <p:sldId id="463" r:id="rId14"/>
    <p:sldId id="464" r:id="rId15"/>
    <p:sldId id="465" r:id="rId16"/>
    <p:sldId id="470" r:id="rId17"/>
    <p:sldId id="471" r:id="rId18"/>
    <p:sldId id="466" r:id="rId1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FORCE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99"/>
    <a:srgbClr val="FF00FF"/>
    <a:srgbClr val="FF33CC"/>
    <a:srgbClr val="FF3300"/>
    <a:srgbClr val="CC6600"/>
    <a:srgbClr val="FFCC66"/>
    <a:srgbClr val="FF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4" autoAdjust="0"/>
    <p:restoredTop sz="90864" autoAdjust="0"/>
  </p:normalViewPr>
  <p:slideViewPr>
    <p:cSldViewPr snapToGrid="0"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defTabSz="976313">
              <a:defRPr sz="13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defTabSz="976313">
              <a:defRPr sz="1300"/>
            </a:lvl1pPr>
          </a:lstStyle>
          <a:p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/>
            </a:lvl1pPr>
          </a:lstStyle>
          <a:p>
            <a:fld id="{1A2EF2B5-12DD-4CCF-8D69-15D771FAFF0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56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defTabSz="976313">
              <a:defRPr sz="1300"/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/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808038"/>
            <a:ext cx="5056188" cy="379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45050"/>
            <a:ext cx="52070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0100"/>
            <a:ext cx="30765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defTabSz="976313">
              <a:defRPr sz="1300"/>
            </a:lvl1pPr>
          </a:lstStyle>
          <a:p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690100"/>
            <a:ext cx="30765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/>
            </a:lvl1pPr>
          </a:lstStyle>
          <a:p>
            <a:fld id="{6F0011C5-DC98-43BE-BFAA-94D512EF1B1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39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11C5-DC98-43BE-BFAA-94D512EF1B1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3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E64F3B-DF25-4E1D-A875-3B3A87FBA3F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2DA6E-DC41-47A7-9A03-90E4FD8451D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250"/>
            <a:ext cx="4495800" cy="216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250"/>
            <a:ext cx="4495800" cy="216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7C0A0-0EB2-418C-8E9D-E5630B751E0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B989F5-77FA-45E2-9FE6-066430D55CA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 userDrawn="1"/>
        </p:nvSpPr>
        <p:spPr bwMode="auto">
          <a:xfrm>
            <a:off x="0" y="6602413"/>
            <a:ext cx="9140825" cy="252412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nl-NL" u="none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90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</a:t>
            </a:r>
            <a:r>
              <a:rPr lang="en-US" dirty="0" err="1" smtClean="0"/>
              <a:t>estyle</a:t>
            </a:r>
            <a:endParaRPr lang="en-US" dirty="0" smtClean="0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76250"/>
            <a:ext cx="9144000" cy="2160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 flipH="1">
            <a:off x="15875" y="6593277"/>
            <a:ext cx="109119" cy="28814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4000" tIns="36000" rIns="54000" bIns="36000" anchor="ctr">
            <a:spAutoFit/>
          </a:bodyPr>
          <a:lstStyle/>
          <a:p>
            <a:pPr eaLnBrk="0" hangingPunct="0"/>
            <a:endParaRPr lang="en-US" sz="1400" b="1" u="none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0" y="6645275"/>
            <a:ext cx="8748713" cy="20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1163" indent="-307975" defTabSz="8223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71525" indent="-257175" defTabSz="8223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131888" indent="-206375" defTabSz="8223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543050" indent="-206375" defTabSz="8223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000250" indent="-206375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457450" indent="-206375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914650" indent="-206375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371850" indent="-206375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FIG Young Surveyors 2013, Lisbon,</a:t>
            </a:r>
            <a:r>
              <a:rPr lang="en-US" sz="1400" b="1" baseline="0" dirty="0" smtClean="0">
                <a:solidFill>
                  <a:srgbClr val="FFFFFF"/>
                </a:solidFill>
              </a:rPr>
              <a:t> 18 October 2013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CC00"/>
          </a:solidFill>
          <a:latin typeface="Tahoma" pitchFamily="34" charset="0"/>
        </a:defRPr>
      </a:lvl9pPr>
    </p:titleStyle>
    <p:bodyStyle>
      <a:lvl1pPr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457200"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</a:defRPr>
      </a:lvl2pPr>
      <a:lvl3pPr marL="914400"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</a:defRPr>
      </a:lvl3pPr>
      <a:lvl4pPr marL="1371600"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</a:defRPr>
      </a:lvl4pPr>
      <a:lvl5pPr marL="1828800"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</a:defRPr>
      </a:lvl5pPr>
      <a:lvl6pPr marL="2286000"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</a:defRPr>
      </a:lvl6pPr>
      <a:lvl7pPr marL="2743200"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</a:defRPr>
      </a:lvl7pPr>
      <a:lvl8pPr marL="3200400"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</a:defRPr>
      </a:lvl8pPr>
      <a:lvl9pPr marL="3657600" algn="ctr" rtl="0" fontAlgn="base">
        <a:spcBef>
          <a:spcPct val="20000"/>
        </a:spcBef>
        <a:spcAft>
          <a:spcPct val="0"/>
        </a:spcAft>
        <a:buFont typeface="Times" pitchFamily="18" charset="0"/>
        <a:defRPr sz="2400">
          <a:solidFill>
            <a:schemeClr val="accent2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9788"/>
          </a:xfrm>
        </p:spPr>
        <p:txBody>
          <a:bodyPr/>
          <a:lstStyle/>
          <a:p>
            <a:r>
              <a:rPr lang="en-US" sz="3600" dirty="0"/>
              <a:t>Low-Cost Integrated GNSS/INS for</a:t>
            </a:r>
            <a:br>
              <a:rPr lang="en-US" sz="3600" dirty="0"/>
            </a:br>
            <a:r>
              <a:rPr lang="en-US" sz="3600" dirty="0"/>
              <a:t>Surface Variation Monitoring</a:t>
            </a:r>
            <a:r>
              <a:rPr lang="pt-PT" sz="3600" dirty="0"/>
              <a:t> </a:t>
            </a:r>
            <a:endParaRPr lang="en-US" sz="3600" dirty="0"/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10435"/>
              </p:ext>
            </p:extLst>
          </p:nvPr>
        </p:nvGraphicFramePr>
        <p:xfrm>
          <a:off x="7102763" y="2132301"/>
          <a:ext cx="13620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0" name="CorelDRAW" r:id="rId3" imgW="2255760" imgH="1971360" progId="CorelDraw.Graphic.12">
                  <p:embed/>
                </p:oleObj>
              </mc:Choice>
              <mc:Fallback>
                <p:oleObj name="CorelDRAW" r:id="rId3" imgW="2255760" imgH="1971360" progId="CorelDraw.Graphic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763" y="2132301"/>
                        <a:ext cx="136207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007" y="2323811"/>
            <a:ext cx="61102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6844149" y="5735782"/>
            <a:ext cx="227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none" dirty="0" smtClean="0">
                <a:solidFill>
                  <a:schemeClr val="accent6"/>
                </a:solidFill>
                <a:latin typeface="+mn-lt"/>
              </a:rPr>
              <a:t>Miguel Cordeiro</a:t>
            </a:r>
          </a:p>
          <a:p>
            <a:r>
              <a:rPr lang="pt-PT" sz="2000" u="none" dirty="0" smtClean="0">
                <a:solidFill>
                  <a:schemeClr val="accent6"/>
                </a:solidFill>
                <a:latin typeface="+mn-lt"/>
              </a:rPr>
              <a:t>João Apolinário</a:t>
            </a:r>
            <a:endParaRPr lang="pt-PT" sz="2000" u="none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0" y="3632200"/>
            <a:ext cx="18542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 smtClean="0"/>
              <a:t>Trolley </a:t>
            </a:r>
            <a:r>
              <a:rPr lang="en-US" sz="3600" dirty="0"/>
              <a:t>+ GNSS + </a:t>
            </a:r>
            <a:r>
              <a:rPr lang="en-US" sz="3600" dirty="0" smtClean="0"/>
              <a:t>Tablet</a:t>
            </a:r>
            <a:endParaRPr lang="en-US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620" r="2606" b="3577"/>
          <a:stretch/>
        </p:blipFill>
        <p:spPr>
          <a:xfrm>
            <a:off x="1746641" y="1447801"/>
            <a:ext cx="5441560" cy="484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/>
              <a:t>Methodology</a:t>
            </a:r>
            <a:r>
              <a:rPr lang="pt-PT" sz="3600" dirty="0"/>
              <a:t> </a:t>
            </a:r>
            <a:endParaRPr lang="en-US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447202"/>
            <a:ext cx="5913120" cy="396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/>
              <a:t>Acquisition Device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688" y="1632955"/>
            <a:ext cx="3425893" cy="359209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Integrated </a:t>
            </a:r>
            <a:r>
              <a:rPr lang="en-US" sz="2800" dirty="0"/>
              <a:t>system </a:t>
            </a:r>
            <a:r>
              <a:rPr lang="en-US" sz="2800" dirty="0" smtClean="0"/>
              <a:t>developed </a:t>
            </a:r>
            <a:r>
              <a:rPr lang="en-US" sz="2800" dirty="0"/>
              <a:t>to collect </a:t>
            </a:r>
            <a:r>
              <a:rPr lang="en-US" sz="2800" dirty="0" smtClean="0"/>
              <a:t>GNSS </a:t>
            </a:r>
            <a:r>
              <a:rPr lang="en-US" sz="2800" dirty="0"/>
              <a:t>data and attitude angles </a:t>
            </a:r>
            <a:r>
              <a:rPr lang="en-US" sz="2800" dirty="0" smtClean="0"/>
              <a:t>simultaneously;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imple storage and portability.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84" y="799476"/>
            <a:ext cx="3944287" cy="5259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/>
              <a:t>Antenna Corrections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00" y="1336965"/>
            <a:ext cx="8864001" cy="1156854"/>
          </a:xfrm>
        </p:spPr>
        <p:txBody>
          <a:bodyPr/>
          <a:lstStyle/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Difficult to guarantee the verticality of antenna mast;</a:t>
            </a:r>
          </a:p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Correct acquired data using antenna attitude. </a:t>
            </a:r>
            <a:endParaRPr lang="en-US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8" y="2747528"/>
            <a:ext cx="4101859" cy="286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14" y="3020375"/>
            <a:ext cx="4383412" cy="231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/>
              <a:t>Air2Ground</a:t>
            </a:r>
            <a:r>
              <a:rPr lang="pt-PT" sz="3600" dirty="0"/>
              <a:t> </a:t>
            </a:r>
            <a:endParaRPr lang="en-US" sz="3600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888" y="845537"/>
            <a:ext cx="9143999" cy="969818"/>
          </a:xfrm>
        </p:spPr>
        <p:txBody>
          <a:bodyPr/>
          <a:lstStyle/>
          <a:p>
            <a:pPr algn="l"/>
            <a:r>
              <a:rPr lang="en-US" sz="2800" dirty="0" smtClean="0"/>
              <a:t>Application developed and implemented in C# </a:t>
            </a:r>
            <a:r>
              <a:rPr lang="en-US" sz="2800" dirty="0"/>
              <a:t>to </a:t>
            </a:r>
            <a:r>
              <a:rPr lang="en-US" sz="2800" dirty="0" smtClean="0"/>
              <a:t>correct the coordinates of the acquired data.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2563" y="2189012"/>
            <a:ext cx="8298875" cy="2272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9pPr>
          </a:lstStyle>
          <a:p>
            <a:pPr algn="l"/>
            <a:r>
              <a:rPr lang="en-US" u="none" kern="0" dirty="0" smtClean="0"/>
              <a:t>Inputs</a:t>
            </a:r>
            <a:endParaRPr lang="en-US" sz="4000" u="none" kern="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Initial Time offset;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Height </a:t>
            </a:r>
            <a:r>
              <a:rPr lang="en-US" sz="1800" u="none" kern="0" dirty="0"/>
              <a:t>of the </a:t>
            </a:r>
            <a:r>
              <a:rPr lang="en-US" sz="1800" u="none" kern="0" dirty="0" smtClean="0"/>
              <a:t>mast;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Mast </a:t>
            </a:r>
            <a:r>
              <a:rPr lang="en-US" sz="1800" u="none" kern="0" dirty="0"/>
              <a:t>distance to the </a:t>
            </a:r>
            <a:r>
              <a:rPr lang="en-US" sz="1800" u="none" kern="0" dirty="0" smtClean="0"/>
              <a:t>ground;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Antenna coordinates in the IPad reference frame;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Two text files (from the GNSS data processing software and from the Tablet).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5634" y="4530433"/>
            <a:ext cx="3311237" cy="1925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>
                <a:solidFill>
                  <a:schemeClr val="accent2"/>
                </a:solidFill>
                <a:latin typeface="+mn-lt"/>
              </a:defRPr>
            </a:lvl9pPr>
          </a:lstStyle>
          <a:p>
            <a:pPr algn="l"/>
            <a:r>
              <a:rPr lang="en-US" u="none" kern="0" dirty="0" smtClean="0"/>
              <a:t>Outputs</a:t>
            </a:r>
            <a:endParaRPr lang="en-US" sz="4000" u="none" kern="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Point ID;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Time of observation;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Pitch, Roll, Yaw;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u="none" kern="0" dirty="0" smtClean="0"/>
              <a:t>X,Y,Z corrected coordinates.</a:t>
            </a:r>
          </a:p>
        </p:txBody>
      </p:sp>
      <p:pic>
        <p:nvPicPr>
          <p:cNvPr id="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92" y="1484012"/>
            <a:ext cx="3110724" cy="208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/>
              <a:t>Surface Computation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299" y="2118326"/>
            <a:ext cx="3141211" cy="262134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With </a:t>
            </a:r>
            <a:r>
              <a:rPr lang="en-US" dirty="0"/>
              <a:t>the corrected positions, we will be able to generate a three-dimensional </a:t>
            </a:r>
            <a:r>
              <a:rPr lang="en-US" dirty="0" smtClean="0"/>
              <a:t>surface estimated using interpolation techniques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r="2621"/>
          <a:stretch/>
        </p:blipFill>
        <p:spPr>
          <a:xfrm>
            <a:off x="3491344" y="1762205"/>
            <a:ext cx="5652655" cy="3333591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1" y="3480190"/>
            <a:ext cx="3056821" cy="2995685"/>
          </a:xfrm>
          <a:prstGeom prst="rect">
            <a:avLst/>
          </a:prstGeom>
        </p:spPr>
      </p:pic>
      <p:sp>
        <p:nvSpPr>
          <p:cNvPr id="7" name="Chamada em forma de nuvem 6"/>
          <p:cNvSpPr/>
          <p:nvPr/>
        </p:nvSpPr>
        <p:spPr bwMode="auto">
          <a:xfrm>
            <a:off x="5540991" y="1228299"/>
            <a:ext cx="2879678" cy="248389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/>
              <a:t>Surface Computation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299" y="1509666"/>
            <a:ext cx="3141211" cy="383866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Finally</a:t>
            </a:r>
            <a:r>
              <a:rPr lang="en-US" sz="2800" dirty="0"/>
              <a:t>, repeating the process at different times it will be possible to study the coastal line evolution in a time frame</a:t>
            </a:r>
            <a:r>
              <a:rPr lang="en-US" sz="2800" dirty="0" smtClean="0"/>
              <a:t>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16</a:t>
            </a:fld>
            <a:endParaRPr lang="en-US"/>
          </a:p>
        </p:txBody>
      </p:sp>
      <p:pic>
        <p:nvPicPr>
          <p:cNvPr id="8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72" y="1939214"/>
            <a:ext cx="1828797" cy="1225853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6171437" y="1514907"/>
            <a:ext cx="137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Repeat!!</a:t>
            </a:r>
            <a:endParaRPr lang="en-US" u="none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 smtClean="0"/>
              <a:t>Progress </a:t>
            </a:r>
            <a:r>
              <a:rPr lang="en-US" sz="3600" dirty="0"/>
              <a:t>R</a:t>
            </a:r>
            <a:r>
              <a:rPr lang="en-US" sz="3600" dirty="0" smtClean="0"/>
              <a:t>eport</a:t>
            </a:r>
            <a:endParaRPr lang="en-US" sz="3600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117" y="1162866"/>
            <a:ext cx="3141211" cy="453226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Conducting experiments in an irregular terrain;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Testing C# application to guarantee that the corrections are right;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process</a:t>
            </a:r>
            <a:r>
              <a:rPr lang="en-US" dirty="0" smtClean="0"/>
              <a:t> </a:t>
            </a:r>
            <a:r>
              <a:rPr lang="en-US" dirty="0" smtClean="0"/>
              <a:t>to generate a 3D surface of the tested area.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17</a:t>
            </a:fld>
            <a:endParaRPr lang="en-US"/>
          </a:p>
        </p:txBody>
      </p:sp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14" y="1447202"/>
            <a:ext cx="5284796" cy="396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9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700" y="562322"/>
            <a:ext cx="8415338" cy="738869"/>
          </a:xfrm>
        </p:spPr>
        <p:txBody>
          <a:bodyPr/>
          <a:lstStyle/>
          <a:p>
            <a:r>
              <a:rPr lang="en-US" sz="4000" dirty="0" smtClean="0"/>
              <a:t>Thank you for your attention!</a:t>
            </a:r>
            <a:endParaRPr lang="en-US" sz="4000" dirty="0"/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6" y="2000856"/>
            <a:ext cx="5790020" cy="434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6177" y="5430976"/>
            <a:ext cx="5891647" cy="1193781"/>
          </a:xfrm>
        </p:spPr>
        <p:txBody>
          <a:bodyPr/>
          <a:lstStyle/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High </a:t>
            </a:r>
            <a:r>
              <a:rPr lang="en-US" sz="2800" dirty="0"/>
              <a:t>rates </a:t>
            </a:r>
            <a:r>
              <a:rPr lang="en-US" sz="2800" dirty="0" smtClean="0"/>
              <a:t>of coastal line retreat</a:t>
            </a:r>
            <a:r>
              <a:rPr lang="en-US" dirty="0"/>
              <a:t>.</a:t>
            </a:r>
            <a:endParaRPr lang="en-US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6" y="1173944"/>
            <a:ext cx="7121229" cy="451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5066"/>
          </a:xfrm>
        </p:spPr>
        <p:txBody>
          <a:bodyPr/>
          <a:lstStyle/>
          <a:p>
            <a:r>
              <a:rPr lang="en-US" sz="3600" dirty="0"/>
              <a:t>Coastal Erosion Monitoring (</a:t>
            </a:r>
            <a:r>
              <a:rPr lang="en-US" sz="3600" dirty="0" smtClean="0"/>
              <a:t>1/3)</a:t>
            </a:r>
            <a:r>
              <a:rPr lang="en-US" sz="3600" dirty="0"/>
              <a:t/>
            </a:r>
            <a:br>
              <a:rPr lang="en-US" sz="3600" dirty="0"/>
            </a:br>
            <a:endParaRPr lang="pt-PT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491" y="5735937"/>
            <a:ext cx="7716309" cy="83583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Effective </a:t>
            </a:r>
            <a:r>
              <a:rPr lang="en-US" dirty="0"/>
              <a:t>human occupation in stretches of </a:t>
            </a:r>
            <a:r>
              <a:rPr lang="en-US" dirty="0" smtClean="0"/>
              <a:t>coastline</a:t>
            </a:r>
          </a:p>
          <a:p>
            <a:pPr algn="l"/>
            <a:r>
              <a:rPr lang="en-US" dirty="0" smtClean="0"/>
              <a:t>    with great vulnerability </a:t>
            </a:r>
            <a:r>
              <a:rPr lang="en-US" dirty="0"/>
              <a:t>to erosive </a:t>
            </a:r>
            <a:r>
              <a:rPr lang="en-US" dirty="0" smtClean="0"/>
              <a:t>phenomena.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1" y="664028"/>
            <a:ext cx="7412075" cy="493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5066"/>
          </a:xfrm>
        </p:spPr>
        <p:txBody>
          <a:bodyPr/>
          <a:lstStyle/>
          <a:p>
            <a:r>
              <a:rPr lang="en-US" sz="3600" dirty="0"/>
              <a:t>Coastal Erosion Monitoring (</a:t>
            </a:r>
            <a:r>
              <a:rPr lang="en-US" sz="3600" dirty="0" smtClean="0"/>
              <a:t>2/3)</a:t>
            </a:r>
            <a:r>
              <a:rPr lang="en-US" sz="3600" dirty="0"/>
              <a:t/>
            </a:r>
            <a:br>
              <a:rPr lang="en-US" sz="3600" dirty="0"/>
            </a:br>
            <a:endParaRPr lang="pt-PT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488" y="1373039"/>
            <a:ext cx="3031461" cy="411192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Such phenomena originates </a:t>
            </a:r>
            <a:r>
              <a:rPr lang="en-US" dirty="0"/>
              <a:t>potential risk </a:t>
            </a:r>
            <a:r>
              <a:rPr lang="en-US" dirty="0" smtClean="0"/>
              <a:t>situations</a:t>
            </a:r>
            <a:r>
              <a:rPr lang="en-US" dirty="0" smtClean="0"/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That is why it is extremely important to accurately monitor beach volumetric variations and assess coastal erosion.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1407963"/>
            <a:ext cx="5389431" cy="4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5066"/>
          </a:xfrm>
        </p:spPr>
        <p:txBody>
          <a:bodyPr/>
          <a:lstStyle/>
          <a:p>
            <a:r>
              <a:rPr lang="en-US" sz="3600" dirty="0"/>
              <a:t>Coastal</a:t>
            </a:r>
            <a:r>
              <a:rPr lang="en-US" sz="4000" b="0" dirty="0" smtClean="0">
                <a:solidFill>
                  <a:schemeClr val="accent2"/>
                </a:solidFill>
              </a:rPr>
              <a:t> </a:t>
            </a:r>
            <a:r>
              <a:rPr lang="en-US" sz="3600" dirty="0"/>
              <a:t>Erosion</a:t>
            </a:r>
            <a:r>
              <a:rPr lang="en-US" sz="4000" b="0" dirty="0" smtClean="0">
                <a:solidFill>
                  <a:schemeClr val="accent2"/>
                </a:solidFill>
              </a:rPr>
              <a:t> </a:t>
            </a:r>
            <a:r>
              <a:rPr lang="en-US" sz="3600" dirty="0"/>
              <a:t>Monitoring (</a:t>
            </a:r>
            <a:r>
              <a:rPr lang="en-US" sz="3600" dirty="0" smtClean="0"/>
              <a:t>3/3)</a:t>
            </a:r>
            <a:r>
              <a:rPr lang="en-US" sz="3600" dirty="0"/>
              <a:t/>
            </a:r>
            <a:br>
              <a:rPr lang="en-US" sz="3600" dirty="0"/>
            </a:br>
            <a:endParaRPr lang="pt-PT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07349"/>
            <a:ext cx="9144000" cy="2093913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b="1" dirty="0" smtClean="0"/>
              <a:t>Classical </a:t>
            </a:r>
            <a:r>
              <a:rPr lang="en-US" sz="4000" b="1" dirty="0"/>
              <a:t>M</a:t>
            </a:r>
            <a:r>
              <a:rPr lang="en-US" sz="4000" b="1" dirty="0" smtClean="0"/>
              <a:t>ethods to Address the Problem…</a:t>
            </a:r>
            <a:endParaRPr lang="en-US" sz="4000" b="1" dirty="0"/>
          </a:p>
          <a:p>
            <a:pPr algn="just"/>
            <a:endParaRPr lang="en-US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920" y="2001982"/>
            <a:ext cx="3571789" cy="2854036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Very Expensive;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Governmental requirements, such as licenses, environmental  and safety issues.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41" y="826926"/>
            <a:ext cx="4807527" cy="520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85066"/>
          </a:xfrm>
        </p:spPr>
        <p:txBody>
          <a:bodyPr/>
          <a:lstStyle/>
          <a:p>
            <a:r>
              <a:rPr lang="en-US" sz="3600" dirty="0"/>
              <a:t>Terrestrial and Airborne </a:t>
            </a:r>
            <a:r>
              <a:rPr lang="en-US" sz="3600" dirty="0" err="1"/>
              <a:t>LiDAR</a:t>
            </a:r>
            <a:r>
              <a:rPr lang="en-US" sz="3600" dirty="0"/>
              <a:t/>
            </a:r>
            <a:br>
              <a:rPr lang="en-US" sz="3600" dirty="0"/>
            </a:br>
            <a:endParaRPr lang="pt-PT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/>
              <a:t>Total Stations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2815" y="6035809"/>
            <a:ext cx="4278371" cy="54509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Highly Time-Consuming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"/>
          <a:stretch/>
        </p:blipFill>
        <p:spPr>
          <a:xfrm>
            <a:off x="2302145" y="851067"/>
            <a:ext cx="4539710" cy="494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1350"/>
          </a:xfrm>
        </p:spPr>
        <p:txBody>
          <a:bodyPr/>
          <a:lstStyle/>
          <a:p>
            <a:r>
              <a:rPr lang="en-US" sz="3600" dirty="0"/>
              <a:t>Mobile Mapping Systems (MMS)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499" y="2075894"/>
            <a:ext cx="3571789" cy="2706213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use of laser scanners makes it </a:t>
            </a:r>
            <a:r>
              <a:rPr lang="en-US" sz="2800" dirty="0" smtClean="0"/>
              <a:t>expensive;</a:t>
            </a:r>
            <a:endParaRPr lang="en-US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Same Government requirements as </a:t>
            </a:r>
            <a:r>
              <a:rPr lang="en-US" sz="2800" dirty="0" err="1" smtClean="0"/>
              <a:t>LiDAR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20" y="1602140"/>
            <a:ext cx="5055791" cy="365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08325"/>
            <a:ext cx="9144000" cy="641350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Developed </a:t>
            </a:r>
            <a:r>
              <a:rPr lang="en-US" sz="4000" dirty="0" smtClean="0">
                <a:solidFill>
                  <a:schemeClr val="accent2"/>
                </a:solidFill>
              </a:rPr>
              <a:t>Low-Cost Solution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4294967295"/>
          </p:nvPr>
        </p:nvSpPr>
        <p:spPr bwMode="white">
          <a:xfrm>
            <a:off x="8561388" y="6642100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fld id="{CE2ED4FC-CC54-45E8-A66B-B80B186E6013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gos_Apresentacao">
  <a:themeElements>
    <a:clrScheme name="1_Lagos_Apresentaca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Lagos_Apresentaca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Lagos_Apresentaca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gos_Apresentaca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gos_Apresentaca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gos_Apresentaca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gos_Apresentaca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gos_Apresentaca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gos_Apresentaca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19721</TotalTime>
  <Words>364</Words>
  <Application>Microsoft Office PowerPoint</Application>
  <PresentationFormat>Apresentação no Ecrã (4:3)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0" baseType="lpstr">
      <vt:lpstr>1_Lagos_Apresentacao</vt:lpstr>
      <vt:lpstr>CorelDRAW</vt:lpstr>
      <vt:lpstr>Low-Cost Integrated GNSS/INS for Surface Variation Monitoring </vt:lpstr>
      <vt:lpstr>Coastal Erosion Monitoring (1/3) </vt:lpstr>
      <vt:lpstr>Coastal Erosion Monitoring (2/3) </vt:lpstr>
      <vt:lpstr>Coastal Erosion Monitoring (3/3) </vt:lpstr>
      <vt:lpstr>Apresentação do PowerPoint</vt:lpstr>
      <vt:lpstr>Terrestrial and Airborne LiDAR </vt:lpstr>
      <vt:lpstr>Total Stations</vt:lpstr>
      <vt:lpstr>Mobile Mapping Systems (MMS)</vt:lpstr>
      <vt:lpstr>Developed Low-Cost Solution</vt:lpstr>
      <vt:lpstr>Trolley + GNSS + Tablet</vt:lpstr>
      <vt:lpstr>Methodology </vt:lpstr>
      <vt:lpstr>Acquisition Device</vt:lpstr>
      <vt:lpstr>Antenna Corrections</vt:lpstr>
      <vt:lpstr>Air2Ground </vt:lpstr>
      <vt:lpstr>Surface Computation</vt:lpstr>
      <vt:lpstr>Surface Computation</vt:lpstr>
      <vt:lpstr>Progress Report</vt:lpstr>
      <vt:lpstr>Apresentação do PowerPoint</vt:lpstr>
    </vt:vector>
  </TitlesOfParts>
  <Company>Projs. RIMA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TANGO99 GPS Campaign: Description and Results</dc:title>
  <dc:creator>Rui Fernandes</dc:creator>
  <cp:lastModifiedBy>Joao Apolinario</cp:lastModifiedBy>
  <cp:revision>182</cp:revision>
  <dcterms:created xsi:type="dcterms:W3CDTF">2000-04-18T16:52:09Z</dcterms:created>
  <dcterms:modified xsi:type="dcterms:W3CDTF">2013-10-16T13:31:42Z</dcterms:modified>
</cp:coreProperties>
</file>